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m" ContentType="application/vnd.ms-excel.sheet.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2.xml" ContentType="application/vnd.openxmlformats-officedocument.presentationml.notesSlide+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12.xml" ContentType="application/vnd.openxmlformats-officedocument.drawingml.chart+xml"/>
  <Override PartName="/ppt/notesSlides/notesSlide5.xml" ContentType="application/vnd.openxmlformats-officedocument.presentationml.notesSlide+xml"/>
  <Override PartName="/ppt/charts/chart13.xml" ContentType="application/vnd.openxmlformats-officedocument.drawingml.chart+xml"/>
  <Override PartName="/ppt/notesSlides/notesSlide6.xml" ContentType="application/vnd.openxmlformats-officedocument.presentationml.notesSlide+xml"/>
  <Override PartName="/ppt/charts/chart14.xml" ContentType="application/vnd.openxmlformats-officedocument.drawingml.chart+xml"/>
  <Override PartName="/ppt/notesSlides/notesSlide7.xml" ContentType="application/vnd.openxmlformats-officedocument.presentationml.notesSlide+xml"/>
  <Override PartName="/ppt/charts/chart15.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ppt/notesSlides/notesSlide9.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18.xml" ContentType="application/vnd.openxmlformats-officedocument.drawingml.chart+xml"/>
  <Override PartName="/ppt/drawings/drawing5.xml" ContentType="application/vnd.openxmlformats-officedocument.drawingml.chartshapes+xml"/>
  <Override PartName="/ppt/notesSlides/notesSlide11.xml" ContentType="application/vnd.openxmlformats-officedocument.presentationml.notesSlide+xml"/>
  <Override PartName="/ppt/charts/chart19.xml" ContentType="application/vnd.openxmlformats-officedocument.drawingml.chart+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20.xml" ContentType="application/vnd.openxmlformats-officedocument.drawingml.chart+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21.xml" ContentType="application/vnd.openxmlformats-officedocument.drawingml.chart+xml"/>
  <Override PartName="/ppt/drawings/drawing8.xml" ContentType="application/vnd.openxmlformats-officedocument.drawingml.chartshapes+xml"/>
  <Override PartName="/ppt/notesSlides/notesSlide14.xml" ContentType="application/vnd.openxmlformats-officedocument.presentationml.notesSlide+xml"/>
  <Override PartName="/ppt/charts/chart22.xml" ContentType="application/vnd.openxmlformats-officedocument.drawingml.chart+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23.xml" ContentType="application/vnd.openxmlformats-officedocument.drawingml.chart+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24.xml" ContentType="application/vnd.openxmlformats-officedocument.drawingml.chart+xml"/>
  <Override PartName="/ppt/drawings/drawing11.xml" ContentType="application/vnd.openxmlformats-officedocument.drawingml.chartshapes+xml"/>
  <Override PartName="/ppt/notesSlides/notesSlide17.xml" ContentType="application/vnd.openxmlformats-officedocument.presentationml.notesSlide+xml"/>
  <Override PartName="/ppt/charts/chart25.xml" ContentType="application/vnd.openxmlformats-officedocument.drawingml.chart+xml"/>
  <Override PartName="/ppt/drawings/drawing12.xml" ContentType="application/vnd.openxmlformats-officedocument.drawingml.chartshapes+xml"/>
  <Override PartName="/ppt/notesSlides/notesSlide18.xml" ContentType="application/vnd.openxmlformats-officedocument.presentationml.notesSlide+xml"/>
  <Override PartName="/ppt/charts/chart26.xml" ContentType="application/vnd.openxmlformats-officedocument.drawingml.chart+xml"/>
  <Override PartName="/ppt/drawings/drawing13.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19.xml" ContentType="application/vnd.openxmlformats-officedocument.presentationml.notesSlide+xml"/>
  <Override PartName="/ppt/charts/chart30.xml" ContentType="application/vnd.openxmlformats-officedocument.drawingml.chart+xml"/>
  <Override PartName="/ppt/drawings/drawing14.xml" ContentType="application/vnd.openxmlformats-officedocument.drawingml.chartshapes+xml"/>
  <Override PartName="/ppt/notesSlides/notesSlide20.xml" ContentType="application/vnd.openxmlformats-officedocument.presentationml.notesSlide+xml"/>
  <Override PartName="/ppt/charts/chart31.xml" ContentType="application/vnd.openxmlformats-officedocument.drawingml.chart+xml"/>
  <Override PartName="/ppt/drawings/drawing15.xml" ContentType="application/vnd.openxmlformats-officedocument.drawingml.chartshapes+xml"/>
  <Override PartName="/ppt/notesSlides/notesSlide21.xml" ContentType="application/vnd.openxmlformats-officedocument.presentationml.notesSlide+xml"/>
  <Override PartName="/ppt/charts/chart32.xml" ContentType="application/vnd.openxmlformats-officedocument.drawingml.chart+xml"/>
  <Override PartName="/ppt/drawings/drawing16.xml" ContentType="application/vnd.openxmlformats-officedocument.drawingml.chartshapes+xml"/>
  <Override PartName="/ppt/notesSlides/notesSlide22.xml" ContentType="application/vnd.openxmlformats-officedocument.presentationml.notesSlide+xml"/>
  <Override PartName="/ppt/charts/chart33.xml" ContentType="application/vnd.openxmlformats-officedocument.drawingml.chart+xml"/>
  <Override PartName="/ppt/drawings/drawing17.xml" ContentType="application/vnd.openxmlformats-officedocument.drawingml.chartshapes+xml"/>
  <Override PartName="/ppt/notesSlides/notesSlide23.xml" ContentType="application/vnd.openxmlformats-officedocument.presentationml.notesSlide+xml"/>
  <Override PartName="/ppt/charts/chart34.xml" ContentType="application/vnd.openxmlformats-officedocument.drawingml.chart+xml"/>
  <Override PartName="/ppt/notesSlides/notesSlide24.xml" ContentType="application/vnd.openxmlformats-officedocument.presentationml.notesSlide+xml"/>
  <Override PartName="/ppt/charts/chart35.xml" ContentType="application/vnd.openxmlformats-officedocument.drawingml.chart+xml"/>
  <Override PartName="/ppt/notesSlides/notesSlide25.xml" ContentType="application/vnd.openxmlformats-officedocument.presentationml.notesSlide+xml"/>
  <Override PartName="/ppt/charts/chart36.xml" ContentType="application/vnd.openxmlformats-officedocument.drawingml.chart+xml"/>
  <Override PartName="/ppt/notesSlides/notesSlide26.xml" ContentType="application/vnd.openxmlformats-officedocument.presentationml.notesSlide+xml"/>
  <Override PartName="/ppt/charts/chart37.xml" ContentType="application/vnd.openxmlformats-officedocument.drawingml.chart+xml"/>
  <Override PartName="/ppt/notesSlides/notesSlide27.xml" ContentType="application/vnd.openxmlformats-officedocument.presentationml.notesSlide+xml"/>
  <Override PartName="/ppt/charts/chart38.xml" ContentType="application/vnd.openxmlformats-officedocument.drawingml.chart+xml"/>
  <Override PartName="/ppt/notesSlides/notesSlide28.xml" ContentType="application/vnd.openxmlformats-officedocument.presentationml.notesSlide+xml"/>
  <Override PartName="/ppt/charts/chart39.xml" ContentType="application/vnd.openxmlformats-officedocument.drawingml.chart+xml"/>
  <Override PartName="/ppt/notesSlides/notesSlide29.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30.xml" ContentType="application/vnd.openxmlformats-officedocument.presentationml.notesSlide+xml"/>
  <Override PartName="/ppt/charts/chart42.xml" ContentType="application/vnd.openxmlformats-officedocument.drawingml.chart+xml"/>
  <Override PartName="/ppt/notesSlides/notesSlide31.xml" ContentType="application/vnd.openxmlformats-officedocument.presentationml.notesSlide+xml"/>
  <Override PartName="/ppt/charts/chart43.xml" ContentType="application/vnd.openxmlformats-officedocument.drawingml.chart+xml"/>
  <Override PartName="/ppt/notesSlides/notesSlide32.xml" ContentType="application/vnd.openxmlformats-officedocument.presentationml.notesSlide+xml"/>
  <Override PartName="/ppt/charts/chart44.xml" ContentType="application/vnd.openxmlformats-officedocument.drawingml.chart+xml"/>
  <Override PartName="/ppt/notesSlides/notesSlide33.xml" ContentType="application/vnd.openxmlformats-officedocument.presentationml.notesSlide+xml"/>
  <Override PartName="/ppt/charts/chart45.xml" ContentType="application/vnd.openxmlformats-officedocument.drawingml.chart+xml"/>
  <Override PartName="/ppt/notesSlides/notesSlide34.xml" ContentType="application/vnd.openxmlformats-officedocument.presentationml.notesSlide+xml"/>
  <Override PartName="/ppt/charts/chart46.xml" ContentType="application/vnd.openxmlformats-officedocument.drawingml.chart+xml"/>
  <Override PartName="/ppt/notesSlides/notesSlide35.xml" ContentType="application/vnd.openxmlformats-officedocument.presentationml.notesSlide+xml"/>
  <Override PartName="/ppt/charts/chart47.xml" ContentType="application/vnd.openxmlformats-officedocument.drawingml.chart+xml"/>
  <Override PartName="/ppt/notesSlides/notesSlide36.xml" ContentType="application/vnd.openxmlformats-officedocument.presentationml.notesSlide+xml"/>
  <Override PartName="/ppt/charts/chart48.xml" ContentType="application/vnd.openxmlformats-officedocument.drawingml.chart+xml"/>
  <Override PartName="/ppt/notesSlides/notesSlide37.xml" ContentType="application/vnd.openxmlformats-officedocument.presentationml.notesSlide+xml"/>
  <Override PartName="/ppt/charts/chart49.xml" ContentType="application/vnd.openxmlformats-officedocument.drawingml.chart+xml"/>
  <Override PartName="/ppt/notesSlides/notesSlide38.xml" ContentType="application/vnd.openxmlformats-officedocument.presentationml.notesSlide+xml"/>
  <Override PartName="/ppt/charts/chart50.xml" ContentType="application/vnd.openxmlformats-officedocument.drawingml.chart+xml"/>
  <Override PartName="/ppt/notesSlides/notesSlide39.xml" ContentType="application/vnd.openxmlformats-officedocument.presentationml.notesSlide+xml"/>
  <Override PartName="/ppt/charts/chart51.xml" ContentType="application/vnd.openxmlformats-officedocument.drawingml.chart+xml"/>
  <Override PartName="/ppt/notesSlides/notesSlide40.xml" ContentType="application/vnd.openxmlformats-officedocument.presentationml.notesSlide+xml"/>
  <Override PartName="/ppt/charts/chart52.xml" ContentType="application/vnd.openxmlformats-officedocument.drawingml.chart+xml"/>
  <Override PartName="/ppt/notesSlides/notesSlide41.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theme/themeOverride1.xml" ContentType="application/vnd.openxmlformats-officedocument.themeOverride+xml"/>
  <Override PartName="/ppt/drawings/drawing18.xml" ContentType="application/vnd.openxmlformats-officedocument.drawingml.chartshapes+xml"/>
  <Override PartName="/ppt/charts/chart55.xml" ContentType="application/vnd.openxmlformats-officedocument.drawingml.chart+xml"/>
  <Override PartName="/ppt/notesSlides/notesSlide42.xml" ContentType="application/vnd.openxmlformats-officedocument.presentationml.notesSlide+xml"/>
  <Override PartName="/ppt/charts/chart56.xml" ContentType="application/vnd.openxmlformats-officedocument.drawingml.chart+xml"/>
  <Override PartName="/ppt/notesSlides/notesSlide43.xml" ContentType="application/vnd.openxmlformats-officedocument.presentationml.notesSlide+xml"/>
  <Override PartName="/ppt/charts/chart57.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58.xml" ContentType="application/vnd.openxmlformats-officedocument.drawingml.chart+xml"/>
  <Override PartName="/ppt/notesSlides/notesSlide46.xml" ContentType="application/vnd.openxmlformats-officedocument.presentationml.notesSlide+xml"/>
  <Override PartName="/ppt/charts/chart59.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19" r:id="rId2"/>
    <p:sldMasterId id="2147483763" r:id="rId3"/>
    <p:sldMasterId id="2147483808" r:id="rId4"/>
    <p:sldMasterId id="2147483817" r:id="rId5"/>
  </p:sldMasterIdLst>
  <p:notesMasterIdLst>
    <p:notesMasterId r:id="rId146"/>
  </p:notesMasterIdLst>
  <p:sldIdLst>
    <p:sldId id="2147376097" r:id="rId6"/>
    <p:sldId id="2147376483" r:id="rId7"/>
    <p:sldId id="2147376502" r:id="rId8"/>
    <p:sldId id="2147376501" r:id="rId9"/>
    <p:sldId id="2147376500" r:id="rId10"/>
    <p:sldId id="2147376499" r:id="rId11"/>
    <p:sldId id="2147376498" r:id="rId12"/>
    <p:sldId id="2147376497" r:id="rId13"/>
    <p:sldId id="2147376496" r:id="rId14"/>
    <p:sldId id="2147376495" r:id="rId15"/>
    <p:sldId id="2147376494" r:id="rId16"/>
    <p:sldId id="2147376493" r:id="rId17"/>
    <p:sldId id="2147376520" r:id="rId18"/>
    <p:sldId id="2147376526" r:id="rId19"/>
    <p:sldId id="2147376525" r:id="rId20"/>
    <p:sldId id="2147376524" r:id="rId21"/>
    <p:sldId id="2147376523" r:id="rId22"/>
    <p:sldId id="2147376522" r:id="rId23"/>
    <p:sldId id="2147376521" r:id="rId24"/>
    <p:sldId id="316" r:id="rId25"/>
    <p:sldId id="2147376506" r:id="rId26"/>
    <p:sldId id="2147376283" r:id="rId27"/>
    <p:sldId id="2147376284" r:id="rId28"/>
    <p:sldId id="2147376187" r:id="rId29"/>
    <p:sldId id="2147376567" r:id="rId30"/>
    <p:sldId id="2147376568" r:id="rId31"/>
    <p:sldId id="2147376188" r:id="rId32"/>
    <p:sldId id="2147376189" r:id="rId33"/>
    <p:sldId id="2147376190" r:id="rId34"/>
    <p:sldId id="2147376512" r:id="rId35"/>
    <p:sldId id="2147376374" r:id="rId36"/>
    <p:sldId id="2147376535" r:id="rId37"/>
    <p:sldId id="2147376534" r:id="rId38"/>
    <p:sldId id="2147376527" r:id="rId39"/>
    <p:sldId id="2147376565" r:id="rId40"/>
    <p:sldId id="2147376564" r:id="rId41"/>
    <p:sldId id="2147376563" r:id="rId42"/>
    <p:sldId id="2147376562" r:id="rId43"/>
    <p:sldId id="2147376561" r:id="rId44"/>
    <p:sldId id="2147376054" r:id="rId45"/>
    <p:sldId id="2147376064" r:id="rId46"/>
    <p:sldId id="2147376063" r:id="rId47"/>
    <p:sldId id="2147376375" r:id="rId48"/>
    <p:sldId id="2147376376" r:id="rId49"/>
    <p:sldId id="2147376378" r:id="rId50"/>
    <p:sldId id="2147376377" r:id="rId51"/>
    <p:sldId id="2147376379" r:id="rId52"/>
    <p:sldId id="2147376380" r:id="rId53"/>
    <p:sldId id="2147376381" r:id="rId54"/>
    <p:sldId id="2147376382" r:id="rId55"/>
    <p:sldId id="2147376383" r:id="rId56"/>
    <p:sldId id="2147375990" r:id="rId57"/>
    <p:sldId id="2147376208" r:id="rId58"/>
    <p:sldId id="2147376211" r:id="rId59"/>
    <p:sldId id="2147376210" r:id="rId60"/>
    <p:sldId id="2147376212" r:id="rId61"/>
    <p:sldId id="2147376386" r:id="rId62"/>
    <p:sldId id="2147376289" r:id="rId63"/>
    <p:sldId id="2147376290" r:id="rId64"/>
    <p:sldId id="2147376509" r:id="rId65"/>
    <p:sldId id="2147376557" r:id="rId66"/>
    <p:sldId id="2147376560" r:id="rId67"/>
    <p:sldId id="2147376566" r:id="rId68"/>
    <p:sldId id="2147376536" r:id="rId69"/>
    <p:sldId id="2147376415" r:id="rId70"/>
    <p:sldId id="2147376544" r:id="rId71"/>
    <p:sldId id="2147376543" r:id="rId72"/>
    <p:sldId id="2147376542" r:id="rId73"/>
    <p:sldId id="2147376541" r:id="rId74"/>
    <p:sldId id="2147376540" r:id="rId75"/>
    <p:sldId id="2147376539" r:id="rId76"/>
    <p:sldId id="2147376538" r:id="rId77"/>
    <p:sldId id="2147376537" r:id="rId78"/>
    <p:sldId id="2147376545" r:id="rId79"/>
    <p:sldId id="2147376547" r:id="rId80"/>
    <p:sldId id="2147376546" r:id="rId81"/>
    <p:sldId id="2147376548" r:id="rId82"/>
    <p:sldId id="2147376549" r:id="rId83"/>
    <p:sldId id="2147376550" r:id="rId84"/>
    <p:sldId id="2147376551" r:id="rId85"/>
    <p:sldId id="2147376552" r:id="rId86"/>
    <p:sldId id="2147376553" r:id="rId87"/>
    <p:sldId id="2147376554" r:id="rId88"/>
    <p:sldId id="2147376555" r:id="rId89"/>
    <p:sldId id="2147376556" r:id="rId90"/>
    <p:sldId id="2147376094" r:id="rId91"/>
    <p:sldId id="2147376170" r:id="rId92"/>
    <p:sldId id="4868" r:id="rId93"/>
    <p:sldId id="2147375709" r:id="rId94"/>
    <p:sldId id="2147375717" r:id="rId95"/>
    <p:sldId id="2147375708" r:id="rId96"/>
    <p:sldId id="2147376095" r:id="rId97"/>
    <p:sldId id="2147375707" r:id="rId98"/>
    <p:sldId id="2147376157" r:id="rId99"/>
    <p:sldId id="2147376569" r:id="rId100"/>
    <p:sldId id="2147375880" r:id="rId101"/>
    <p:sldId id="2147375881" r:id="rId102"/>
    <p:sldId id="2147375882" r:id="rId103"/>
    <p:sldId id="2147375883" r:id="rId104"/>
    <p:sldId id="2147376570" r:id="rId105"/>
    <p:sldId id="2147376185" r:id="rId106"/>
    <p:sldId id="2147376100" r:id="rId107"/>
    <p:sldId id="2147376158" r:id="rId108"/>
    <p:sldId id="2147376159" r:id="rId109"/>
    <p:sldId id="2147375705" r:id="rId110"/>
    <p:sldId id="2147375704" r:id="rId111"/>
    <p:sldId id="2147375703" r:id="rId112"/>
    <p:sldId id="2147376160" r:id="rId113"/>
    <p:sldId id="2147375702" r:id="rId114"/>
    <p:sldId id="2147376571" r:id="rId115"/>
    <p:sldId id="2147376572" r:id="rId116"/>
    <p:sldId id="2147376573" r:id="rId117"/>
    <p:sldId id="2147376574" r:id="rId118"/>
    <p:sldId id="2147376575" r:id="rId119"/>
    <p:sldId id="2147376576" r:id="rId120"/>
    <p:sldId id="2147376577" r:id="rId121"/>
    <p:sldId id="2147376578" r:id="rId122"/>
    <p:sldId id="2147375727" r:id="rId123"/>
    <p:sldId id="2147375701" r:id="rId124"/>
    <p:sldId id="2147376579" r:id="rId125"/>
    <p:sldId id="2147376580" r:id="rId126"/>
    <p:sldId id="2147376481" r:id="rId127"/>
    <p:sldId id="2147375700" r:id="rId128"/>
    <p:sldId id="2147375756" r:id="rId129"/>
    <p:sldId id="2147375741" r:id="rId130"/>
    <p:sldId id="2147375740" r:id="rId131"/>
    <p:sldId id="2147376581" r:id="rId132"/>
    <p:sldId id="2147376582" r:id="rId133"/>
    <p:sldId id="2147376583" r:id="rId134"/>
    <p:sldId id="2147376584" r:id="rId135"/>
    <p:sldId id="2147376585" r:id="rId136"/>
    <p:sldId id="2147376586" r:id="rId137"/>
    <p:sldId id="2147376587" r:id="rId138"/>
    <p:sldId id="2147376588" r:id="rId139"/>
    <p:sldId id="2147376589" r:id="rId140"/>
    <p:sldId id="2147376590" r:id="rId141"/>
    <p:sldId id="2147376591" r:id="rId142"/>
    <p:sldId id="2147376592" r:id="rId143"/>
    <p:sldId id="2147376482" r:id="rId144"/>
    <p:sldId id="1894" r:id="rId1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al Pages" id="{10133AD9-48AC-D94B-8426-E446F14ACCA1}">
          <p14:sldIdLst>
            <p14:sldId id="2147376097"/>
            <p14:sldId id="2147376483"/>
            <p14:sldId id="2147376502"/>
            <p14:sldId id="2147376501"/>
            <p14:sldId id="2147376500"/>
            <p14:sldId id="2147376499"/>
            <p14:sldId id="2147376498"/>
            <p14:sldId id="2147376497"/>
            <p14:sldId id="2147376496"/>
            <p14:sldId id="2147376495"/>
            <p14:sldId id="2147376494"/>
            <p14:sldId id="2147376493"/>
            <p14:sldId id="2147376520"/>
            <p14:sldId id="2147376526"/>
            <p14:sldId id="2147376525"/>
            <p14:sldId id="2147376524"/>
            <p14:sldId id="2147376523"/>
            <p14:sldId id="2147376522"/>
            <p14:sldId id="2147376521"/>
            <p14:sldId id="316"/>
            <p14:sldId id="2147376506"/>
            <p14:sldId id="2147376283"/>
            <p14:sldId id="2147376284"/>
            <p14:sldId id="2147376187"/>
            <p14:sldId id="2147376567"/>
            <p14:sldId id="2147376568"/>
            <p14:sldId id="2147376188"/>
            <p14:sldId id="2147376189"/>
            <p14:sldId id="2147376190"/>
            <p14:sldId id="2147376512"/>
            <p14:sldId id="2147376374"/>
            <p14:sldId id="2147376535"/>
            <p14:sldId id="2147376534"/>
            <p14:sldId id="2147376527"/>
            <p14:sldId id="2147376565"/>
            <p14:sldId id="2147376564"/>
            <p14:sldId id="2147376563"/>
            <p14:sldId id="2147376562"/>
            <p14:sldId id="2147376561"/>
            <p14:sldId id="2147376054"/>
            <p14:sldId id="2147376064"/>
            <p14:sldId id="2147376063"/>
            <p14:sldId id="2147376375"/>
            <p14:sldId id="2147376376"/>
            <p14:sldId id="2147376378"/>
            <p14:sldId id="2147376377"/>
            <p14:sldId id="2147376379"/>
            <p14:sldId id="2147376380"/>
            <p14:sldId id="2147376381"/>
            <p14:sldId id="2147376382"/>
            <p14:sldId id="2147376383"/>
            <p14:sldId id="2147375990"/>
            <p14:sldId id="2147376208"/>
            <p14:sldId id="2147376211"/>
            <p14:sldId id="2147376210"/>
            <p14:sldId id="2147376212"/>
            <p14:sldId id="2147376386"/>
            <p14:sldId id="2147376289"/>
            <p14:sldId id="2147376290"/>
            <p14:sldId id="2147376509"/>
            <p14:sldId id="2147376557"/>
            <p14:sldId id="2147376560"/>
            <p14:sldId id="2147376566"/>
            <p14:sldId id="2147376536"/>
            <p14:sldId id="2147376415"/>
            <p14:sldId id="2147376544"/>
            <p14:sldId id="2147376543"/>
            <p14:sldId id="2147376542"/>
            <p14:sldId id="2147376541"/>
            <p14:sldId id="2147376540"/>
            <p14:sldId id="2147376539"/>
            <p14:sldId id="2147376538"/>
            <p14:sldId id="2147376537"/>
            <p14:sldId id="2147376545"/>
            <p14:sldId id="2147376547"/>
            <p14:sldId id="2147376546"/>
            <p14:sldId id="2147376548"/>
            <p14:sldId id="2147376549"/>
            <p14:sldId id="2147376550"/>
            <p14:sldId id="2147376551"/>
            <p14:sldId id="2147376552"/>
            <p14:sldId id="2147376553"/>
            <p14:sldId id="2147376554"/>
            <p14:sldId id="2147376555"/>
            <p14:sldId id="2147376556"/>
            <p14:sldId id="2147376094"/>
            <p14:sldId id="2147376170"/>
            <p14:sldId id="4868"/>
            <p14:sldId id="2147375709"/>
            <p14:sldId id="2147375717"/>
            <p14:sldId id="2147375708"/>
            <p14:sldId id="2147376095"/>
            <p14:sldId id="2147375707"/>
            <p14:sldId id="2147376157"/>
            <p14:sldId id="2147376569"/>
            <p14:sldId id="2147375880"/>
            <p14:sldId id="2147375881"/>
            <p14:sldId id="2147375882"/>
            <p14:sldId id="2147375883"/>
            <p14:sldId id="2147376570"/>
            <p14:sldId id="2147376185"/>
            <p14:sldId id="2147376100"/>
            <p14:sldId id="2147376158"/>
            <p14:sldId id="2147376159"/>
            <p14:sldId id="2147375705"/>
            <p14:sldId id="2147375704"/>
            <p14:sldId id="2147375703"/>
            <p14:sldId id="2147376160"/>
            <p14:sldId id="2147375702"/>
            <p14:sldId id="2147376571"/>
            <p14:sldId id="2147376572"/>
            <p14:sldId id="2147376573"/>
            <p14:sldId id="2147376574"/>
            <p14:sldId id="2147376575"/>
            <p14:sldId id="2147376576"/>
            <p14:sldId id="2147376577"/>
            <p14:sldId id="2147376578"/>
            <p14:sldId id="2147375727"/>
            <p14:sldId id="2147375701"/>
            <p14:sldId id="2147376579"/>
            <p14:sldId id="2147376580"/>
            <p14:sldId id="2147376481"/>
            <p14:sldId id="2147375700"/>
            <p14:sldId id="2147375756"/>
            <p14:sldId id="2147375741"/>
            <p14:sldId id="2147375740"/>
            <p14:sldId id="2147376581"/>
            <p14:sldId id="2147376582"/>
            <p14:sldId id="2147376583"/>
            <p14:sldId id="2147376584"/>
            <p14:sldId id="2147376585"/>
            <p14:sldId id="2147376586"/>
            <p14:sldId id="2147376587"/>
            <p14:sldId id="2147376588"/>
            <p14:sldId id="2147376589"/>
            <p14:sldId id="2147376590"/>
            <p14:sldId id="2147376591"/>
            <p14:sldId id="2147376592"/>
            <p14:sldId id="2147376482"/>
            <p14:sldId id="1894"/>
          </p14:sldIdLst>
        </p14:section>
      </p14:sectionLst>
    </p:ext>
    <p:ext uri="{EFAFB233-063F-42B5-8137-9DF3F51BA10A}">
      <p15:sldGuideLst xmlns:p15="http://schemas.microsoft.com/office/powerpoint/2012/main">
        <p15:guide id="1" orient="horz" pos="240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75577-DEDB-43EB-A82C-7805DADE64F4}" v="3" dt="2025-01-15T20:03:54.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296"/>
    <p:restoredTop sz="96790"/>
  </p:normalViewPr>
  <p:slideViewPr>
    <p:cSldViewPr snapToGrid="0" snapToObjects="1" showGuides="1">
      <p:cViewPr varScale="1">
        <p:scale>
          <a:sx n="114" d="100"/>
          <a:sy n="114" d="100"/>
        </p:scale>
        <p:origin x="630" y="108"/>
      </p:cViewPr>
      <p:guideLst>
        <p:guide orient="horz" pos="240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theme" Target="theme/theme1.xml"/><Relationship Id="rId5" Type="http://schemas.openxmlformats.org/officeDocument/2006/relationships/slideMaster" Target="slideMasters/slideMaster5.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viewProps" Target="viewProps.xml"/><Relationship Id="rId15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Macro-Enabled_Worksheet.xlsm"/><Relationship Id="rId1" Type="http://schemas.openxmlformats.org/officeDocument/2006/relationships/themeOverride" Target="../theme/themeOverride1.xml"/></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a:latin typeface="Times New Roman" panose="02020603050405020304" pitchFamily="18" charset="0"/>
                <a:cs typeface="Times New Roman" panose="02020603050405020304" pitchFamily="18" charset="0"/>
              </a:defRPr>
            </a:pPr>
            <a:r>
              <a:rPr lang="en-US" sz="2800" b="1">
                <a:latin typeface="Times New Roman" panose="02020603050405020304" pitchFamily="18" charset="0"/>
                <a:cs typeface="Times New Roman" panose="02020603050405020304" pitchFamily="18" charset="0"/>
              </a:rPr>
              <a:t>CU Loan to Asset Ratio
</a:t>
            </a:r>
          </a:p>
        </c:rich>
      </c:tx>
      <c:layout>
        <c:manualLayout>
          <c:xMode val="edge"/>
          <c:yMode val="edge"/>
          <c:x val="0.33291494767325264"/>
          <c:y val="3.5288108743318759E-2"/>
        </c:manualLayout>
      </c:layout>
      <c:overlay val="0"/>
      <c:spPr>
        <a:noFill/>
        <a:ln w="25639">
          <a:noFill/>
        </a:ln>
      </c:spPr>
    </c:title>
    <c:autoTitleDeleted val="0"/>
    <c:plotArea>
      <c:layout>
        <c:manualLayout>
          <c:layoutTarget val="inner"/>
          <c:xMode val="edge"/>
          <c:yMode val="edge"/>
          <c:x val="6.0567948097346273E-2"/>
          <c:y val="0.13173196033699924"/>
          <c:w val="0.89109994620877508"/>
          <c:h val="0.7759335983772286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Sheet1!$C$2:$C$304</c:f>
              <c:numCache>
                <c:formatCode>General</c:formatCode>
                <c:ptCount val="30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9322-4983-B973-42DC043C3C5C}"/>
            </c:ext>
          </c:extLst>
        </c:ser>
        <c:dLbls>
          <c:showLegendKey val="0"/>
          <c:showVal val="0"/>
          <c:showCatName val="0"/>
          <c:showSerName val="0"/>
          <c:showPercent val="0"/>
          <c:showBubbleSize val="0"/>
        </c:dLbls>
        <c:axId val="169032456"/>
        <c:axId val="1"/>
      </c:areaChart>
      <c:lineChart>
        <c:grouping val="standard"/>
        <c:varyColors val="0"/>
        <c:ser>
          <c:idx val="2"/>
          <c:order val="1"/>
          <c:tx>
            <c:strRef>
              <c:f>Sheet1!$D$1</c:f>
              <c:strCache>
                <c:ptCount val="1"/>
                <c:pt idx="0">
                  <c:v>Loan-to-Asset</c:v>
                </c:pt>
              </c:strCache>
            </c:strRef>
          </c:tx>
          <c:spPr>
            <a:ln w="38459">
              <a:solidFill>
                <a:srgbClr val="FF00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Sheet1!$D$2:$D$304</c:f>
              <c:numCache>
                <c:formatCode>0.00%</c:formatCode>
                <c:ptCount val="30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0.711592797</c:v>
                </c:pt>
                <c:pt idx="289" formatCode="General">
                  <c:v>0.70246991199999997</c:v>
                </c:pt>
                <c:pt idx="290" formatCode="General">
                  <c:v>0.69457250000000004</c:v>
                </c:pt>
                <c:pt idx="291" formatCode="General">
                  <c:v>0.70397389700000002</c:v>
                </c:pt>
                <c:pt idx="292" formatCode="General">
                  <c:v>0.70446710800000001</c:v>
                </c:pt>
                <c:pt idx="293" formatCode="General">
                  <c:v>0.70574990800000004</c:v>
                </c:pt>
                <c:pt idx="294" formatCode="General">
                  <c:v>0.71099999999999997</c:v>
                </c:pt>
              </c:numCache>
            </c:numRef>
          </c:val>
          <c:smooth val="0"/>
          <c:extLst>
            <c:ext xmlns:c16="http://schemas.microsoft.com/office/drawing/2014/chart" uri="{C3380CC4-5D6E-409C-BE32-E72D297353CC}">
              <c16:uniqueId val="{00000001-9322-4983-B973-42DC043C3C5C}"/>
            </c:ext>
          </c:extLst>
        </c:ser>
        <c:dLbls>
          <c:showLegendKey val="0"/>
          <c:showVal val="0"/>
          <c:showCatName val="0"/>
          <c:showSerName val="0"/>
          <c:showPercent val="0"/>
          <c:showBubbleSize val="0"/>
        </c:dLbls>
        <c:marker val="1"/>
        <c:smooth val="0"/>
        <c:axId val="169032456"/>
        <c:axId val="1"/>
      </c:lineChart>
      <c:lineChart>
        <c:grouping val="standard"/>
        <c:varyColors val="0"/>
        <c:ser>
          <c:idx val="4"/>
          <c:order val="2"/>
          <c:tx>
            <c:strRef>
              <c:f>Sheet1!$E$1</c:f>
              <c:strCache>
                <c:ptCount val="1"/>
                <c:pt idx="0">
                  <c:v>64% Long Run Average</c:v>
                </c:pt>
              </c:strCache>
            </c:strRef>
          </c:tx>
          <c:spPr>
            <a:ln w="38459">
              <a:solidFill>
                <a:srgbClr val="FFCC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Sheet1!$E$2:$E$304</c:f>
              <c:numCache>
                <c:formatCode>General</c:formatCode>
                <c:ptCount val="30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9322-4983-B973-42DC043C3C5C}"/>
            </c:ext>
          </c:extLst>
        </c:ser>
        <c:dLbls>
          <c:showLegendKey val="0"/>
          <c:showVal val="0"/>
          <c:showCatName val="0"/>
          <c:showSerName val="0"/>
          <c:showPercent val="0"/>
          <c:showBubbleSize val="0"/>
        </c:dLbls>
        <c:marker val="1"/>
        <c:smooth val="0"/>
        <c:axId val="1849992480"/>
        <c:axId val="1849998240"/>
      </c:lineChart>
      <c:catAx>
        <c:axId val="169032456"/>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400">
                <a:latin typeface="Times New Roman" panose="02020603050405020304" pitchFamily="18" charset="0"/>
                <a:cs typeface="Times New Roman" panose="02020603050405020304" pitchFamily="18" charset="0"/>
              </a:defRPr>
            </a:pPr>
            <a:endParaRPr lang="en-US"/>
          </a:p>
        </c:txPr>
        <c:crossAx val="169032456"/>
        <c:crosses val="autoZero"/>
        <c:crossBetween val="midCat"/>
        <c:majorUnit val="0.01"/>
        <c:minorUnit val="0.01"/>
      </c:valAx>
      <c:valAx>
        <c:axId val="1849998240"/>
        <c:scaling>
          <c:orientation val="minMax"/>
          <c:max val="0.73000000000000009"/>
          <c:min val="0.55000000000000004"/>
        </c:scaling>
        <c:delete val="0"/>
        <c:axPos val="r"/>
        <c:numFmt formatCode="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849992480"/>
        <c:crosses val="max"/>
        <c:crossBetween val="between"/>
        <c:majorUnit val="1.0000000000000002E-2"/>
      </c:valAx>
      <c:catAx>
        <c:axId val="1849992480"/>
        <c:scaling>
          <c:orientation val="minMax"/>
        </c:scaling>
        <c:delete val="1"/>
        <c:axPos val="b"/>
        <c:numFmt formatCode="General" sourceLinked="1"/>
        <c:majorTickMark val="out"/>
        <c:minorTickMark val="none"/>
        <c:tickLblPos val="nextTo"/>
        <c:crossAx val="1849998240"/>
        <c:crosses val="autoZero"/>
        <c:auto val="1"/>
        <c:lblAlgn val="ctr"/>
        <c:lblOffset val="100"/>
        <c:noMultiLvlLbl val="0"/>
      </c:catAx>
      <c:spPr>
        <a:noFill/>
        <a:ln w="12820">
          <a:solidFill>
            <a:schemeClr val="tx1"/>
          </a:solidFill>
          <a:prstDash val="solid"/>
        </a:ln>
      </c:spPr>
    </c:plotArea>
    <c:legend>
      <c:legendPos val="r"/>
      <c:layout>
        <c:manualLayout>
          <c:xMode val="edge"/>
          <c:yMode val="edge"/>
          <c:x val="0.20162806630854693"/>
          <c:y val="0.75105759326939414"/>
          <c:w val="0.26970455037641083"/>
          <c:h val="0.1554078119434881"/>
        </c:manualLayout>
      </c:layout>
      <c:overlay val="0"/>
      <c:spPr>
        <a:solidFill>
          <a:schemeClr val="bg1"/>
        </a:solidFill>
        <a:ln w="3205">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0"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New Auto Growth</a:t>
            </a:r>
          </a:p>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40195692942644606"/>
          <c:y val="1.6541895152979655E-3"/>
        </c:manualLayout>
      </c:layout>
      <c:overlay val="0"/>
      <c:spPr>
        <a:noFill/>
        <a:ln w="10770">
          <a:noFill/>
        </a:ln>
      </c:spPr>
    </c:title>
    <c:autoTitleDeleted val="0"/>
    <c:plotArea>
      <c:layout>
        <c:manualLayout>
          <c:layoutTarget val="inner"/>
          <c:xMode val="edge"/>
          <c:yMode val="edge"/>
          <c:x val="8.7680355160932297E-2"/>
          <c:y val="0.14818100822307295"/>
          <c:w val="0.84350721420643726"/>
          <c:h val="0.80777321391187507"/>
        </c:manualLayout>
      </c:layout>
      <c:areaChart>
        <c:grouping val="stacked"/>
        <c:varyColors val="0"/>
        <c:ser>
          <c:idx val="4"/>
          <c:order val="0"/>
          <c:tx>
            <c:strRef>
              <c:f>Sheet1!$B$1</c:f>
              <c:strCache>
                <c:ptCount val="1"/>
                <c:pt idx="0">
                  <c:v>Recession</c:v>
                </c:pt>
              </c:strCache>
            </c:strRef>
          </c:tx>
          <c:spPr>
            <a:solidFill>
              <a:srgbClr val="FF0000"/>
            </a:solidFill>
            <a:ln w="5385">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Sheet1!$B$2:$B$333</c:f>
              <c:numCache>
                <c:formatCode>General</c:formatCode>
                <c:ptCount val="332"/>
                <c:pt idx="38">
                  <c:v>0.32</c:v>
                </c:pt>
                <c:pt idx="39">
                  <c:v>0.32</c:v>
                </c:pt>
                <c:pt idx="40">
                  <c:v>0.32</c:v>
                </c:pt>
                <c:pt idx="41">
                  <c:v>0.32</c:v>
                </c:pt>
                <c:pt idx="42">
                  <c:v>0.32</c:v>
                </c:pt>
                <c:pt idx="43">
                  <c:v>0.32</c:v>
                </c:pt>
                <c:pt idx="44">
                  <c:v>0.32</c:v>
                </c:pt>
                <c:pt idx="45">
                  <c:v>0.32</c:v>
                </c:pt>
                <c:pt idx="46">
                  <c:v>0.32</c:v>
                </c:pt>
                <c:pt idx="47">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266">
                  <c:v>0.32</c:v>
                </c:pt>
                <c:pt idx="267">
                  <c:v>0.32</c:v>
                </c:pt>
                <c:pt idx="268">
                  <c:v>0.32</c:v>
                </c:pt>
                <c:pt idx="269">
                  <c:v>0.32</c:v>
                </c:pt>
                <c:pt idx="270">
                  <c:v>0.32</c:v>
                </c:pt>
                <c:pt idx="271">
                  <c:v>0.32</c:v>
                </c:pt>
                <c:pt idx="272">
                  <c:v>0.32</c:v>
                </c:pt>
              </c:numCache>
            </c:numRef>
          </c:val>
          <c:extLst>
            <c:ext xmlns:c16="http://schemas.microsoft.com/office/drawing/2014/chart" uri="{C3380CC4-5D6E-409C-BE32-E72D297353CC}">
              <c16:uniqueId val="{00000000-EC70-479C-B064-CEA8B0CC002C}"/>
            </c:ext>
          </c:extLst>
        </c:ser>
        <c:dLbls>
          <c:showLegendKey val="0"/>
          <c:showVal val="0"/>
          <c:showCatName val="0"/>
          <c:showSerName val="0"/>
          <c:showPercent val="0"/>
          <c:showBubbleSize val="0"/>
        </c:dLbls>
        <c:axId val="229945744"/>
        <c:axId val="1"/>
      </c:areaChart>
      <c:areaChart>
        <c:grouping val="stacked"/>
        <c:varyColors val="0"/>
        <c:ser>
          <c:idx val="0"/>
          <c:order val="1"/>
          <c:tx>
            <c:strRef>
              <c:f>Sheet1!$C$1</c:f>
              <c:strCache>
                <c:ptCount val="1"/>
                <c:pt idx="0">
                  <c:v>New Auto Loan Growth</c:v>
                </c:pt>
              </c:strCache>
            </c:strRef>
          </c:tx>
          <c:spPr>
            <a:solidFill>
              <a:srgbClr val="33CCCC"/>
            </a:solidFill>
            <a:ln w="5385">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Sheet1!$C$2:$C$333</c:f>
              <c:numCache>
                <c:formatCode>0.00%</c:formatCode>
                <c:ptCount val="332"/>
                <c:pt idx="0">
                  <c:v>-2.7E-2</c:v>
                </c:pt>
                <c:pt idx="1">
                  <c:v>-0.03</c:v>
                </c:pt>
                <c:pt idx="2">
                  <c:v>-3.1E-2</c:v>
                </c:pt>
                <c:pt idx="3">
                  <c:v>-1.0999999999999999E-2</c:v>
                </c:pt>
                <c:pt idx="4">
                  <c:v>-4.0000000000000001E-3</c:v>
                </c:pt>
                <c:pt idx="5">
                  <c:v>-2.5000000000000001E-2</c:v>
                </c:pt>
                <c:pt idx="6">
                  <c:v>-2.1999999999999999E-2</c:v>
                </c:pt>
                <c:pt idx="7">
                  <c:v>-1.7999999999999999E-2</c:v>
                </c:pt>
                <c:pt idx="8">
                  <c:v>-1.9E-2</c:v>
                </c:pt>
                <c:pt idx="9">
                  <c:v>-1.4999999999999999E-2</c:v>
                </c:pt>
                <c:pt idx="10">
                  <c:v>-3.0000000000000001E-3</c:v>
                </c:pt>
                <c:pt idx="11">
                  <c:v>2.1000000000000001E-2</c:v>
                </c:pt>
                <c:pt idx="12">
                  <c:v>5.2999999999999999E-2</c:v>
                </c:pt>
                <c:pt idx="13">
                  <c:v>6.8000000000000005E-2</c:v>
                </c:pt>
                <c:pt idx="14">
                  <c:v>8.7999999999999995E-2</c:v>
                </c:pt>
                <c:pt idx="15">
                  <c:v>7.8E-2</c:v>
                </c:pt>
                <c:pt idx="16">
                  <c:v>8.6999999999999994E-2</c:v>
                </c:pt>
                <c:pt idx="17">
                  <c:v>9.6000000000000002E-2</c:v>
                </c:pt>
                <c:pt idx="18">
                  <c:v>0.122</c:v>
                </c:pt>
                <c:pt idx="19">
                  <c:v>0.13500000000000001</c:v>
                </c:pt>
                <c:pt idx="20">
                  <c:v>0.14899999999999999</c:v>
                </c:pt>
                <c:pt idx="21">
                  <c:v>0.16400000000000001</c:v>
                </c:pt>
                <c:pt idx="22">
                  <c:v>0.17499999999999999</c:v>
                </c:pt>
                <c:pt idx="23">
                  <c:v>0.159</c:v>
                </c:pt>
                <c:pt idx="24">
                  <c:v>0.155</c:v>
                </c:pt>
                <c:pt idx="25">
                  <c:v>0.159</c:v>
                </c:pt>
                <c:pt idx="26">
                  <c:v>0.14799999999999999</c:v>
                </c:pt>
                <c:pt idx="27">
                  <c:v>0.14599999999999999</c:v>
                </c:pt>
                <c:pt idx="28">
                  <c:v>0.14099999999999999</c:v>
                </c:pt>
                <c:pt idx="29">
                  <c:v>0.153</c:v>
                </c:pt>
                <c:pt idx="30">
                  <c:v>0.151</c:v>
                </c:pt>
                <c:pt idx="31">
                  <c:v>0.153</c:v>
                </c:pt>
                <c:pt idx="32">
                  <c:v>0.13800000000000001</c:v>
                </c:pt>
                <c:pt idx="33">
                  <c:v>0.11700000000000001</c:v>
                </c:pt>
                <c:pt idx="34">
                  <c:v>0.1</c:v>
                </c:pt>
                <c:pt idx="35">
                  <c:v>7.9000000000000001E-2</c:v>
                </c:pt>
                <c:pt idx="36">
                  <c:v>6.0999999999999999E-2</c:v>
                </c:pt>
                <c:pt idx="37">
                  <c:v>6.0999999999999999E-2</c:v>
                </c:pt>
                <c:pt idx="38">
                  <c:v>4.4999999999999998E-2</c:v>
                </c:pt>
                <c:pt idx="39">
                  <c:v>2.1000000000000001E-2</c:v>
                </c:pt>
                <c:pt idx="40">
                  <c:v>3.0000000000000001E-3</c:v>
                </c:pt>
                <c:pt idx="41">
                  <c:v>-6.0000000000000001E-3</c:v>
                </c:pt>
                <c:pt idx="42">
                  <c:v>-2.5999999999999999E-2</c:v>
                </c:pt>
                <c:pt idx="43">
                  <c:v>-2.4E-2</c:v>
                </c:pt>
                <c:pt idx="44">
                  <c:v>-2.1000000000000001E-2</c:v>
                </c:pt>
                <c:pt idx="45">
                  <c:v>-1.4E-2</c:v>
                </c:pt>
                <c:pt idx="46">
                  <c:v>-1.4999999999999999E-2</c:v>
                </c:pt>
                <c:pt idx="47">
                  <c:v>1E-3</c:v>
                </c:pt>
                <c:pt idx="48">
                  <c:v>5.0000000000000001E-3</c:v>
                </c:pt>
                <c:pt idx="49">
                  <c:v>-0.01</c:v>
                </c:pt>
                <c:pt idx="50">
                  <c:v>-6.0000000000000001E-3</c:v>
                </c:pt>
                <c:pt idx="51">
                  <c:v>5.0000000000000001E-3</c:v>
                </c:pt>
                <c:pt idx="52">
                  <c:v>8.9999999999999993E-3</c:v>
                </c:pt>
                <c:pt idx="53">
                  <c:v>7.0000000000000001E-3</c:v>
                </c:pt>
                <c:pt idx="54">
                  <c:v>1.2999999999999999E-2</c:v>
                </c:pt>
                <c:pt idx="55">
                  <c:v>8.9999999999999993E-3</c:v>
                </c:pt>
                <c:pt idx="56">
                  <c:v>5.0000000000000001E-3</c:v>
                </c:pt>
                <c:pt idx="57">
                  <c:v>3.0000000000000001E-3</c:v>
                </c:pt>
                <c:pt idx="58">
                  <c:v>-5.0000000000000001E-3</c:v>
                </c:pt>
                <c:pt idx="59">
                  <c:v>-1.0999999999999999E-2</c:v>
                </c:pt>
                <c:pt idx="60">
                  <c:v>0</c:v>
                </c:pt>
                <c:pt idx="61">
                  <c:v>8.0000000000000002E-3</c:v>
                </c:pt>
                <c:pt idx="62">
                  <c:v>1.7000000000000001E-2</c:v>
                </c:pt>
                <c:pt idx="63">
                  <c:v>2.1000000000000001E-2</c:v>
                </c:pt>
                <c:pt idx="64">
                  <c:v>3.5999999999999997E-2</c:v>
                </c:pt>
                <c:pt idx="65">
                  <c:v>5.3999999999999999E-2</c:v>
                </c:pt>
                <c:pt idx="66">
                  <c:v>0.06</c:v>
                </c:pt>
                <c:pt idx="67">
                  <c:v>6.9000000000000006E-2</c:v>
                </c:pt>
                <c:pt idx="68">
                  <c:v>8.3000000000000004E-2</c:v>
                </c:pt>
                <c:pt idx="69">
                  <c:v>9.5000000000000001E-2</c:v>
                </c:pt>
                <c:pt idx="70">
                  <c:v>0.106</c:v>
                </c:pt>
                <c:pt idx="71">
                  <c:v>0.12</c:v>
                </c:pt>
                <c:pt idx="72">
                  <c:v>0.13100000000000001</c:v>
                </c:pt>
                <c:pt idx="73">
                  <c:v>0.13800000000000001</c:v>
                </c:pt>
                <c:pt idx="74">
                  <c:v>0.13</c:v>
                </c:pt>
                <c:pt idx="75">
                  <c:v>0.13500000000000001</c:v>
                </c:pt>
                <c:pt idx="76">
                  <c:v>0.13</c:v>
                </c:pt>
                <c:pt idx="77">
                  <c:v>0.121</c:v>
                </c:pt>
                <c:pt idx="78">
                  <c:v>0.123</c:v>
                </c:pt>
                <c:pt idx="79">
                  <c:v>0.123</c:v>
                </c:pt>
                <c:pt idx="80">
                  <c:v>0.122</c:v>
                </c:pt>
                <c:pt idx="81">
                  <c:v>0.127</c:v>
                </c:pt>
                <c:pt idx="82">
                  <c:v>0.13900000000000001</c:v>
                </c:pt>
                <c:pt idx="83">
                  <c:v>0.13900000000000001</c:v>
                </c:pt>
                <c:pt idx="84">
                  <c:v>0.153</c:v>
                </c:pt>
                <c:pt idx="85">
                  <c:v>0.17499999999999999</c:v>
                </c:pt>
                <c:pt idx="86">
                  <c:v>0.186</c:v>
                </c:pt>
                <c:pt idx="87">
                  <c:v>0.17899999999999999</c:v>
                </c:pt>
                <c:pt idx="88">
                  <c:v>0.18099999999999999</c:v>
                </c:pt>
                <c:pt idx="89">
                  <c:v>0.182</c:v>
                </c:pt>
                <c:pt idx="90">
                  <c:v>0.17299999999999999</c:v>
                </c:pt>
                <c:pt idx="91">
                  <c:v>0.17100000000000001</c:v>
                </c:pt>
                <c:pt idx="92">
                  <c:v>0.16300000000000001</c:v>
                </c:pt>
                <c:pt idx="93">
                  <c:v>0.155</c:v>
                </c:pt>
                <c:pt idx="94">
                  <c:v>0.14399999999999999</c:v>
                </c:pt>
                <c:pt idx="95">
                  <c:v>0.13500000000000001</c:v>
                </c:pt>
                <c:pt idx="96">
                  <c:v>0.10299999999999999</c:v>
                </c:pt>
                <c:pt idx="97">
                  <c:v>7.1999999999999995E-2</c:v>
                </c:pt>
                <c:pt idx="98">
                  <c:v>6.5000000000000002E-2</c:v>
                </c:pt>
                <c:pt idx="99">
                  <c:v>6.3E-2</c:v>
                </c:pt>
                <c:pt idx="100">
                  <c:v>5.7000000000000002E-2</c:v>
                </c:pt>
                <c:pt idx="101">
                  <c:v>5.5E-2</c:v>
                </c:pt>
                <c:pt idx="102">
                  <c:v>5.8000000000000003E-2</c:v>
                </c:pt>
                <c:pt idx="103">
                  <c:v>5.1999999999999998E-2</c:v>
                </c:pt>
                <c:pt idx="104">
                  <c:v>4.8000000000000001E-2</c:v>
                </c:pt>
                <c:pt idx="105">
                  <c:v>3.5999999999999997E-2</c:v>
                </c:pt>
                <c:pt idx="106">
                  <c:v>2.5000000000000001E-2</c:v>
                </c:pt>
                <c:pt idx="107">
                  <c:v>1.2E-2</c:v>
                </c:pt>
                <c:pt idx="108">
                  <c:v>0.01</c:v>
                </c:pt>
                <c:pt idx="109">
                  <c:v>5.0000000000000001E-3</c:v>
                </c:pt>
                <c:pt idx="110">
                  <c:v>3.0000000000000001E-3</c:v>
                </c:pt>
                <c:pt idx="111">
                  <c:v>-7.0000000000000001E-3</c:v>
                </c:pt>
                <c:pt idx="112">
                  <c:v>-1.2E-2</c:v>
                </c:pt>
                <c:pt idx="113">
                  <c:v>-1.9E-2</c:v>
                </c:pt>
                <c:pt idx="114">
                  <c:v>-0.03</c:v>
                </c:pt>
                <c:pt idx="115">
                  <c:v>-4.1000000000000002E-2</c:v>
                </c:pt>
                <c:pt idx="116">
                  <c:v>-5.5E-2</c:v>
                </c:pt>
                <c:pt idx="117">
                  <c:v>-5.8000000000000003E-2</c:v>
                </c:pt>
                <c:pt idx="118">
                  <c:v>-6.4000000000000001E-2</c:v>
                </c:pt>
                <c:pt idx="119">
                  <c:v>-6.7000000000000004E-2</c:v>
                </c:pt>
                <c:pt idx="120">
                  <c:v>-7.1999999999999995E-2</c:v>
                </c:pt>
                <c:pt idx="121">
                  <c:v>-7.3999999999999996E-2</c:v>
                </c:pt>
                <c:pt idx="122">
                  <c:v>-7.3999999999999996E-2</c:v>
                </c:pt>
                <c:pt idx="123">
                  <c:v>-7.0999999999999994E-2</c:v>
                </c:pt>
                <c:pt idx="124">
                  <c:v>-6.8000000000000005E-2</c:v>
                </c:pt>
                <c:pt idx="125">
                  <c:v>-6.5000000000000002E-2</c:v>
                </c:pt>
                <c:pt idx="126">
                  <c:v>-5.8000000000000003E-2</c:v>
                </c:pt>
                <c:pt idx="127">
                  <c:v>-5.0999999999999997E-2</c:v>
                </c:pt>
                <c:pt idx="128">
                  <c:v>-4.2999999999999997E-2</c:v>
                </c:pt>
                <c:pt idx="129">
                  <c:v>-4.4999999999999998E-2</c:v>
                </c:pt>
                <c:pt idx="130">
                  <c:v>-4.2000000000000003E-2</c:v>
                </c:pt>
                <c:pt idx="131">
                  <c:v>-3.6999999999999998E-2</c:v>
                </c:pt>
                <c:pt idx="132">
                  <c:v>-3.5999999999999997E-2</c:v>
                </c:pt>
                <c:pt idx="133">
                  <c:v>-0.03</c:v>
                </c:pt>
                <c:pt idx="134">
                  <c:v>-4.2999999999999997E-2</c:v>
                </c:pt>
                <c:pt idx="135">
                  <c:v>-4.9000000000000002E-2</c:v>
                </c:pt>
                <c:pt idx="136">
                  <c:v>-0.06</c:v>
                </c:pt>
                <c:pt idx="137">
                  <c:v>-7.9000000000000001E-2</c:v>
                </c:pt>
                <c:pt idx="138">
                  <c:v>-9.0999999999999998E-2</c:v>
                </c:pt>
                <c:pt idx="139">
                  <c:v>-0.10299999999999999</c:v>
                </c:pt>
                <c:pt idx="140">
                  <c:v>-0.11600000000000001</c:v>
                </c:pt>
                <c:pt idx="141">
                  <c:v>-0.121</c:v>
                </c:pt>
                <c:pt idx="142">
                  <c:v>-0.13100000000000001</c:v>
                </c:pt>
                <c:pt idx="143">
                  <c:v>-0.14199999999999999</c:v>
                </c:pt>
                <c:pt idx="144">
                  <c:v>-0.153</c:v>
                </c:pt>
                <c:pt idx="145">
                  <c:v>-0.16900000000000001</c:v>
                </c:pt>
                <c:pt idx="146">
                  <c:v>-0.16900000000000001</c:v>
                </c:pt>
                <c:pt idx="147">
                  <c:v>-0.16900000000000001</c:v>
                </c:pt>
                <c:pt idx="148">
                  <c:v>-0.16800000000000001</c:v>
                </c:pt>
                <c:pt idx="149">
                  <c:v>-0.16200000000000001</c:v>
                </c:pt>
                <c:pt idx="150">
                  <c:v>-0.161</c:v>
                </c:pt>
                <c:pt idx="151">
                  <c:v>-0.154</c:v>
                </c:pt>
                <c:pt idx="152">
                  <c:v>-0.14599999999999999</c:v>
                </c:pt>
                <c:pt idx="153">
                  <c:v>-0.14099999999999999</c:v>
                </c:pt>
                <c:pt idx="154">
                  <c:v>-0.13200000000000001</c:v>
                </c:pt>
                <c:pt idx="155">
                  <c:v>-0.125</c:v>
                </c:pt>
                <c:pt idx="156">
                  <c:v>-0.12</c:v>
                </c:pt>
                <c:pt idx="157">
                  <c:v>-0.114</c:v>
                </c:pt>
                <c:pt idx="158">
                  <c:v>-0.108</c:v>
                </c:pt>
                <c:pt idx="159">
                  <c:v>-9.9000000000000005E-2</c:v>
                </c:pt>
                <c:pt idx="160">
                  <c:v>-8.7999999999999995E-2</c:v>
                </c:pt>
                <c:pt idx="161">
                  <c:v>-7.6999999999999999E-2</c:v>
                </c:pt>
                <c:pt idx="162">
                  <c:v>-6.6000000000000003E-2</c:v>
                </c:pt>
                <c:pt idx="163">
                  <c:v>-5.5E-2</c:v>
                </c:pt>
                <c:pt idx="164">
                  <c:v>-0.04</c:v>
                </c:pt>
                <c:pt idx="165">
                  <c:v>-2.1999999999999999E-2</c:v>
                </c:pt>
                <c:pt idx="166">
                  <c:v>-8.9999999999999993E-3</c:v>
                </c:pt>
                <c:pt idx="167">
                  <c:v>7.0000000000000001E-3</c:v>
                </c:pt>
                <c:pt idx="168">
                  <c:v>2.4E-2</c:v>
                </c:pt>
                <c:pt idx="169">
                  <c:v>4.1000000000000002E-2</c:v>
                </c:pt>
                <c:pt idx="170">
                  <c:v>5.8000000000000003E-2</c:v>
                </c:pt>
                <c:pt idx="171">
                  <c:v>6.8000000000000005E-2</c:v>
                </c:pt>
                <c:pt idx="172">
                  <c:v>7.5999999999999998E-2</c:v>
                </c:pt>
                <c:pt idx="173">
                  <c:v>8.6999999999999994E-2</c:v>
                </c:pt>
                <c:pt idx="174">
                  <c:v>9.6000000000000002E-2</c:v>
                </c:pt>
                <c:pt idx="175">
                  <c:v>0.106</c:v>
                </c:pt>
                <c:pt idx="176">
                  <c:v>0.108</c:v>
                </c:pt>
                <c:pt idx="177">
                  <c:v>0.108</c:v>
                </c:pt>
                <c:pt idx="178">
                  <c:v>0.104</c:v>
                </c:pt>
                <c:pt idx="179">
                  <c:v>0.107</c:v>
                </c:pt>
                <c:pt idx="180">
                  <c:v>0.11600000000000001</c:v>
                </c:pt>
                <c:pt idx="181">
                  <c:v>0.11799999999999999</c:v>
                </c:pt>
                <c:pt idx="182">
                  <c:v>0.114</c:v>
                </c:pt>
                <c:pt idx="183">
                  <c:v>0.121</c:v>
                </c:pt>
                <c:pt idx="184">
                  <c:v>0.125</c:v>
                </c:pt>
                <c:pt idx="185">
                  <c:v>0.127</c:v>
                </c:pt>
                <c:pt idx="186">
                  <c:v>0.13600000000000001</c:v>
                </c:pt>
                <c:pt idx="187">
                  <c:v>0.13</c:v>
                </c:pt>
                <c:pt idx="188">
                  <c:v>0.13800000000000001</c:v>
                </c:pt>
                <c:pt idx="189">
                  <c:v>0.14199999999999999</c:v>
                </c:pt>
                <c:pt idx="190">
                  <c:v>0.157</c:v>
                </c:pt>
                <c:pt idx="191">
                  <c:v>0.17</c:v>
                </c:pt>
                <c:pt idx="192">
                  <c:v>0.17399999999999999</c:v>
                </c:pt>
                <c:pt idx="193">
                  <c:v>0.184</c:v>
                </c:pt>
                <c:pt idx="194">
                  <c:v>0.19400000000000001</c:v>
                </c:pt>
                <c:pt idx="195">
                  <c:v>0.20300000000000001</c:v>
                </c:pt>
                <c:pt idx="196">
                  <c:v>0.20699999999999999</c:v>
                </c:pt>
                <c:pt idx="197">
                  <c:v>0.20899999999999999</c:v>
                </c:pt>
                <c:pt idx="198">
                  <c:v>0.214</c:v>
                </c:pt>
                <c:pt idx="199">
                  <c:v>0.224</c:v>
                </c:pt>
                <c:pt idx="200">
                  <c:v>0.215</c:v>
                </c:pt>
                <c:pt idx="201">
                  <c:v>0.22</c:v>
                </c:pt>
                <c:pt idx="202">
                  <c:v>0.20599999999999999</c:v>
                </c:pt>
                <c:pt idx="203">
                  <c:v>0.19600000000000001</c:v>
                </c:pt>
                <c:pt idx="204">
                  <c:v>0.188</c:v>
                </c:pt>
                <c:pt idx="205">
                  <c:v>0.17599999999999999</c:v>
                </c:pt>
                <c:pt idx="206">
                  <c:v>0.17599999999999999</c:v>
                </c:pt>
                <c:pt idx="207">
                  <c:v>0.161</c:v>
                </c:pt>
                <c:pt idx="208">
                  <c:v>0.153</c:v>
                </c:pt>
                <c:pt idx="209">
                  <c:v>0.16</c:v>
                </c:pt>
                <c:pt idx="210">
                  <c:v>0.154</c:v>
                </c:pt>
                <c:pt idx="211">
                  <c:v>0.14799999999999999</c:v>
                </c:pt>
                <c:pt idx="212">
                  <c:v>0.154</c:v>
                </c:pt>
                <c:pt idx="213">
                  <c:v>0.14699999999999999</c:v>
                </c:pt>
                <c:pt idx="214">
                  <c:v>0.154</c:v>
                </c:pt>
                <c:pt idx="215">
                  <c:v>0.155</c:v>
                </c:pt>
                <c:pt idx="216">
                  <c:v>0.157</c:v>
                </c:pt>
                <c:pt idx="217">
                  <c:v>0.16200000000000001</c:v>
                </c:pt>
                <c:pt idx="218">
                  <c:v>0.159</c:v>
                </c:pt>
                <c:pt idx="219">
                  <c:v>0.157</c:v>
                </c:pt>
                <c:pt idx="220">
                  <c:v>0.16600000000000001</c:v>
                </c:pt>
                <c:pt idx="221">
                  <c:v>0.16900000000000001</c:v>
                </c:pt>
                <c:pt idx="222">
                  <c:v>0.17</c:v>
                </c:pt>
                <c:pt idx="223">
                  <c:v>0.16800000000000001</c:v>
                </c:pt>
                <c:pt idx="224">
                  <c:v>0.16700000000000001</c:v>
                </c:pt>
                <c:pt idx="225">
                  <c:v>0.17399999999999999</c:v>
                </c:pt>
                <c:pt idx="226">
                  <c:v>0.17199999999999999</c:v>
                </c:pt>
                <c:pt idx="227">
                  <c:v>0.16500000000000001</c:v>
                </c:pt>
                <c:pt idx="228">
                  <c:v>0.16300000000000001</c:v>
                </c:pt>
                <c:pt idx="229">
                  <c:v>0.151</c:v>
                </c:pt>
                <c:pt idx="230">
                  <c:v>0.14299999999999999</c:v>
                </c:pt>
                <c:pt idx="231">
                  <c:v>0.14399999999999999</c:v>
                </c:pt>
                <c:pt idx="232">
                  <c:v>0.13600000000000001</c:v>
                </c:pt>
                <c:pt idx="233">
                  <c:v>0.13100000000000001</c:v>
                </c:pt>
                <c:pt idx="234">
                  <c:v>0.123</c:v>
                </c:pt>
                <c:pt idx="235">
                  <c:v>0.12</c:v>
                </c:pt>
                <c:pt idx="236">
                  <c:v>0.121</c:v>
                </c:pt>
                <c:pt idx="237">
                  <c:v>0.11600000000000001</c:v>
                </c:pt>
                <c:pt idx="238">
                  <c:v>0.125</c:v>
                </c:pt>
                <c:pt idx="239">
                  <c:v>0.11700000000000001</c:v>
                </c:pt>
                <c:pt idx="240">
                  <c:v>0.113</c:v>
                </c:pt>
                <c:pt idx="241">
                  <c:v>0.121</c:v>
                </c:pt>
                <c:pt idx="242">
                  <c:v>0.125</c:v>
                </c:pt>
                <c:pt idx="243">
                  <c:v>0.121</c:v>
                </c:pt>
                <c:pt idx="244">
                  <c:v>0.11799999999999999</c:v>
                </c:pt>
                <c:pt idx="245">
                  <c:v>0.11600000000000001</c:v>
                </c:pt>
                <c:pt idx="246">
                  <c:v>0.108</c:v>
                </c:pt>
                <c:pt idx="247">
                  <c:v>0.10100000000000001</c:v>
                </c:pt>
                <c:pt idx="248">
                  <c:v>8.5000000000000006E-2</c:v>
                </c:pt>
                <c:pt idx="249">
                  <c:v>7.2999999999999995E-2</c:v>
                </c:pt>
                <c:pt idx="250">
                  <c:v>5.5E-2</c:v>
                </c:pt>
                <c:pt idx="251">
                  <c:v>5.1999999999999998E-2</c:v>
                </c:pt>
                <c:pt idx="252">
                  <c:v>4.1000000000000002E-2</c:v>
                </c:pt>
                <c:pt idx="253">
                  <c:v>0.03</c:v>
                </c:pt>
                <c:pt idx="254">
                  <c:v>2.1000000000000001E-2</c:v>
                </c:pt>
                <c:pt idx="255">
                  <c:v>0.01</c:v>
                </c:pt>
                <c:pt idx="256">
                  <c:v>6.0000000000000001E-3</c:v>
                </c:pt>
                <c:pt idx="257">
                  <c:v>0</c:v>
                </c:pt>
                <c:pt idx="258">
                  <c:v>-2E-3</c:v>
                </c:pt>
                <c:pt idx="259">
                  <c:v>-3.0000000000000001E-3</c:v>
                </c:pt>
                <c:pt idx="260">
                  <c:v>-7.0000000000000001E-3</c:v>
                </c:pt>
                <c:pt idx="261">
                  <c:v>-1.2999999999999999E-2</c:v>
                </c:pt>
                <c:pt idx="262">
                  <c:v>-2.5999999999999999E-2</c:v>
                </c:pt>
                <c:pt idx="263">
                  <c:v>-3.3000000000000002E-2</c:v>
                </c:pt>
                <c:pt idx="264">
                  <c:v>-3.4000000000000002E-2</c:v>
                </c:pt>
                <c:pt idx="265">
                  <c:v>-3.6999999999999998E-2</c:v>
                </c:pt>
                <c:pt idx="266">
                  <c:v>-3.6999999999999998E-2</c:v>
                </c:pt>
                <c:pt idx="267">
                  <c:v>-2.7E-2</c:v>
                </c:pt>
                <c:pt idx="268">
                  <c:v>-2.3E-2</c:v>
                </c:pt>
                <c:pt idx="269">
                  <c:v>-3.5999999999999997E-2</c:v>
                </c:pt>
                <c:pt idx="270">
                  <c:v>-3.2000000000000001E-2</c:v>
                </c:pt>
                <c:pt idx="271">
                  <c:v>-2.5000000000000001E-2</c:v>
                </c:pt>
                <c:pt idx="272">
                  <c:v>-3.4000000000000002E-2</c:v>
                </c:pt>
                <c:pt idx="273">
                  <c:v>-2.5999999999999999E-2</c:v>
                </c:pt>
                <c:pt idx="274">
                  <c:v>-5.0000000000000001E-3</c:v>
                </c:pt>
                <c:pt idx="275">
                  <c:v>-5.0000000000000001E-3</c:v>
                </c:pt>
                <c:pt idx="276">
                  <c:v>-4.0000000000000001E-3</c:v>
                </c:pt>
                <c:pt idx="277">
                  <c:v>-3.0000000000000001E-3</c:v>
                </c:pt>
                <c:pt idx="278">
                  <c:v>-3.0000000000000001E-3</c:v>
                </c:pt>
                <c:pt idx="279">
                  <c:v>-1.2999999999999999E-2</c:v>
                </c:pt>
                <c:pt idx="280">
                  <c:v>-1.6E-2</c:v>
                </c:pt>
                <c:pt idx="281">
                  <c:v>-2E-3</c:v>
                </c:pt>
                <c:pt idx="282">
                  <c:v>-2E-3</c:v>
                </c:pt>
                <c:pt idx="283">
                  <c:v>5.0000000000000001E-3</c:v>
                </c:pt>
                <c:pt idx="284">
                  <c:v>3.5000000000000003E-2</c:v>
                </c:pt>
                <c:pt idx="285">
                  <c:v>7.6999999999999999E-2</c:v>
                </c:pt>
                <c:pt idx="286">
                  <c:v>8.4000000000000005E-2</c:v>
                </c:pt>
                <c:pt idx="287">
                  <c:v>0.11</c:v>
                </c:pt>
                <c:pt idx="288">
                  <c:v>0.16300000000000001</c:v>
                </c:pt>
                <c:pt idx="289">
                  <c:v>0.19</c:v>
                </c:pt>
                <c:pt idx="290">
                  <c:v>0.18</c:v>
                </c:pt>
                <c:pt idx="291">
                  <c:v>0.19500000000000001</c:v>
                </c:pt>
                <c:pt idx="292">
                  <c:v>0.20799999999999999</c:v>
                </c:pt>
                <c:pt idx="293">
                  <c:v>0.223</c:v>
                </c:pt>
                <c:pt idx="294">
                  <c:v>0.22500000000000001</c:v>
                </c:pt>
                <c:pt idx="295">
                  <c:v>0.22</c:v>
                </c:pt>
                <c:pt idx="296">
                  <c:v>0.21299999999999999</c:v>
                </c:pt>
                <c:pt idx="297">
                  <c:v>0.161</c:v>
                </c:pt>
                <c:pt idx="298">
                  <c:v>0.14199999999999999</c:v>
                </c:pt>
                <c:pt idx="299">
                  <c:v>0.125</c:v>
                </c:pt>
                <c:pt idx="300">
                  <c:v>7.9000000000000001E-2</c:v>
                </c:pt>
                <c:pt idx="301">
                  <c:v>5.6000000000000001E-2</c:v>
                </c:pt>
                <c:pt idx="302">
                  <c:v>0.06</c:v>
                </c:pt>
                <c:pt idx="303">
                  <c:v>4.9000000000000002E-2</c:v>
                </c:pt>
                <c:pt idx="304">
                  <c:v>3.5000000000000003E-2</c:v>
                </c:pt>
                <c:pt idx="305">
                  <c:v>1.4E-2</c:v>
                </c:pt>
                <c:pt idx="306">
                  <c:v>4.0000000000000001E-3</c:v>
                </c:pt>
                <c:pt idx="307">
                  <c:v>-8.9999999999999993E-3</c:v>
                </c:pt>
                <c:pt idx="308">
                  <c:v>-2.4E-2</c:v>
                </c:pt>
                <c:pt idx="309">
                  <c:v>-2.8000000000000001E-2</c:v>
                </c:pt>
                <c:pt idx="310">
                  <c:v>-0.03</c:v>
                </c:pt>
                <c:pt idx="311">
                  <c:v>-4.2999999999999997E-2</c:v>
                </c:pt>
                <c:pt idx="312">
                  <c:v>-4.7E-2</c:v>
                </c:pt>
                <c:pt idx="313">
                  <c:v>-5.3999999999999999E-2</c:v>
                </c:pt>
                <c:pt idx="314">
                  <c:v>-5.6000000000000001E-2</c:v>
                </c:pt>
                <c:pt idx="315">
                  <c:v>-5.8000000000000003E-2</c:v>
                </c:pt>
                <c:pt idx="316">
                  <c:v>-6.6000000000000003E-2</c:v>
                </c:pt>
                <c:pt idx="317">
                  <c:v>-7.2999999999999995E-2</c:v>
                </c:pt>
                <c:pt idx="318">
                  <c:v>-7.6999999999999999E-2</c:v>
                </c:pt>
                <c:pt idx="319">
                  <c:v>-8.3000000000000004E-2</c:v>
                </c:pt>
                <c:pt idx="320">
                  <c:v>-8.3000000000000004E-2</c:v>
                </c:pt>
              </c:numCache>
            </c:numRef>
          </c:val>
          <c:extLst>
            <c:ext xmlns:c16="http://schemas.microsoft.com/office/drawing/2014/chart" uri="{C3380CC4-5D6E-409C-BE32-E72D297353CC}">
              <c16:uniqueId val="{00000001-EC70-479C-B064-CEA8B0CC002C}"/>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5% Long Run Average</c:v>
                </c:pt>
              </c:strCache>
            </c:strRef>
          </c:tx>
          <c:spPr>
            <a:ln w="5385">
              <a:solidFill>
                <a:srgbClr val="FFFF00"/>
              </a:solidFill>
              <a:prstDash val="solid"/>
            </a:ln>
          </c:spPr>
          <c:marker>
            <c:symbol val="square"/>
            <c:size val="2"/>
            <c:spPr>
              <a:solidFill>
                <a:srgbClr val="FFFF00"/>
              </a:solidFill>
              <a:ln>
                <a:solidFill>
                  <a:srgbClr val="FFFF00"/>
                </a:solidFill>
                <a:prstDash val="solid"/>
              </a:ln>
            </c:spPr>
          </c:marke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Sheet1!$D$2:$D$333</c:f>
              <c:numCache>
                <c:formatCode>General</c:formatCode>
                <c:ptCount val="332"/>
                <c:pt idx="0">
                  <c:v>0.05</c:v>
                </c:pt>
                <c:pt idx="1">
                  <c:v>0.05</c:v>
                </c:pt>
                <c:pt idx="2">
                  <c:v>0.05</c:v>
                </c:pt>
                <c:pt idx="3">
                  <c:v>0.05</c:v>
                </c:pt>
                <c:pt idx="4">
                  <c:v>0.05</c:v>
                </c:pt>
                <c:pt idx="5">
                  <c:v>0.05</c:v>
                </c:pt>
                <c:pt idx="6">
                  <c:v>0.05</c:v>
                </c:pt>
                <c:pt idx="7">
                  <c:v>0.05</c:v>
                </c:pt>
                <c:pt idx="8">
                  <c:v>0.05</c:v>
                </c:pt>
                <c:pt idx="9">
                  <c:v>0.05</c:v>
                </c:pt>
                <c:pt idx="10">
                  <c:v>0.05</c:v>
                </c:pt>
                <c:pt idx="11">
                  <c:v>0.05</c:v>
                </c:pt>
                <c:pt idx="12">
                  <c:v>0.05</c:v>
                </c:pt>
                <c:pt idx="13">
                  <c:v>0.05</c:v>
                </c:pt>
                <c:pt idx="14">
                  <c:v>0.05</c:v>
                </c:pt>
                <c:pt idx="15">
                  <c:v>0.05</c:v>
                </c:pt>
                <c:pt idx="16">
                  <c:v>0.05</c:v>
                </c:pt>
                <c:pt idx="17">
                  <c:v>0.05</c:v>
                </c:pt>
                <c:pt idx="18">
                  <c:v>0.05</c:v>
                </c:pt>
                <c:pt idx="19">
                  <c:v>0.05</c:v>
                </c:pt>
                <c:pt idx="20">
                  <c:v>0.05</c:v>
                </c:pt>
                <c:pt idx="21">
                  <c:v>0.05</c:v>
                </c:pt>
                <c:pt idx="22">
                  <c:v>0.05</c:v>
                </c:pt>
                <c:pt idx="23">
                  <c:v>0.05</c:v>
                </c:pt>
                <c:pt idx="24">
                  <c:v>0.05</c:v>
                </c:pt>
                <c:pt idx="25">
                  <c:v>0.05</c:v>
                </c:pt>
                <c:pt idx="26">
                  <c:v>0.05</c:v>
                </c:pt>
                <c:pt idx="27">
                  <c:v>0.05</c:v>
                </c:pt>
                <c:pt idx="28">
                  <c:v>0.05</c:v>
                </c:pt>
                <c:pt idx="29">
                  <c:v>0.05</c:v>
                </c:pt>
                <c:pt idx="30">
                  <c:v>0.05</c:v>
                </c:pt>
                <c:pt idx="31">
                  <c:v>0.05</c:v>
                </c:pt>
                <c:pt idx="32">
                  <c:v>0.05</c:v>
                </c:pt>
                <c:pt idx="33">
                  <c:v>0.05</c:v>
                </c:pt>
                <c:pt idx="34">
                  <c:v>0.05</c:v>
                </c:pt>
                <c:pt idx="35">
                  <c:v>0.05</c:v>
                </c:pt>
                <c:pt idx="36">
                  <c:v>0.05</c:v>
                </c:pt>
                <c:pt idx="37">
                  <c:v>0.05</c:v>
                </c:pt>
                <c:pt idx="38">
                  <c:v>0.05</c:v>
                </c:pt>
                <c:pt idx="39">
                  <c:v>0.05</c:v>
                </c:pt>
                <c:pt idx="40">
                  <c:v>0.05</c:v>
                </c:pt>
                <c:pt idx="41">
                  <c:v>0.05</c:v>
                </c:pt>
                <c:pt idx="42">
                  <c:v>0.05</c:v>
                </c:pt>
                <c:pt idx="43">
                  <c:v>0.05</c:v>
                </c:pt>
                <c:pt idx="44">
                  <c:v>0.05</c:v>
                </c:pt>
                <c:pt idx="45">
                  <c:v>0.05</c:v>
                </c:pt>
                <c:pt idx="46">
                  <c:v>0.05</c:v>
                </c:pt>
                <c:pt idx="47">
                  <c:v>0.05</c:v>
                </c:pt>
                <c:pt idx="48">
                  <c:v>0.05</c:v>
                </c:pt>
                <c:pt idx="49">
                  <c:v>0.05</c:v>
                </c:pt>
                <c:pt idx="50">
                  <c:v>0.05</c:v>
                </c:pt>
                <c:pt idx="51">
                  <c:v>0.05</c:v>
                </c:pt>
                <c:pt idx="52">
                  <c:v>0.05</c:v>
                </c:pt>
                <c:pt idx="53">
                  <c:v>0.05</c:v>
                </c:pt>
                <c:pt idx="54">
                  <c:v>0.05</c:v>
                </c:pt>
                <c:pt idx="55">
                  <c:v>0.05</c:v>
                </c:pt>
                <c:pt idx="56">
                  <c:v>0.05</c:v>
                </c:pt>
                <c:pt idx="57">
                  <c:v>0.05</c:v>
                </c:pt>
                <c:pt idx="58">
                  <c:v>0.05</c:v>
                </c:pt>
                <c:pt idx="59">
                  <c:v>0.05</c:v>
                </c:pt>
                <c:pt idx="60">
                  <c:v>0.05</c:v>
                </c:pt>
                <c:pt idx="61">
                  <c:v>0.05</c:v>
                </c:pt>
                <c:pt idx="62">
                  <c:v>0.05</c:v>
                </c:pt>
                <c:pt idx="63">
                  <c:v>0.05</c:v>
                </c:pt>
                <c:pt idx="64">
                  <c:v>0.05</c:v>
                </c:pt>
                <c:pt idx="65">
                  <c:v>0.05</c:v>
                </c:pt>
                <c:pt idx="66">
                  <c:v>0.05</c:v>
                </c:pt>
                <c:pt idx="67">
                  <c:v>0.05</c:v>
                </c:pt>
                <c:pt idx="68">
                  <c:v>0.05</c:v>
                </c:pt>
                <c:pt idx="69">
                  <c:v>0.05</c:v>
                </c:pt>
                <c:pt idx="70">
                  <c:v>0.05</c:v>
                </c:pt>
                <c:pt idx="71">
                  <c:v>0.05</c:v>
                </c:pt>
                <c:pt idx="72">
                  <c:v>0.05</c:v>
                </c:pt>
                <c:pt idx="73">
                  <c:v>0.05</c:v>
                </c:pt>
                <c:pt idx="74">
                  <c:v>0.05</c:v>
                </c:pt>
                <c:pt idx="75">
                  <c:v>0.05</c:v>
                </c:pt>
                <c:pt idx="76">
                  <c:v>0.05</c:v>
                </c:pt>
                <c:pt idx="77">
                  <c:v>0.05</c:v>
                </c:pt>
                <c:pt idx="78">
                  <c:v>0.05</c:v>
                </c:pt>
                <c:pt idx="79">
                  <c:v>0.05</c:v>
                </c:pt>
                <c:pt idx="80">
                  <c:v>0.05</c:v>
                </c:pt>
                <c:pt idx="81">
                  <c:v>0.05</c:v>
                </c:pt>
                <c:pt idx="82">
                  <c:v>0.05</c:v>
                </c:pt>
                <c:pt idx="83">
                  <c:v>0.05</c:v>
                </c:pt>
                <c:pt idx="84">
                  <c:v>0.05</c:v>
                </c:pt>
                <c:pt idx="85">
                  <c:v>0.05</c:v>
                </c:pt>
                <c:pt idx="86">
                  <c:v>0.05</c:v>
                </c:pt>
                <c:pt idx="87">
                  <c:v>0.05</c:v>
                </c:pt>
                <c:pt idx="88">
                  <c:v>0.05</c:v>
                </c:pt>
                <c:pt idx="89">
                  <c:v>0.05</c:v>
                </c:pt>
                <c:pt idx="90">
                  <c:v>0.05</c:v>
                </c:pt>
                <c:pt idx="91">
                  <c:v>0.05</c:v>
                </c:pt>
                <c:pt idx="92">
                  <c:v>0.05</c:v>
                </c:pt>
                <c:pt idx="93">
                  <c:v>0.05</c:v>
                </c:pt>
                <c:pt idx="94">
                  <c:v>0.05</c:v>
                </c:pt>
                <c:pt idx="95">
                  <c:v>0.05</c:v>
                </c:pt>
                <c:pt idx="96">
                  <c:v>0.05</c:v>
                </c:pt>
                <c:pt idx="97">
                  <c:v>0.05</c:v>
                </c:pt>
                <c:pt idx="98">
                  <c:v>0.05</c:v>
                </c:pt>
                <c:pt idx="99">
                  <c:v>0.05</c:v>
                </c:pt>
                <c:pt idx="100">
                  <c:v>0.05</c:v>
                </c:pt>
                <c:pt idx="101">
                  <c:v>0.05</c:v>
                </c:pt>
                <c:pt idx="102">
                  <c:v>0.05</c:v>
                </c:pt>
                <c:pt idx="103">
                  <c:v>0.05</c:v>
                </c:pt>
                <c:pt idx="104">
                  <c:v>0.05</c:v>
                </c:pt>
                <c:pt idx="105">
                  <c:v>0.05</c:v>
                </c:pt>
                <c:pt idx="106">
                  <c:v>0.05</c:v>
                </c:pt>
                <c:pt idx="107">
                  <c:v>0.05</c:v>
                </c:pt>
                <c:pt idx="108">
                  <c:v>0.05</c:v>
                </c:pt>
                <c:pt idx="109">
                  <c:v>0.05</c:v>
                </c:pt>
                <c:pt idx="110">
                  <c:v>0.05</c:v>
                </c:pt>
                <c:pt idx="111">
                  <c:v>0.05</c:v>
                </c:pt>
                <c:pt idx="112">
                  <c:v>0.05</c:v>
                </c:pt>
                <c:pt idx="113">
                  <c:v>0.05</c:v>
                </c:pt>
                <c:pt idx="114">
                  <c:v>0.05</c:v>
                </c:pt>
                <c:pt idx="115">
                  <c:v>0.05</c:v>
                </c:pt>
                <c:pt idx="116">
                  <c:v>0.05</c:v>
                </c:pt>
                <c:pt idx="117">
                  <c:v>0.05</c:v>
                </c:pt>
                <c:pt idx="118">
                  <c:v>0.05</c:v>
                </c:pt>
                <c:pt idx="119">
                  <c:v>0.05</c:v>
                </c:pt>
                <c:pt idx="120">
                  <c:v>0.05</c:v>
                </c:pt>
                <c:pt idx="121">
                  <c:v>0.05</c:v>
                </c:pt>
                <c:pt idx="122">
                  <c:v>0.05</c:v>
                </c:pt>
                <c:pt idx="123">
                  <c:v>0.05</c:v>
                </c:pt>
                <c:pt idx="124">
                  <c:v>0.05</c:v>
                </c:pt>
                <c:pt idx="125">
                  <c:v>0.05</c:v>
                </c:pt>
                <c:pt idx="126">
                  <c:v>0.05</c:v>
                </c:pt>
                <c:pt idx="127">
                  <c:v>0.05</c:v>
                </c:pt>
                <c:pt idx="128">
                  <c:v>0.05</c:v>
                </c:pt>
                <c:pt idx="129">
                  <c:v>0.05</c:v>
                </c:pt>
                <c:pt idx="130">
                  <c:v>0.05</c:v>
                </c:pt>
                <c:pt idx="131">
                  <c:v>0.05</c:v>
                </c:pt>
                <c:pt idx="132">
                  <c:v>0.05</c:v>
                </c:pt>
                <c:pt idx="133">
                  <c:v>0.05</c:v>
                </c:pt>
                <c:pt idx="134">
                  <c:v>0.05</c:v>
                </c:pt>
                <c:pt idx="135">
                  <c:v>0.05</c:v>
                </c:pt>
                <c:pt idx="136">
                  <c:v>0.05</c:v>
                </c:pt>
                <c:pt idx="137">
                  <c:v>0.05</c:v>
                </c:pt>
                <c:pt idx="138">
                  <c:v>0.05</c:v>
                </c:pt>
                <c:pt idx="139">
                  <c:v>0.05</c:v>
                </c:pt>
                <c:pt idx="140">
                  <c:v>0.05</c:v>
                </c:pt>
                <c:pt idx="141">
                  <c:v>0.05</c:v>
                </c:pt>
                <c:pt idx="142">
                  <c:v>0.05</c:v>
                </c:pt>
                <c:pt idx="143">
                  <c:v>0.05</c:v>
                </c:pt>
                <c:pt idx="144">
                  <c:v>0.05</c:v>
                </c:pt>
                <c:pt idx="145">
                  <c:v>0.05</c:v>
                </c:pt>
                <c:pt idx="146">
                  <c:v>0.05</c:v>
                </c:pt>
                <c:pt idx="147">
                  <c:v>0.05</c:v>
                </c:pt>
                <c:pt idx="148">
                  <c:v>0.05</c:v>
                </c:pt>
                <c:pt idx="149">
                  <c:v>0.05</c:v>
                </c:pt>
                <c:pt idx="150">
                  <c:v>0.05</c:v>
                </c:pt>
                <c:pt idx="151">
                  <c:v>0.05</c:v>
                </c:pt>
                <c:pt idx="152">
                  <c:v>0.05</c:v>
                </c:pt>
                <c:pt idx="153">
                  <c:v>0.05</c:v>
                </c:pt>
                <c:pt idx="154">
                  <c:v>0.05</c:v>
                </c:pt>
                <c:pt idx="155">
                  <c:v>0.05</c:v>
                </c:pt>
                <c:pt idx="156">
                  <c:v>0.05</c:v>
                </c:pt>
                <c:pt idx="157">
                  <c:v>0.05</c:v>
                </c:pt>
                <c:pt idx="158">
                  <c:v>0.05</c:v>
                </c:pt>
                <c:pt idx="159">
                  <c:v>0.05</c:v>
                </c:pt>
                <c:pt idx="160">
                  <c:v>0.05</c:v>
                </c:pt>
                <c:pt idx="161">
                  <c:v>0.05</c:v>
                </c:pt>
                <c:pt idx="162">
                  <c:v>0.05</c:v>
                </c:pt>
                <c:pt idx="163">
                  <c:v>0.05</c:v>
                </c:pt>
                <c:pt idx="164">
                  <c:v>0.05</c:v>
                </c:pt>
                <c:pt idx="165">
                  <c:v>0.05</c:v>
                </c:pt>
                <c:pt idx="166">
                  <c:v>0.05</c:v>
                </c:pt>
                <c:pt idx="167">
                  <c:v>0.05</c:v>
                </c:pt>
                <c:pt idx="168">
                  <c:v>0.05</c:v>
                </c:pt>
                <c:pt idx="169">
                  <c:v>0.05</c:v>
                </c:pt>
                <c:pt idx="170">
                  <c:v>0.05</c:v>
                </c:pt>
                <c:pt idx="171">
                  <c:v>0.05</c:v>
                </c:pt>
                <c:pt idx="172">
                  <c:v>0.05</c:v>
                </c:pt>
                <c:pt idx="173">
                  <c:v>0.05</c:v>
                </c:pt>
                <c:pt idx="174">
                  <c:v>0.05</c:v>
                </c:pt>
                <c:pt idx="175">
                  <c:v>0.05</c:v>
                </c:pt>
                <c:pt idx="176">
                  <c:v>0.05</c:v>
                </c:pt>
                <c:pt idx="177">
                  <c:v>0.05</c:v>
                </c:pt>
                <c:pt idx="178">
                  <c:v>0.05</c:v>
                </c:pt>
                <c:pt idx="179">
                  <c:v>0.05</c:v>
                </c:pt>
                <c:pt idx="180">
                  <c:v>0.05</c:v>
                </c:pt>
                <c:pt idx="181">
                  <c:v>0.05</c:v>
                </c:pt>
                <c:pt idx="182">
                  <c:v>0.05</c:v>
                </c:pt>
                <c:pt idx="183">
                  <c:v>0.05</c:v>
                </c:pt>
                <c:pt idx="184">
                  <c:v>0.05</c:v>
                </c:pt>
                <c:pt idx="185">
                  <c:v>0.05</c:v>
                </c:pt>
                <c:pt idx="186">
                  <c:v>0.05</c:v>
                </c:pt>
                <c:pt idx="187">
                  <c:v>0.05</c:v>
                </c:pt>
                <c:pt idx="188">
                  <c:v>0.05</c:v>
                </c:pt>
                <c:pt idx="189">
                  <c:v>0.05</c:v>
                </c:pt>
                <c:pt idx="190">
                  <c:v>0.05</c:v>
                </c:pt>
                <c:pt idx="191">
                  <c:v>0.05</c:v>
                </c:pt>
                <c:pt idx="192">
                  <c:v>0.05</c:v>
                </c:pt>
                <c:pt idx="193">
                  <c:v>0.05</c:v>
                </c:pt>
                <c:pt idx="194">
                  <c:v>0.05</c:v>
                </c:pt>
                <c:pt idx="195">
                  <c:v>0.05</c:v>
                </c:pt>
                <c:pt idx="196">
                  <c:v>0.05</c:v>
                </c:pt>
                <c:pt idx="197">
                  <c:v>0.05</c:v>
                </c:pt>
                <c:pt idx="198">
                  <c:v>0.05</c:v>
                </c:pt>
                <c:pt idx="199">
                  <c:v>0.05</c:v>
                </c:pt>
                <c:pt idx="200">
                  <c:v>0.05</c:v>
                </c:pt>
                <c:pt idx="201">
                  <c:v>0.05</c:v>
                </c:pt>
                <c:pt idx="202">
                  <c:v>0.05</c:v>
                </c:pt>
                <c:pt idx="203">
                  <c:v>0.05</c:v>
                </c:pt>
                <c:pt idx="204">
                  <c:v>0.05</c:v>
                </c:pt>
                <c:pt idx="205">
                  <c:v>0.05</c:v>
                </c:pt>
                <c:pt idx="206">
                  <c:v>0.05</c:v>
                </c:pt>
                <c:pt idx="207">
                  <c:v>0.05</c:v>
                </c:pt>
                <c:pt idx="208">
                  <c:v>0.05</c:v>
                </c:pt>
                <c:pt idx="209">
                  <c:v>0.05</c:v>
                </c:pt>
                <c:pt idx="210">
                  <c:v>0.05</c:v>
                </c:pt>
                <c:pt idx="211">
                  <c:v>0.05</c:v>
                </c:pt>
                <c:pt idx="212">
                  <c:v>0.05</c:v>
                </c:pt>
                <c:pt idx="213">
                  <c:v>0.05</c:v>
                </c:pt>
                <c:pt idx="214">
                  <c:v>0.05</c:v>
                </c:pt>
                <c:pt idx="215">
                  <c:v>0.05</c:v>
                </c:pt>
                <c:pt idx="216">
                  <c:v>0.05</c:v>
                </c:pt>
                <c:pt idx="217">
                  <c:v>0.05</c:v>
                </c:pt>
                <c:pt idx="218">
                  <c:v>0.05</c:v>
                </c:pt>
                <c:pt idx="219">
                  <c:v>0.05</c:v>
                </c:pt>
                <c:pt idx="220">
                  <c:v>0.05</c:v>
                </c:pt>
                <c:pt idx="221">
                  <c:v>0.05</c:v>
                </c:pt>
                <c:pt idx="222">
                  <c:v>0.05</c:v>
                </c:pt>
                <c:pt idx="223">
                  <c:v>0.05</c:v>
                </c:pt>
                <c:pt idx="224">
                  <c:v>0.05</c:v>
                </c:pt>
                <c:pt idx="225">
                  <c:v>0.05</c:v>
                </c:pt>
                <c:pt idx="226">
                  <c:v>0.05</c:v>
                </c:pt>
                <c:pt idx="227">
                  <c:v>0.05</c:v>
                </c:pt>
                <c:pt idx="228">
                  <c:v>0.05</c:v>
                </c:pt>
                <c:pt idx="229">
                  <c:v>0.05</c:v>
                </c:pt>
                <c:pt idx="230">
                  <c:v>0.05</c:v>
                </c:pt>
                <c:pt idx="231">
                  <c:v>0.05</c:v>
                </c:pt>
                <c:pt idx="232">
                  <c:v>0.05</c:v>
                </c:pt>
                <c:pt idx="233">
                  <c:v>0.05</c:v>
                </c:pt>
                <c:pt idx="234">
                  <c:v>0.05</c:v>
                </c:pt>
                <c:pt idx="235">
                  <c:v>0.05</c:v>
                </c:pt>
                <c:pt idx="236">
                  <c:v>0.05</c:v>
                </c:pt>
                <c:pt idx="237">
                  <c:v>0.05</c:v>
                </c:pt>
                <c:pt idx="238">
                  <c:v>0.05</c:v>
                </c:pt>
                <c:pt idx="239">
                  <c:v>0.05</c:v>
                </c:pt>
                <c:pt idx="240">
                  <c:v>0.05</c:v>
                </c:pt>
                <c:pt idx="241">
                  <c:v>0.05</c:v>
                </c:pt>
                <c:pt idx="242">
                  <c:v>0.05</c:v>
                </c:pt>
                <c:pt idx="243">
                  <c:v>0.05</c:v>
                </c:pt>
                <c:pt idx="244">
                  <c:v>0.05</c:v>
                </c:pt>
                <c:pt idx="245">
                  <c:v>0.05</c:v>
                </c:pt>
                <c:pt idx="246">
                  <c:v>0.05</c:v>
                </c:pt>
                <c:pt idx="247">
                  <c:v>0.05</c:v>
                </c:pt>
                <c:pt idx="248">
                  <c:v>0.05</c:v>
                </c:pt>
                <c:pt idx="249">
                  <c:v>0.05</c:v>
                </c:pt>
                <c:pt idx="250">
                  <c:v>0.05</c:v>
                </c:pt>
                <c:pt idx="251">
                  <c:v>0.05</c:v>
                </c:pt>
                <c:pt idx="252">
                  <c:v>0.05</c:v>
                </c:pt>
                <c:pt idx="253">
                  <c:v>0.05</c:v>
                </c:pt>
                <c:pt idx="254">
                  <c:v>0.05</c:v>
                </c:pt>
                <c:pt idx="255">
                  <c:v>0.05</c:v>
                </c:pt>
                <c:pt idx="256">
                  <c:v>0.05</c:v>
                </c:pt>
                <c:pt idx="257">
                  <c:v>0.05</c:v>
                </c:pt>
                <c:pt idx="258">
                  <c:v>0.05</c:v>
                </c:pt>
                <c:pt idx="259">
                  <c:v>0.05</c:v>
                </c:pt>
                <c:pt idx="260">
                  <c:v>0.05</c:v>
                </c:pt>
                <c:pt idx="261">
                  <c:v>0.05</c:v>
                </c:pt>
                <c:pt idx="262">
                  <c:v>0.05</c:v>
                </c:pt>
                <c:pt idx="263">
                  <c:v>0.05</c:v>
                </c:pt>
                <c:pt idx="264">
                  <c:v>0.05</c:v>
                </c:pt>
                <c:pt idx="265">
                  <c:v>0.05</c:v>
                </c:pt>
                <c:pt idx="266">
                  <c:v>0.05</c:v>
                </c:pt>
                <c:pt idx="267">
                  <c:v>0.05</c:v>
                </c:pt>
                <c:pt idx="268">
                  <c:v>0.05</c:v>
                </c:pt>
                <c:pt idx="269">
                  <c:v>0.05</c:v>
                </c:pt>
                <c:pt idx="270">
                  <c:v>0.05</c:v>
                </c:pt>
                <c:pt idx="271">
                  <c:v>0.05</c:v>
                </c:pt>
                <c:pt idx="272">
                  <c:v>0.05</c:v>
                </c:pt>
                <c:pt idx="273">
                  <c:v>0.05</c:v>
                </c:pt>
                <c:pt idx="274">
                  <c:v>0.05</c:v>
                </c:pt>
                <c:pt idx="275">
                  <c:v>0.05</c:v>
                </c:pt>
                <c:pt idx="276">
                  <c:v>0.05</c:v>
                </c:pt>
                <c:pt idx="277">
                  <c:v>0.05</c:v>
                </c:pt>
                <c:pt idx="278">
                  <c:v>0.05</c:v>
                </c:pt>
                <c:pt idx="279">
                  <c:v>0.05</c:v>
                </c:pt>
                <c:pt idx="280">
                  <c:v>0.05</c:v>
                </c:pt>
                <c:pt idx="281">
                  <c:v>0.05</c:v>
                </c:pt>
                <c:pt idx="282">
                  <c:v>0.05</c:v>
                </c:pt>
                <c:pt idx="283">
                  <c:v>0.05</c:v>
                </c:pt>
                <c:pt idx="284">
                  <c:v>0.05</c:v>
                </c:pt>
                <c:pt idx="285">
                  <c:v>0.05</c:v>
                </c:pt>
                <c:pt idx="286">
                  <c:v>0.05</c:v>
                </c:pt>
                <c:pt idx="287">
                  <c:v>0.05</c:v>
                </c:pt>
                <c:pt idx="288">
                  <c:v>0.05</c:v>
                </c:pt>
                <c:pt idx="289">
                  <c:v>0.05</c:v>
                </c:pt>
                <c:pt idx="290">
                  <c:v>0.05</c:v>
                </c:pt>
                <c:pt idx="291">
                  <c:v>0.05</c:v>
                </c:pt>
                <c:pt idx="292">
                  <c:v>0.05</c:v>
                </c:pt>
                <c:pt idx="293">
                  <c:v>0.05</c:v>
                </c:pt>
                <c:pt idx="294">
                  <c:v>0.05</c:v>
                </c:pt>
                <c:pt idx="295">
                  <c:v>0.05</c:v>
                </c:pt>
                <c:pt idx="296">
                  <c:v>0.05</c:v>
                </c:pt>
                <c:pt idx="297">
                  <c:v>0.05</c:v>
                </c:pt>
                <c:pt idx="298">
                  <c:v>0.05</c:v>
                </c:pt>
                <c:pt idx="299">
                  <c:v>0.05</c:v>
                </c:pt>
                <c:pt idx="300">
                  <c:v>0.05</c:v>
                </c:pt>
                <c:pt idx="301">
                  <c:v>0.05</c:v>
                </c:pt>
                <c:pt idx="302">
                  <c:v>0.05</c:v>
                </c:pt>
                <c:pt idx="303">
                  <c:v>0.05</c:v>
                </c:pt>
                <c:pt idx="304">
                  <c:v>0.05</c:v>
                </c:pt>
                <c:pt idx="305">
                  <c:v>0.05</c:v>
                </c:pt>
                <c:pt idx="306">
                  <c:v>0.05</c:v>
                </c:pt>
                <c:pt idx="307">
                  <c:v>0.05</c:v>
                </c:pt>
                <c:pt idx="308">
                  <c:v>0.05</c:v>
                </c:pt>
                <c:pt idx="309">
                  <c:v>0.05</c:v>
                </c:pt>
                <c:pt idx="310">
                  <c:v>0.05</c:v>
                </c:pt>
                <c:pt idx="311">
                  <c:v>0.05</c:v>
                </c:pt>
                <c:pt idx="312">
                  <c:v>0.05</c:v>
                </c:pt>
                <c:pt idx="313">
                  <c:v>0.05</c:v>
                </c:pt>
                <c:pt idx="314">
                  <c:v>0.05</c:v>
                </c:pt>
                <c:pt idx="315">
                  <c:v>0.05</c:v>
                </c:pt>
                <c:pt idx="316">
                  <c:v>0.05</c:v>
                </c:pt>
                <c:pt idx="317">
                  <c:v>0.05</c:v>
                </c:pt>
                <c:pt idx="318">
                  <c:v>0.05</c:v>
                </c:pt>
                <c:pt idx="319">
                  <c:v>0.05</c:v>
                </c:pt>
                <c:pt idx="320">
                  <c:v>0.05</c:v>
                </c:pt>
                <c:pt idx="321">
                  <c:v>0.05</c:v>
                </c:pt>
                <c:pt idx="322">
                  <c:v>0.05</c:v>
                </c:pt>
                <c:pt idx="323">
                  <c:v>0.05</c:v>
                </c:pt>
                <c:pt idx="324">
                  <c:v>0.05</c:v>
                </c:pt>
                <c:pt idx="325">
                  <c:v>0.05</c:v>
                </c:pt>
              </c:numCache>
            </c:numRef>
          </c:val>
          <c:smooth val="0"/>
          <c:extLst>
            <c:ext xmlns:c16="http://schemas.microsoft.com/office/drawing/2014/chart" uri="{C3380CC4-5D6E-409C-BE32-E72D297353CC}">
              <c16:uniqueId val="{00000002-EC70-479C-B064-CEA8B0CC002C}"/>
            </c:ext>
          </c:extLst>
        </c:ser>
        <c:dLbls>
          <c:showLegendKey val="0"/>
          <c:showVal val="0"/>
          <c:showCatName val="0"/>
          <c:showSerName val="0"/>
          <c:showPercent val="0"/>
          <c:showBubbleSize val="0"/>
        </c:dLbls>
        <c:marker val="1"/>
        <c:smooth val="0"/>
        <c:axId val="3"/>
        <c:axId val="4"/>
      </c:lineChart>
      <c:catAx>
        <c:axId val="229945744"/>
        <c:scaling>
          <c:orientation val="minMax"/>
        </c:scaling>
        <c:delete val="0"/>
        <c:axPos val="b"/>
        <c:numFmt formatCode="General" sourceLinked="1"/>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5"/>
          <c:min val="-0.2"/>
        </c:scaling>
        <c:delete val="0"/>
        <c:axPos val="l"/>
        <c:majorGridlines>
          <c:spPr>
            <a:ln w="1346">
              <a:solidFill>
                <a:schemeClr val="tx1"/>
              </a:solidFill>
              <a:prstDash val="solid"/>
            </a:ln>
          </c:spPr>
        </c:majorGridlines>
        <c:numFmt formatCode="0%" sourceLinked="0"/>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229945744"/>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5"/>
          <c:min val="-0.2"/>
        </c:scaling>
        <c:delete val="0"/>
        <c:axPos val="r"/>
        <c:numFmt formatCode="0%" sourceLinked="0"/>
        <c:majorTickMark val="out"/>
        <c:minorTickMark val="none"/>
        <c:tickLblPos val="nextTo"/>
        <c:spPr>
          <a:ln w="1346">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5385">
          <a:solidFill>
            <a:schemeClr val="tx1"/>
          </a:solidFill>
          <a:prstDash val="solid"/>
        </a:ln>
      </c:spPr>
    </c:plotArea>
    <c:legend>
      <c:legendPos val="r"/>
      <c:layout>
        <c:manualLayout>
          <c:xMode val="edge"/>
          <c:yMode val="edge"/>
          <c:x val="8.9664421809968017E-2"/>
          <c:y val="0.79923368165493591"/>
          <c:w val="0.21542737679431676"/>
          <c:h val="0.15809093218186437"/>
        </c:manualLayout>
      </c:layout>
      <c:overlay val="0"/>
      <c:spPr>
        <a:solidFill>
          <a:schemeClr val="bg1"/>
        </a:solidFill>
        <a:ln w="1346">
          <a:solidFill>
            <a:schemeClr val="tx1"/>
          </a:solidFill>
          <a:prstDash val="solid"/>
        </a:ln>
      </c:spPr>
      <c:txPr>
        <a:bodyPr/>
        <a:lstStyle/>
        <a:p>
          <a:pPr>
            <a:defRPr sz="12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9525" cap="flat" cmpd="sng" algn="ctr">
      <a:solidFill>
        <a:schemeClr val="tx1"/>
      </a:solidFill>
      <a:prstDash val="solid"/>
      <a:miter lim="800000"/>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c:spPr>
  <c:txPr>
    <a:bodyPr/>
    <a:lstStyle/>
    <a:p>
      <a:pPr>
        <a:defRPr sz="82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-3.2942399999999997E-2</c:v>
                </c:pt>
                <c:pt idx="289">
                  <c:v>-1.3883000000000001E-2</c:v>
                </c:pt>
                <c:pt idx="290">
                  <c:v>-1.9167400000000001E-2</c:v>
                </c:pt>
                <c:pt idx="291">
                  <c:v>-6.2938999999999995E-2</c:v>
                </c:pt>
                <c:pt idx="292">
                  <c:v>-8.6416500000000007E-2</c:v>
                </c:pt>
                <c:pt idx="293">
                  <c:v>-9.4989399999999988E-2</c:v>
                </c:pt>
                <c:pt idx="294">
                  <c:v>-0.1026702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Used Loan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5876831478340937"/>
          <c:y val="0"/>
        </c:manualLayout>
      </c:layout>
      <c:overlay val="0"/>
      <c:spPr>
        <a:noFill/>
        <a:ln w="30132">
          <a:noFill/>
        </a:ln>
      </c:spPr>
    </c:title>
    <c:autoTitleDeleted val="0"/>
    <c:plotArea>
      <c:layout>
        <c:manualLayout>
          <c:layoutTarget val="inner"/>
          <c:xMode val="edge"/>
          <c:yMode val="edge"/>
          <c:x val="0.11627906976744186"/>
          <c:y val="0.15017667844522969"/>
          <c:w val="0.77076411960132896"/>
          <c:h val="0.80565371024734977"/>
        </c:manualLayout>
      </c:layout>
      <c:areaChart>
        <c:grouping val="stacked"/>
        <c:varyColors val="0"/>
        <c:ser>
          <c:idx val="4"/>
          <c:order val="0"/>
          <c:tx>
            <c:strRef>
              <c:f>Sheet1!$B$1</c:f>
              <c:strCache>
                <c:ptCount val="1"/>
                <c:pt idx="0">
                  <c:v>Recession</c:v>
                </c:pt>
              </c:strCache>
            </c:strRef>
          </c:tx>
          <c:spPr>
            <a:solidFill>
              <a:srgbClr val="FF0000"/>
            </a:solidFill>
            <a:ln w="15066">
              <a:solidFill>
                <a:schemeClr val="tx1"/>
              </a:solidFill>
              <a:prstDash val="solid"/>
            </a:ln>
          </c:spPr>
          <c:cat>
            <c:strRef>
              <c:f>Sheet1!$A$2:$A$328</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Sheet1!$B$2:$B$328</c:f>
              <c:numCache>
                <c:formatCode>General</c:formatCode>
                <c:ptCount val="327"/>
                <c:pt idx="38">
                  <c:v>0.22</c:v>
                </c:pt>
                <c:pt idx="39">
                  <c:v>0.22</c:v>
                </c:pt>
                <c:pt idx="40">
                  <c:v>0.22</c:v>
                </c:pt>
                <c:pt idx="41">
                  <c:v>0.22</c:v>
                </c:pt>
                <c:pt idx="42">
                  <c:v>0.22</c:v>
                </c:pt>
                <c:pt idx="43">
                  <c:v>0.22</c:v>
                </c:pt>
                <c:pt idx="44">
                  <c:v>0.22</c:v>
                </c:pt>
                <c:pt idx="45">
                  <c:v>0.22</c:v>
                </c:pt>
                <c:pt idx="46">
                  <c:v>0.22</c:v>
                </c:pt>
                <c:pt idx="47">
                  <c:v>0.22</c:v>
                </c:pt>
                <c:pt idx="119">
                  <c:v>0.22</c:v>
                </c:pt>
                <c:pt idx="120">
                  <c:v>0.22</c:v>
                </c:pt>
                <c:pt idx="121">
                  <c:v>0.22</c:v>
                </c:pt>
                <c:pt idx="122">
                  <c:v>0.22</c:v>
                </c:pt>
                <c:pt idx="123">
                  <c:v>0.22</c:v>
                </c:pt>
                <c:pt idx="124">
                  <c:v>0.22</c:v>
                </c:pt>
                <c:pt idx="125">
                  <c:v>0.22</c:v>
                </c:pt>
                <c:pt idx="126">
                  <c:v>0.22</c:v>
                </c:pt>
                <c:pt idx="127">
                  <c:v>0.22</c:v>
                </c:pt>
                <c:pt idx="128">
                  <c:v>0.22</c:v>
                </c:pt>
                <c:pt idx="129">
                  <c:v>0.22</c:v>
                </c:pt>
                <c:pt idx="130">
                  <c:v>0.22</c:v>
                </c:pt>
                <c:pt idx="131">
                  <c:v>0.22</c:v>
                </c:pt>
                <c:pt idx="132">
                  <c:v>0.22</c:v>
                </c:pt>
                <c:pt idx="133">
                  <c:v>0.22</c:v>
                </c:pt>
                <c:pt idx="134">
                  <c:v>0.22</c:v>
                </c:pt>
                <c:pt idx="135">
                  <c:v>0.22</c:v>
                </c:pt>
                <c:pt idx="136">
                  <c:v>0.22</c:v>
                </c:pt>
                <c:pt idx="137">
                  <c:v>0.22</c:v>
                </c:pt>
                <c:pt idx="266">
                  <c:v>0.22</c:v>
                </c:pt>
                <c:pt idx="267">
                  <c:v>0.22</c:v>
                </c:pt>
                <c:pt idx="268">
                  <c:v>0.22</c:v>
                </c:pt>
                <c:pt idx="269">
                  <c:v>0.22</c:v>
                </c:pt>
                <c:pt idx="270">
                  <c:v>0.22</c:v>
                </c:pt>
                <c:pt idx="271">
                  <c:v>0.22</c:v>
                </c:pt>
              </c:numCache>
            </c:numRef>
          </c:val>
          <c:extLst>
            <c:ext xmlns:c16="http://schemas.microsoft.com/office/drawing/2014/chart" uri="{C3380CC4-5D6E-409C-BE32-E72D297353CC}">
              <c16:uniqueId val="{00000000-2022-40FE-B5A2-980CAA9298CF}"/>
            </c:ext>
          </c:extLst>
        </c:ser>
        <c:dLbls>
          <c:showLegendKey val="0"/>
          <c:showVal val="0"/>
          <c:showCatName val="0"/>
          <c:showSerName val="0"/>
          <c:showPercent val="0"/>
          <c:showBubbleSize val="0"/>
        </c:dLbls>
        <c:axId val="194094984"/>
        <c:axId val="1"/>
      </c:areaChart>
      <c:areaChart>
        <c:grouping val="stacked"/>
        <c:varyColors val="0"/>
        <c:ser>
          <c:idx val="0"/>
          <c:order val="1"/>
          <c:tx>
            <c:strRef>
              <c:f>Sheet1!$C$1</c:f>
              <c:strCache>
                <c:ptCount val="1"/>
                <c:pt idx="0">
                  <c:v>Used Auto Growth</c:v>
                </c:pt>
              </c:strCache>
            </c:strRef>
          </c:tx>
          <c:spPr>
            <a:solidFill>
              <a:srgbClr val="CC99FF"/>
            </a:solidFill>
            <a:ln w="15066">
              <a:solidFill>
                <a:schemeClr val="tx1"/>
              </a:solidFill>
              <a:prstDash val="solid"/>
            </a:ln>
          </c:spPr>
          <c:cat>
            <c:strRef>
              <c:f>Sheet1!$A$2:$A$328</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Sheet1!$C$2:$C$328</c:f>
              <c:numCache>
                <c:formatCode>0.00%</c:formatCode>
                <c:ptCount val="327"/>
                <c:pt idx="0">
                  <c:v>0.125</c:v>
                </c:pt>
                <c:pt idx="1">
                  <c:v>0.13200000000000001</c:v>
                </c:pt>
                <c:pt idx="2">
                  <c:v>0.129</c:v>
                </c:pt>
                <c:pt idx="3">
                  <c:v>0.11700000000000001</c:v>
                </c:pt>
                <c:pt idx="4">
                  <c:v>0.123</c:v>
                </c:pt>
                <c:pt idx="5">
                  <c:v>0.114</c:v>
                </c:pt>
                <c:pt idx="6">
                  <c:v>0.114</c:v>
                </c:pt>
                <c:pt idx="7">
                  <c:v>0.108</c:v>
                </c:pt>
                <c:pt idx="8">
                  <c:v>0.10100000000000001</c:v>
                </c:pt>
                <c:pt idx="9">
                  <c:v>9.2999999999999999E-2</c:v>
                </c:pt>
                <c:pt idx="10">
                  <c:v>0.10199999999999999</c:v>
                </c:pt>
                <c:pt idx="11">
                  <c:v>0.111</c:v>
                </c:pt>
                <c:pt idx="12">
                  <c:v>0.127</c:v>
                </c:pt>
                <c:pt idx="13">
                  <c:v>0.124</c:v>
                </c:pt>
                <c:pt idx="14">
                  <c:v>0.125</c:v>
                </c:pt>
                <c:pt idx="15">
                  <c:v>0.13800000000000001</c:v>
                </c:pt>
                <c:pt idx="16">
                  <c:v>0.13900000000000001</c:v>
                </c:pt>
                <c:pt idx="17">
                  <c:v>0.128</c:v>
                </c:pt>
                <c:pt idx="18">
                  <c:v>0.13500000000000001</c:v>
                </c:pt>
                <c:pt idx="19">
                  <c:v>0.14199999999999999</c:v>
                </c:pt>
                <c:pt idx="20">
                  <c:v>0.14799999999999999</c:v>
                </c:pt>
                <c:pt idx="21">
                  <c:v>0.151</c:v>
                </c:pt>
                <c:pt idx="22">
                  <c:v>0.15</c:v>
                </c:pt>
                <c:pt idx="23">
                  <c:v>0.126</c:v>
                </c:pt>
                <c:pt idx="24">
                  <c:v>0.125</c:v>
                </c:pt>
                <c:pt idx="25">
                  <c:v>0.112</c:v>
                </c:pt>
                <c:pt idx="26">
                  <c:v>0.112</c:v>
                </c:pt>
                <c:pt idx="27">
                  <c:v>0.1</c:v>
                </c:pt>
                <c:pt idx="28">
                  <c:v>0.09</c:v>
                </c:pt>
                <c:pt idx="29">
                  <c:v>9.7000000000000003E-2</c:v>
                </c:pt>
                <c:pt idx="30">
                  <c:v>0.1</c:v>
                </c:pt>
                <c:pt idx="31">
                  <c:v>9.4E-2</c:v>
                </c:pt>
                <c:pt idx="32">
                  <c:v>9.5000000000000001E-2</c:v>
                </c:pt>
                <c:pt idx="33">
                  <c:v>0.09</c:v>
                </c:pt>
                <c:pt idx="34">
                  <c:v>8.5999999999999993E-2</c:v>
                </c:pt>
                <c:pt idx="35">
                  <c:v>7.6999999999999999E-2</c:v>
                </c:pt>
                <c:pt idx="36">
                  <c:v>0.10199999999999999</c:v>
                </c:pt>
                <c:pt idx="37">
                  <c:v>0.108</c:v>
                </c:pt>
                <c:pt idx="38">
                  <c:v>0.10199999999999999</c:v>
                </c:pt>
                <c:pt idx="39">
                  <c:v>0.10199999999999999</c:v>
                </c:pt>
                <c:pt idx="40">
                  <c:v>0.107</c:v>
                </c:pt>
                <c:pt idx="41">
                  <c:v>0.104</c:v>
                </c:pt>
                <c:pt idx="42">
                  <c:v>8.6999999999999994E-2</c:v>
                </c:pt>
                <c:pt idx="43">
                  <c:v>8.8999999999999996E-2</c:v>
                </c:pt>
                <c:pt idx="44">
                  <c:v>9.2999999999999999E-2</c:v>
                </c:pt>
                <c:pt idx="45">
                  <c:v>9.8000000000000004E-2</c:v>
                </c:pt>
                <c:pt idx="46">
                  <c:v>9.8000000000000004E-2</c:v>
                </c:pt>
                <c:pt idx="47">
                  <c:v>0.104</c:v>
                </c:pt>
                <c:pt idx="48">
                  <c:v>8.2000000000000003E-2</c:v>
                </c:pt>
                <c:pt idx="49">
                  <c:v>7.3999999999999996E-2</c:v>
                </c:pt>
                <c:pt idx="50">
                  <c:v>0.08</c:v>
                </c:pt>
                <c:pt idx="51">
                  <c:v>8.6999999999999994E-2</c:v>
                </c:pt>
                <c:pt idx="52">
                  <c:v>8.5999999999999993E-2</c:v>
                </c:pt>
                <c:pt idx="53">
                  <c:v>9.1999999999999998E-2</c:v>
                </c:pt>
                <c:pt idx="54">
                  <c:v>9.6000000000000002E-2</c:v>
                </c:pt>
                <c:pt idx="55">
                  <c:v>9.4E-2</c:v>
                </c:pt>
                <c:pt idx="56">
                  <c:v>9.7000000000000003E-2</c:v>
                </c:pt>
                <c:pt idx="57">
                  <c:v>9.9000000000000005E-2</c:v>
                </c:pt>
                <c:pt idx="58">
                  <c:v>0.105</c:v>
                </c:pt>
                <c:pt idx="59">
                  <c:v>0.115</c:v>
                </c:pt>
                <c:pt idx="60">
                  <c:v>0.11799999999999999</c:v>
                </c:pt>
                <c:pt idx="61">
                  <c:v>0.13200000000000001</c:v>
                </c:pt>
                <c:pt idx="62">
                  <c:v>0.13100000000000001</c:v>
                </c:pt>
                <c:pt idx="63">
                  <c:v>0.128</c:v>
                </c:pt>
                <c:pt idx="64">
                  <c:v>0.126</c:v>
                </c:pt>
                <c:pt idx="65">
                  <c:v>0.125</c:v>
                </c:pt>
                <c:pt idx="66">
                  <c:v>0.127</c:v>
                </c:pt>
                <c:pt idx="67">
                  <c:v>0.123</c:v>
                </c:pt>
                <c:pt idx="68">
                  <c:v>0.123</c:v>
                </c:pt>
                <c:pt idx="69">
                  <c:v>0.108</c:v>
                </c:pt>
                <c:pt idx="70">
                  <c:v>9.2999999999999999E-2</c:v>
                </c:pt>
                <c:pt idx="71">
                  <c:v>8.5000000000000006E-2</c:v>
                </c:pt>
                <c:pt idx="72">
                  <c:v>7.2999999999999995E-2</c:v>
                </c:pt>
                <c:pt idx="73">
                  <c:v>6.6000000000000003E-2</c:v>
                </c:pt>
                <c:pt idx="74">
                  <c:v>5.0999999999999997E-2</c:v>
                </c:pt>
                <c:pt idx="75">
                  <c:v>0.05</c:v>
                </c:pt>
                <c:pt idx="76">
                  <c:v>4.5999999999999999E-2</c:v>
                </c:pt>
                <c:pt idx="77">
                  <c:v>4.2999999999999997E-2</c:v>
                </c:pt>
                <c:pt idx="78">
                  <c:v>4.2999999999999997E-2</c:v>
                </c:pt>
                <c:pt idx="79">
                  <c:v>4.2000000000000003E-2</c:v>
                </c:pt>
                <c:pt idx="80">
                  <c:v>0.04</c:v>
                </c:pt>
                <c:pt idx="81">
                  <c:v>4.5999999999999999E-2</c:v>
                </c:pt>
                <c:pt idx="82">
                  <c:v>4.4999999999999998E-2</c:v>
                </c:pt>
                <c:pt idx="83">
                  <c:v>3.7999999999999999E-2</c:v>
                </c:pt>
                <c:pt idx="84">
                  <c:v>3.6999999999999998E-2</c:v>
                </c:pt>
                <c:pt idx="85">
                  <c:v>3.4000000000000002E-2</c:v>
                </c:pt>
                <c:pt idx="86">
                  <c:v>3.7999999999999999E-2</c:v>
                </c:pt>
                <c:pt idx="87">
                  <c:v>3.2000000000000001E-2</c:v>
                </c:pt>
                <c:pt idx="88">
                  <c:v>2.9000000000000001E-2</c:v>
                </c:pt>
                <c:pt idx="89">
                  <c:v>2.4E-2</c:v>
                </c:pt>
                <c:pt idx="90">
                  <c:v>2E-3</c:v>
                </c:pt>
                <c:pt idx="91">
                  <c:v>4.0000000000000001E-3</c:v>
                </c:pt>
                <c:pt idx="92">
                  <c:v>2E-3</c:v>
                </c:pt>
                <c:pt idx="93">
                  <c:v>-6.0000000000000001E-3</c:v>
                </c:pt>
                <c:pt idx="94">
                  <c:v>-2E-3</c:v>
                </c:pt>
                <c:pt idx="95">
                  <c:v>3.0000000000000001E-3</c:v>
                </c:pt>
                <c:pt idx="96">
                  <c:v>-2E-3</c:v>
                </c:pt>
                <c:pt idx="97">
                  <c:v>2E-3</c:v>
                </c:pt>
                <c:pt idx="98">
                  <c:v>7.0000000000000001E-3</c:v>
                </c:pt>
                <c:pt idx="99">
                  <c:v>7.0000000000000001E-3</c:v>
                </c:pt>
                <c:pt idx="100">
                  <c:v>8.0000000000000002E-3</c:v>
                </c:pt>
                <c:pt idx="101">
                  <c:v>8.0000000000000002E-3</c:v>
                </c:pt>
                <c:pt idx="102">
                  <c:v>2.1999999999999999E-2</c:v>
                </c:pt>
                <c:pt idx="103">
                  <c:v>1.7000000000000001E-2</c:v>
                </c:pt>
                <c:pt idx="104">
                  <c:v>1.6E-2</c:v>
                </c:pt>
                <c:pt idx="105">
                  <c:v>1.4999999999999999E-2</c:v>
                </c:pt>
                <c:pt idx="106">
                  <c:v>1.2E-2</c:v>
                </c:pt>
                <c:pt idx="107">
                  <c:v>0.01</c:v>
                </c:pt>
                <c:pt idx="108">
                  <c:v>1.0999999999999999E-2</c:v>
                </c:pt>
                <c:pt idx="109">
                  <c:v>8.9999999999999993E-3</c:v>
                </c:pt>
                <c:pt idx="110">
                  <c:v>8.9999999999999993E-3</c:v>
                </c:pt>
                <c:pt idx="111">
                  <c:v>1.2E-2</c:v>
                </c:pt>
                <c:pt idx="112">
                  <c:v>1.4999999999999999E-2</c:v>
                </c:pt>
                <c:pt idx="113">
                  <c:v>1.6E-2</c:v>
                </c:pt>
                <c:pt idx="114">
                  <c:v>1.9E-2</c:v>
                </c:pt>
                <c:pt idx="115">
                  <c:v>2.1000000000000001E-2</c:v>
                </c:pt>
                <c:pt idx="116">
                  <c:v>2.1000000000000001E-2</c:v>
                </c:pt>
                <c:pt idx="117">
                  <c:v>3.2000000000000001E-2</c:v>
                </c:pt>
                <c:pt idx="118">
                  <c:v>3.3000000000000002E-2</c:v>
                </c:pt>
                <c:pt idx="119">
                  <c:v>3.4000000000000002E-2</c:v>
                </c:pt>
                <c:pt idx="120">
                  <c:v>4.2999999999999997E-2</c:v>
                </c:pt>
                <c:pt idx="121">
                  <c:v>4.3999999999999997E-2</c:v>
                </c:pt>
                <c:pt idx="122">
                  <c:v>4.7E-2</c:v>
                </c:pt>
                <c:pt idx="123">
                  <c:v>4.8000000000000001E-2</c:v>
                </c:pt>
                <c:pt idx="124">
                  <c:v>4.5999999999999999E-2</c:v>
                </c:pt>
                <c:pt idx="125">
                  <c:v>0.05</c:v>
                </c:pt>
                <c:pt idx="126">
                  <c:v>0.06</c:v>
                </c:pt>
                <c:pt idx="127">
                  <c:v>5.8000000000000003E-2</c:v>
                </c:pt>
                <c:pt idx="128">
                  <c:v>5.7000000000000002E-2</c:v>
                </c:pt>
                <c:pt idx="129">
                  <c:v>5.5E-2</c:v>
                </c:pt>
                <c:pt idx="130">
                  <c:v>5.2999999999999999E-2</c:v>
                </c:pt>
                <c:pt idx="131">
                  <c:v>5.0999999999999997E-2</c:v>
                </c:pt>
                <c:pt idx="132">
                  <c:v>4.8000000000000001E-2</c:v>
                </c:pt>
                <c:pt idx="133">
                  <c:v>0.05</c:v>
                </c:pt>
                <c:pt idx="134">
                  <c:v>4.4999999999999998E-2</c:v>
                </c:pt>
                <c:pt idx="135">
                  <c:v>4.4999999999999998E-2</c:v>
                </c:pt>
                <c:pt idx="136">
                  <c:v>4.1000000000000002E-2</c:v>
                </c:pt>
                <c:pt idx="137">
                  <c:v>3.7999999999999999E-2</c:v>
                </c:pt>
                <c:pt idx="138">
                  <c:v>3.1E-2</c:v>
                </c:pt>
                <c:pt idx="139">
                  <c:v>2.9000000000000001E-2</c:v>
                </c:pt>
                <c:pt idx="140">
                  <c:v>2.8000000000000001E-2</c:v>
                </c:pt>
                <c:pt idx="141">
                  <c:v>2.3E-2</c:v>
                </c:pt>
                <c:pt idx="142">
                  <c:v>2.5999999999999999E-2</c:v>
                </c:pt>
                <c:pt idx="143">
                  <c:v>2.5000000000000001E-2</c:v>
                </c:pt>
                <c:pt idx="144">
                  <c:v>2.5000000000000001E-2</c:v>
                </c:pt>
                <c:pt idx="145">
                  <c:v>2.5000000000000001E-2</c:v>
                </c:pt>
                <c:pt idx="146">
                  <c:v>2.8000000000000001E-2</c:v>
                </c:pt>
                <c:pt idx="147">
                  <c:v>2.7E-2</c:v>
                </c:pt>
                <c:pt idx="148">
                  <c:v>3.5999999999999997E-2</c:v>
                </c:pt>
                <c:pt idx="149">
                  <c:v>3.9E-2</c:v>
                </c:pt>
                <c:pt idx="150">
                  <c:v>3.6999999999999998E-2</c:v>
                </c:pt>
                <c:pt idx="151">
                  <c:v>2.9000000000000001E-2</c:v>
                </c:pt>
                <c:pt idx="152">
                  <c:v>3.5000000000000003E-2</c:v>
                </c:pt>
                <c:pt idx="153">
                  <c:v>3.9E-2</c:v>
                </c:pt>
                <c:pt idx="154">
                  <c:v>3.9E-2</c:v>
                </c:pt>
                <c:pt idx="155">
                  <c:v>0.04</c:v>
                </c:pt>
                <c:pt idx="156">
                  <c:v>0.04</c:v>
                </c:pt>
                <c:pt idx="157">
                  <c:v>4.2000000000000003E-2</c:v>
                </c:pt>
                <c:pt idx="158">
                  <c:v>4.2000000000000003E-2</c:v>
                </c:pt>
                <c:pt idx="159">
                  <c:v>4.7E-2</c:v>
                </c:pt>
                <c:pt idx="160">
                  <c:v>4.4999999999999998E-2</c:v>
                </c:pt>
                <c:pt idx="161">
                  <c:v>4.4999999999999998E-2</c:v>
                </c:pt>
                <c:pt idx="162">
                  <c:v>4.9000000000000002E-2</c:v>
                </c:pt>
                <c:pt idx="163">
                  <c:v>6.3E-2</c:v>
                </c:pt>
                <c:pt idx="164">
                  <c:v>6.6000000000000003E-2</c:v>
                </c:pt>
                <c:pt idx="165">
                  <c:v>6.5000000000000002E-2</c:v>
                </c:pt>
                <c:pt idx="166">
                  <c:v>7.0000000000000007E-2</c:v>
                </c:pt>
                <c:pt idx="167">
                  <c:v>7.0999999999999994E-2</c:v>
                </c:pt>
                <c:pt idx="168">
                  <c:v>7.2999999999999995E-2</c:v>
                </c:pt>
                <c:pt idx="169">
                  <c:v>7.3999999999999996E-2</c:v>
                </c:pt>
                <c:pt idx="170">
                  <c:v>7.8E-2</c:v>
                </c:pt>
                <c:pt idx="171">
                  <c:v>0.08</c:v>
                </c:pt>
                <c:pt idx="172">
                  <c:v>7.8E-2</c:v>
                </c:pt>
                <c:pt idx="173">
                  <c:v>7.9000000000000001E-2</c:v>
                </c:pt>
                <c:pt idx="174">
                  <c:v>8.3000000000000004E-2</c:v>
                </c:pt>
                <c:pt idx="175">
                  <c:v>8.1000000000000003E-2</c:v>
                </c:pt>
                <c:pt idx="176">
                  <c:v>8.2000000000000003E-2</c:v>
                </c:pt>
                <c:pt idx="177">
                  <c:v>8.6999999999999994E-2</c:v>
                </c:pt>
                <c:pt idx="178">
                  <c:v>8.5000000000000006E-2</c:v>
                </c:pt>
                <c:pt idx="179">
                  <c:v>9.2999999999999999E-2</c:v>
                </c:pt>
                <c:pt idx="180">
                  <c:v>9.7000000000000003E-2</c:v>
                </c:pt>
                <c:pt idx="181">
                  <c:v>9.7000000000000003E-2</c:v>
                </c:pt>
                <c:pt idx="182">
                  <c:v>9.7000000000000003E-2</c:v>
                </c:pt>
                <c:pt idx="183">
                  <c:v>0.10199999999999999</c:v>
                </c:pt>
                <c:pt idx="184">
                  <c:v>0.109</c:v>
                </c:pt>
                <c:pt idx="185">
                  <c:v>0.105</c:v>
                </c:pt>
                <c:pt idx="186">
                  <c:v>0.108</c:v>
                </c:pt>
                <c:pt idx="187">
                  <c:v>0.112</c:v>
                </c:pt>
                <c:pt idx="188">
                  <c:v>0.113</c:v>
                </c:pt>
                <c:pt idx="189">
                  <c:v>0.112</c:v>
                </c:pt>
                <c:pt idx="190">
                  <c:v>0.11600000000000001</c:v>
                </c:pt>
                <c:pt idx="191">
                  <c:v>0.115</c:v>
                </c:pt>
                <c:pt idx="192">
                  <c:v>0.11700000000000001</c:v>
                </c:pt>
                <c:pt idx="193">
                  <c:v>0.11899999999999999</c:v>
                </c:pt>
                <c:pt idx="194">
                  <c:v>0.122</c:v>
                </c:pt>
                <c:pt idx="195">
                  <c:v>0.122</c:v>
                </c:pt>
                <c:pt idx="196">
                  <c:v>0.124</c:v>
                </c:pt>
                <c:pt idx="197">
                  <c:v>0.128</c:v>
                </c:pt>
                <c:pt idx="198">
                  <c:v>0.13</c:v>
                </c:pt>
                <c:pt idx="199">
                  <c:v>0.13100000000000001</c:v>
                </c:pt>
                <c:pt idx="200">
                  <c:v>0.13200000000000001</c:v>
                </c:pt>
                <c:pt idx="201">
                  <c:v>0.13</c:v>
                </c:pt>
                <c:pt idx="202">
                  <c:v>0.13200000000000001</c:v>
                </c:pt>
                <c:pt idx="203">
                  <c:v>0.13</c:v>
                </c:pt>
                <c:pt idx="204">
                  <c:v>0.13200000000000001</c:v>
                </c:pt>
                <c:pt idx="205">
                  <c:v>0.13200000000000001</c:v>
                </c:pt>
                <c:pt idx="206">
                  <c:v>0.13100000000000001</c:v>
                </c:pt>
                <c:pt idx="207">
                  <c:v>0.126</c:v>
                </c:pt>
                <c:pt idx="208">
                  <c:v>0.123</c:v>
                </c:pt>
                <c:pt idx="209">
                  <c:v>0.126</c:v>
                </c:pt>
                <c:pt idx="210">
                  <c:v>0.125</c:v>
                </c:pt>
                <c:pt idx="211">
                  <c:v>0.126</c:v>
                </c:pt>
                <c:pt idx="212">
                  <c:v>0.13200000000000001</c:v>
                </c:pt>
                <c:pt idx="213">
                  <c:v>0.13500000000000001</c:v>
                </c:pt>
                <c:pt idx="214">
                  <c:v>0.13300000000000001</c:v>
                </c:pt>
                <c:pt idx="215">
                  <c:v>0.13100000000000001</c:v>
                </c:pt>
                <c:pt idx="216">
                  <c:v>0.125</c:v>
                </c:pt>
                <c:pt idx="217">
                  <c:v>0.125</c:v>
                </c:pt>
                <c:pt idx="218">
                  <c:v>0.123</c:v>
                </c:pt>
                <c:pt idx="219">
                  <c:v>0.12</c:v>
                </c:pt>
                <c:pt idx="220">
                  <c:v>0.123</c:v>
                </c:pt>
                <c:pt idx="221">
                  <c:v>0.124</c:v>
                </c:pt>
                <c:pt idx="222">
                  <c:v>0.126</c:v>
                </c:pt>
                <c:pt idx="223">
                  <c:v>0.125</c:v>
                </c:pt>
                <c:pt idx="224">
                  <c:v>0.121</c:v>
                </c:pt>
                <c:pt idx="225">
                  <c:v>0.12</c:v>
                </c:pt>
                <c:pt idx="226">
                  <c:v>0.123</c:v>
                </c:pt>
                <c:pt idx="227">
                  <c:v>0.11899999999999999</c:v>
                </c:pt>
                <c:pt idx="228">
                  <c:v>0.11899999999999999</c:v>
                </c:pt>
                <c:pt idx="229">
                  <c:v>0.11799999999999999</c:v>
                </c:pt>
                <c:pt idx="230">
                  <c:v>0.112</c:v>
                </c:pt>
                <c:pt idx="231">
                  <c:v>0.107</c:v>
                </c:pt>
                <c:pt idx="232">
                  <c:v>0.104</c:v>
                </c:pt>
                <c:pt idx="233">
                  <c:v>0.10100000000000001</c:v>
                </c:pt>
                <c:pt idx="234">
                  <c:v>0.10100000000000001</c:v>
                </c:pt>
                <c:pt idx="235">
                  <c:v>0.1</c:v>
                </c:pt>
                <c:pt idx="236">
                  <c:v>0.1</c:v>
                </c:pt>
                <c:pt idx="237">
                  <c:v>0.10299999999999999</c:v>
                </c:pt>
                <c:pt idx="238">
                  <c:v>0.106</c:v>
                </c:pt>
                <c:pt idx="239">
                  <c:v>9.9000000000000005E-2</c:v>
                </c:pt>
                <c:pt idx="240">
                  <c:v>9.7000000000000003E-2</c:v>
                </c:pt>
                <c:pt idx="241">
                  <c:v>9.6000000000000002E-2</c:v>
                </c:pt>
                <c:pt idx="242">
                  <c:v>9.8000000000000004E-2</c:v>
                </c:pt>
                <c:pt idx="243">
                  <c:v>9.7000000000000003E-2</c:v>
                </c:pt>
                <c:pt idx="244">
                  <c:v>9.6000000000000002E-2</c:v>
                </c:pt>
                <c:pt idx="245">
                  <c:v>0.09</c:v>
                </c:pt>
                <c:pt idx="246">
                  <c:v>8.5000000000000006E-2</c:v>
                </c:pt>
                <c:pt idx="247">
                  <c:v>8.2000000000000003E-2</c:v>
                </c:pt>
                <c:pt idx="248">
                  <c:v>7.1999999999999995E-2</c:v>
                </c:pt>
                <c:pt idx="249">
                  <c:v>6.0999999999999999E-2</c:v>
                </c:pt>
                <c:pt idx="250">
                  <c:v>4.9000000000000002E-2</c:v>
                </c:pt>
                <c:pt idx="251">
                  <c:v>5.2999999999999999E-2</c:v>
                </c:pt>
                <c:pt idx="252">
                  <c:v>4.8000000000000001E-2</c:v>
                </c:pt>
                <c:pt idx="253">
                  <c:v>4.3999999999999997E-2</c:v>
                </c:pt>
                <c:pt idx="254">
                  <c:v>4.3999999999999997E-2</c:v>
                </c:pt>
                <c:pt idx="255">
                  <c:v>4.2000000000000003E-2</c:v>
                </c:pt>
                <c:pt idx="256">
                  <c:v>3.9E-2</c:v>
                </c:pt>
                <c:pt idx="257">
                  <c:v>4.1000000000000002E-2</c:v>
                </c:pt>
                <c:pt idx="258">
                  <c:v>3.9E-2</c:v>
                </c:pt>
                <c:pt idx="259">
                  <c:v>4.1000000000000002E-2</c:v>
                </c:pt>
                <c:pt idx="260">
                  <c:v>3.9E-2</c:v>
                </c:pt>
                <c:pt idx="261">
                  <c:v>2.7E-2</c:v>
                </c:pt>
                <c:pt idx="262">
                  <c:v>2.9000000000000001E-2</c:v>
                </c:pt>
                <c:pt idx="263">
                  <c:v>3.7999999999999999E-2</c:v>
                </c:pt>
                <c:pt idx="264">
                  <c:v>4.5999999999999999E-2</c:v>
                </c:pt>
                <c:pt idx="265">
                  <c:v>4.4999999999999998E-2</c:v>
                </c:pt>
                <c:pt idx="266">
                  <c:v>4.3999999999999997E-2</c:v>
                </c:pt>
                <c:pt idx="267">
                  <c:v>4.7E-2</c:v>
                </c:pt>
                <c:pt idx="268">
                  <c:v>4.7E-2</c:v>
                </c:pt>
                <c:pt idx="269">
                  <c:v>4.4999999999999998E-2</c:v>
                </c:pt>
                <c:pt idx="270">
                  <c:v>4.4999999999999998E-2</c:v>
                </c:pt>
                <c:pt idx="271">
                  <c:v>4.2000000000000003E-2</c:v>
                </c:pt>
                <c:pt idx="272">
                  <c:v>4.9000000000000002E-2</c:v>
                </c:pt>
                <c:pt idx="273">
                  <c:v>6.4000000000000001E-2</c:v>
                </c:pt>
                <c:pt idx="274">
                  <c:v>7.0000000000000007E-2</c:v>
                </c:pt>
                <c:pt idx="275">
                  <c:v>6.5000000000000002E-2</c:v>
                </c:pt>
                <c:pt idx="276">
                  <c:v>6.3E-2</c:v>
                </c:pt>
                <c:pt idx="277">
                  <c:v>7.2999999999999995E-2</c:v>
                </c:pt>
                <c:pt idx="278">
                  <c:v>8.3000000000000004E-2</c:v>
                </c:pt>
                <c:pt idx="279">
                  <c:v>8.7999999999999995E-2</c:v>
                </c:pt>
                <c:pt idx="280">
                  <c:v>9.6000000000000002E-2</c:v>
                </c:pt>
                <c:pt idx="281">
                  <c:v>0.104</c:v>
                </c:pt>
                <c:pt idx="282">
                  <c:v>0.109</c:v>
                </c:pt>
                <c:pt idx="283">
                  <c:v>0.11899999999999999</c:v>
                </c:pt>
                <c:pt idx="284">
                  <c:v>0.13300000000000001</c:v>
                </c:pt>
                <c:pt idx="285">
                  <c:v>0.14799999999999999</c:v>
                </c:pt>
                <c:pt idx="286">
                  <c:v>0.156</c:v>
                </c:pt>
                <c:pt idx="287">
                  <c:v>0.17299999999999999</c:v>
                </c:pt>
                <c:pt idx="288">
                  <c:v>0.17599999999999999</c:v>
                </c:pt>
                <c:pt idx="289">
                  <c:v>0.18099999999999999</c:v>
                </c:pt>
                <c:pt idx="290">
                  <c:v>0.189</c:v>
                </c:pt>
                <c:pt idx="291">
                  <c:v>0.19</c:v>
                </c:pt>
                <c:pt idx="292">
                  <c:v>0.185</c:v>
                </c:pt>
                <c:pt idx="293">
                  <c:v>0.188</c:v>
                </c:pt>
                <c:pt idx="294">
                  <c:v>0.188</c:v>
                </c:pt>
                <c:pt idx="295">
                  <c:v>0.183</c:v>
                </c:pt>
                <c:pt idx="296">
                  <c:v>0.16700000000000001</c:v>
                </c:pt>
                <c:pt idx="297">
                  <c:v>0.14399999999999999</c:v>
                </c:pt>
                <c:pt idx="298">
                  <c:v>0.121</c:v>
                </c:pt>
                <c:pt idx="299">
                  <c:v>0.10100000000000001</c:v>
                </c:pt>
                <c:pt idx="300">
                  <c:v>9.5000000000000001E-2</c:v>
                </c:pt>
                <c:pt idx="301">
                  <c:v>8.2000000000000003E-2</c:v>
                </c:pt>
                <c:pt idx="302">
                  <c:v>6.3E-2</c:v>
                </c:pt>
                <c:pt idx="303">
                  <c:v>5.6000000000000001E-2</c:v>
                </c:pt>
                <c:pt idx="304">
                  <c:v>0.05</c:v>
                </c:pt>
                <c:pt idx="305">
                  <c:v>3.6999999999999998E-2</c:v>
                </c:pt>
                <c:pt idx="306">
                  <c:v>2.8000000000000001E-2</c:v>
                </c:pt>
                <c:pt idx="307">
                  <c:v>2.1999999999999999E-2</c:v>
                </c:pt>
                <c:pt idx="308">
                  <c:v>0.01</c:v>
                </c:pt>
                <c:pt idx="309">
                  <c:v>1.2E-2</c:v>
                </c:pt>
                <c:pt idx="310">
                  <c:v>1.0999999999999999E-2</c:v>
                </c:pt>
                <c:pt idx="311">
                  <c:v>-1E-3</c:v>
                </c:pt>
                <c:pt idx="312">
                  <c:v>0</c:v>
                </c:pt>
                <c:pt idx="313">
                  <c:v>-4.0000000000000001E-3</c:v>
                </c:pt>
                <c:pt idx="314">
                  <c:v>-1.2E-2</c:v>
                </c:pt>
                <c:pt idx="315">
                  <c:v>-1.6E-2</c:v>
                </c:pt>
                <c:pt idx="316">
                  <c:v>-2.1999999999999999E-2</c:v>
                </c:pt>
                <c:pt idx="317">
                  <c:v>-2.5000000000000001E-2</c:v>
                </c:pt>
                <c:pt idx="318">
                  <c:v>-3.5999999999999997E-2</c:v>
                </c:pt>
                <c:pt idx="319">
                  <c:v>-4.5999999999999999E-2</c:v>
                </c:pt>
                <c:pt idx="320">
                  <c:v>-3.9E-2</c:v>
                </c:pt>
              </c:numCache>
            </c:numRef>
          </c:val>
          <c:extLst>
            <c:ext xmlns:c16="http://schemas.microsoft.com/office/drawing/2014/chart" uri="{C3380CC4-5D6E-409C-BE32-E72D297353CC}">
              <c16:uniqueId val="{00000001-2022-40FE-B5A2-980CAA9298CF}"/>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7.5% Long Run Average</c:v>
                </c:pt>
              </c:strCache>
            </c:strRef>
          </c:tx>
          <c:spPr>
            <a:ln w="15066">
              <a:solidFill>
                <a:srgbClr val="FFFF00"/>
              </a:solidFill>
              <a:prstDash val="solid"/>
            </a:ln>
          </c:spPr>
          <c:marker>
            <c:symbol val="square"/>
            <c:size val="5"/>
            <c:spPr>
              <a:solidFill>
                <a:srgbClr val="FFFF00"/>
              </a:solidFill>
              <a:ln>
                <a:solidFill>
                  <a:srgbClr val="FFFF00"/>
                </a:solidFill>
                <a:prstDash val="solid"/>
              </a:ln>
            </c:spPr>
          </c:marker>
          <c:cat>
            <c:strRef>
              <c:f>Sheet1!$A$2:$A$328</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Sheet1!$D$2:$D$328</c:f>
              <c:numCache>
                <c:formatCode>General</c:formatCode>
                <c:ptCount val="327"/>
                <c:pt idx="0">
                  <c:v>7.4999999999999997E-2</c:v>
                </c:pt>
                <c:pt idx="1">
                  <c:v>7.4999999999999997E-2</c:v>
                </c:pt>
                <c:pt idx="2">
                  <c:v>7.4999999999999997E-2</c:v>
                </c:pt>
                <c:pt idx="3">
                  <c:v>7.4999999999999997E-2</c:v>
                </c:pt>
                <c:pt idx="4">
                  <c:v>7.4999999999999997E-2</c:v>
                </c:pt>
                <c:pt idx="5">
                  <c:v>7.4999999999999997E-2</c:v>
                </c:pt>
                <c:pt idx="6">
                  <c:v>7.4999999999999997E-2</c:v>
                </c:pt>
                <c:pt idx="7">
                  <c:v>7.4999999999999997E-2</c:v>
                </c:pt>
                <c:pt idx="8">
                  <c:v>7.4999999999999997E-2</c:v>
                </c:pt>
                <c:pt idx="9">
                  <c:v>7.4999999999999997E-2</c:v>
                </c:pt>
                <c:pt idx="10">
                  <c:v>7.4999999999999997E-2</c:v>
                </c:pt>
                <c:pt idx="11">
                  <c:v>7.4999999999999997E-2</c:v>
                </c:pt>
                <c:pt idx="12">
                  <c:v>7.4999999999999997E-2</c:v>
                </c:pt>
                <c:pt idx="13">
                  <c:v>7.4999999999999997E-2</c:v>
                </c:pt>
                <c:pt idx="14">
                  <c:v>7.4999999999999997E-2</c:v>
                </c:pt>
                <c:pt idx="15">
                  <c:v>7.4999999999999997E-2</c:v>
                </c:pt>
                <c:pt idx="16">
                  <c:v>7.4999999999999997E-2</c:v>
                </c:pt>
                <c:pt idx="17">
                  <c:v>7.4999999999999997E-2</c:v>
                </c:pt>
                <c:pt idx="18">
                  <c:v>7.4999999999999997E-2</c:v>
                </c:pt>
                <c:pt idx="19">
                  <c:v>7.4999999999999997E-2</c:v>
                </c:pt>
                <c:pt idx="20">
                  <c:v>7.4999999999999997E-2</c:v>
                </c:pt>
                <c:pt idx="21">
                  <c:v>7.4999999999999997E-2</c:v>
                </c:pt>
                <c:pt idx="22">
                  <c:v>7.4999999999999997E-2</c:v>
                </c:pt>
                <c:pt idx="23">
                  <c:v>7.4999999999999997E-2</c:v>
                </c:pt>
                <c:pt idx="24">
                  <c:v>7.4999999999999997E-2</c:v>
                </c:pt>
                <c:pt idx="25">
                  <c:v>7.4999999999999997E-2</c:v>
                </c:pt>
                <c:pt idx="26">
                  <c:v>7.4999999999999997E-2</c:v>
                </c:pt>
                <c:pt idx="27">
                  <c:v>7.4999999999999997E-2</c:v>
                </c:pt>
                <c:pt idx="28">
                  <c:v>7.4999999999999997E-2</c:v>
                </c:pt>
                <c:pt idx="29">
                  <c:v>7.4999999999999997E-2</c:v>
                </c:pt>
                <c:pt idx="30">
                  <c:v>7.4999999999999997E-2</c:v>
                </c:pt>
                <c:pt idx="31">
                  <c:v>7.4999999999999997E-2</c:v>
                </c:pt>
                <c:pt idx="32">
                  <c:v>7.4999999999999997E-2</c:v>
                </c:pt>
                <c:pt idx="33">
                  <c:v>7.4999999999999997E-2</c:v>
                </c:pt>
                <c:pt idx="34">
                  <c:v>7.4999999999999997E-2</c:v>
                </c:pt>
                <c:pt idx="35">
                  <c:v>7.4999999999999997E-2</c:v>
                </c:pt>
                <c:pt idx="36">
                  <c:v>7.4999999999999997E-2</c:v>
                </c:pt>
                <c:pt idx="37">
                  <c:v>7.4999999999999997E-2</c:v>
                </c:pt>
                <c:pt idx="38">
                  <c:v>7.4999999999999997E-2</c:v>
                </c:pt>
                <c:pt idx="39">
                  <c:v>7.4999999999999997E-2</c:v>
                </c:pt>
                <c:pt idx="40">
                  <c:v>7.4999999999999997E-2</c:v>
                </c:pt>
                <c:pt idx="41">
                  <c:v>7.4999999999999997E-2</c:v>
                </c:pt>
                <c:pt idx="42">
                  <c:v>7.4999999999999997E-2</c:v>
                </c:pt>
                <c:pt idx="43">
                  <c:v>7.4999999999999997E-2</c:v>
                </c:pt>
                <c:pt idx="44">
                  <c:v>7.4999999999999997E-2</c:v>
                </c:pt>
                <c:pt idx="45">
                  <c:v>7.4999999999999997E-2</c:v>
                </c:pt>
                <c:pt idx="46">
                  <c:v>7.4999999999999997E-2</c:v>
                </c:pt>
                <c:pt idx="47">
                  <c:v>7.4999999999999997E-2</c:v>
                </c:pt>
                <c:pt idx="48">
                  <c:v>7.4999999999999997E-2</c:v>
                </c:pt>
                <c:pt idx="49">
                  <c:v>7.4999999999999997E-2</c:v>
                </c:pt>
                <c:pt idx="50">
                  <c:v>7.4999999999999997E-2</c:v>
                </c:pt>
                <c:pt idx="51">
                  <c:v>7.4999999999999997E-2</c:v>
                </c:pt>
                <c:pt idx="52">
                  <c:v>7.4999999999999997E-2</c:v>
                </c:pt>
                <c:pt idx="53">
                  <c:v>7.4999999999999997E-2</c:v>
                </c:pt>
                <c:pt idx="54">
                  <c:v>7.4999999999999997E-2</c:v>
                </c:pt>
                <c:pt idx="55">
                  <c:v>7.4999999999999997E-2</c:v>
                </c:pt>
                <c:pt idx="56">
                  <c:v>7.4999999999999997E-2</c:v>
                </c:pt>
                <c:pt idx="57">
                  <c:v>7.4999999999999997E-2</c:v>
                </c:pt>
                <c:pt idx="58">
                  <c:v>7.4999999999999997E-2</c:v>
                </c:pt>
                <c:pt idx="59">
                  <c:v>7.4999999999999997E-2</c:v>
                </c:pt>
                <c:pt idx="60">
                  <c:v>7.4999999999999997E-2</c:v>
                </c:pt>
                <c:pt idx="61">
                  <c:v>7.4999999999999997E-2</c:v>
                </c:pt>
                <c:pt idx="62">
                  <c:v>7.4999999999999997E-2</c:v>
                </c:pt>
                <c:pt idx="63">
                  <c:v>7.4999999999999997E-2</c:v>
                </c:pt>
                <c:pt idx="64">
                  <c:v>7.4999999999999997E-2</c:v>
                </c:pt>
                <c:pt idx="65">
                  <c:v>7.4999999999999997E-2</c:v>
                </c:pt>
                <c:pt idx="66">
                  <c:v>7.4999999999999997E-2</c:v>
                </c:pt>
                <c:pt idx="67">
                  <c:v>7.4999999999999997E-2</c:v>
                </c:pt>
                <c:pt idx="68">
                  <c:v>7.4999999999999997E-2</c:v>
                </c:pt>
                <c:pt idx="69">
                  <c:v>7.4999999999999997E-2</c:v>
                </c:pt>
                <c:pt idx="70">
                  <c:v>7.4999999999999997E-2</c:v>
                </c:pt>
                <c:pt idx="71">
                  <c:v>7.4999999999999997E-2</c:v>
                </c:pt>
                <c:pt idx="72">
                  <c:v>7.4999999999999997E-2</c:v>
                </c:pt>
                <c:pt idx="73">
                  <c:v>7.4999999999999997E-2</c:v>
                </c:pt>
                <c:pt idx="74">
                  <c:v>7.4999999999999997E-2</c:v>
                </c:pt>
                <c:pt idx="75">
                  <c:v>7.4999999999999997E-2</c:v>
                </c:pt>
                <c:pt idx="76">
                  <c:v>7.4999999999999997E-2</c:v>
                </c:pt>
                <c:pt idx="77">
                  <c:v>7.4999999999999997E-2</c:v>
                </c:pt>
                <c:pt idx="78">
                  <c:v>7.4999999999999997E-2</c:v>
                </c:pt>
                <c:pt idx="79">
                  <c:v>7.4999999999999997E-2</c:v>
                </c:pt>
                <c:pt idx="80">
                  <c:v>7.4999999999999997E-2</c:v>
                </c:pt>
                <c:pt idx="81">
                  <c:v>7.4999999999999997E-2</c:v>
                </c:pt>
                <c:pt idx="82">
                  <c:v>7.4999999999999997E-2</c:v>
                </c:pt>
                <c:pt idx="83">
                  <c:v>7.4999999999999997E-2</c:v>
                </c:pt>
                <c:pt idx="84">
                  <c:v>7.4999999999999997E-2</c:v>
                </c:pt>
                <c:pt idx="85">
                  <c:v>7.4999999999999997E-2</c:v>
                </c:pt>
                <c:pt idx="86">
                  <c:v>7.4999999999999997E-2</c:v>
                </c:pt>
                <c:pt idx="87">
                  <c:v>7.4999999999999997E-2</c:v>
                </c:pt>
                <c:pt idx="88">
                  <c:v>7.4999999999999997E-2</c:v>
                </c:pt>
                <c:pt idx="89">
                  <c:v>7.4999999999999997E-2</c:v>
                </c:pt>
                <c:pt idx="90">
                  <c:v>7.4999999999999997E-2</c:v>
                </c:pt>
                <c:pt idx="91">
                  <c:v>7.4999999999999997E-2</c:v>
                </c:pt>
                <c:pt idx="92">
                  <c:v>7.4999999999999997E-2</c:v>
                </c:pt>
                <c:pt idx="93">
                  <c:v>7.4999999999999997E-2</c:v>
                </c:pt>
                <c:pt idx="94">
                  <c:v>7.4999999999999997E-2</c:v>
                </c:pt>
                <c:pt idx="95">
                  <c:v>7.4999999999999997E-2</c:v>
                </c:pt>
                <c:pt idx="96">
                  <c:v>7.4999999999999997E-2</c:v>
                </c:pt>
                <c:pt idx="97">
                  <c:v>7.4999999999999997E-2</c:v>
                </c:pt>
                <c:pt idx="98">
                  <c:v>7.4999999999999997E-2</c:v>
                </c:pt>
                <c:pt idx="99">
                  <c:v>7.4999999999999997E-2</c:v>
                </c:pt>
                <c:pt idx="100">
                  <c:v>7.4999999999999997E-2</c:v>
                </c:pt>
                <c:pt idx="101">
                  <c:v>7.4999999999999997E-2</c:v>
                </c:pt>
                <c:pt idx="102">
                  <c:v>7.4999999999999997E-2</c:v>
                </c:pt>
                <c:pt idx="103">
                  <c:v>7.4999999999999997E-2</c:v>
                </c:pt>
                <c:pt idx="104">
                  <c:v>7.4999999999999997E-2</c:v>
                </c:pt>
                <c:pt idx="105">
                  <c:v>7.4999999999999997E-2</c:v>
                </c:pt>
                <c:pt idx="106">
                  <c:v>7.4999999999999997E-2</c:v>
                </c:pt>
                <c:pt idx="107">
                  <c:v>7.4999999999999997E-2</c:v>
                </c:pt>
                <c:pt idx="108">
                  <c:v>7.4999999999999997E-2</c:v>
                </c:pt>
                <c:pt idx="109">
                  <c:v>7.4999999999999997E-2</c:v>
                </c:pt>
                <c:pt idx="110">
                  <c:v>7.4999999999999997E-2</c:v>
                </c:pt>
                <c:pt idx="111">
                  <c:v>7.4999999999999997E-2</c:v>
                </c:pt>
                <c:pt idx="112">
                  <c:v>7.4999999999999997E-2</c:v>
                </c:pt>
                <c:pt idx="113">
                  <c:v>7.4999999999999997E-2</c:v>
                </c:pt>
                <c:pt idx="114">
                  <c:v>7.4999999999999997E-2</c:v>
                </c:pt>
                <c:pt idx="115">
                  <c:v>7.4999999999999997E-2</c:v>
                </c:pt>
                <c:pt idx="116">
                  <c:v>7.4999999999999997E-2</c:v>
                </c:pt>
                <c:pt idx="117">
                  <c:v>7.4999999999999997E-2</c:v>
                </c:pt>
                <c:pt idx="118">
                  <c:v>7.4999999999999997E-2</c:v>
                </c:pt>
                <c:pt idx="119">
                  <c:v>7.4999999999999997E-2</c:v>
                </c:pt>
                <c:pt idx="120">
                  <c:v>7.4999999999999997E-2</c:v>
                </c:pt>
                <c:pt idx="121">
                  <c:v>7.4999999999999997E-2</c:v>
                </c:pt>
                <c:pt idx="122">
                  <c:v>7.4999999999999997E-2</c:v>
                </c:pt>
                <c:pt idx="123">
                  <c:v>7.4999999999999997E-2</c:v>
                </c:pt>
                <c:pt idx="124">
                  <c:v>7.4999999999999997E-2</c:v>
                </c:pt>
                <c:pt idx="125">
                  <c:v>7.4999999999999997E-2</c:v>
                </c:pt>
                <c:pt idx="126">
                  <c:v>7.4999999999999997E-2</c:v>
                </c:pt>
                <c:pt idx="127">
                  <c:v>7.4999999999999997E-2</c:v>
                </c:pt>
                <c:pt idx="128">
                  <c:v>7.4999999999999997E-2</c:v>
                </c:pt>
                <c:pt idx="129">
                  <c:v>7.4999999999999997E-2</c:v>
                </c:pt>
                <c:pt idx="130">
                  <c:v>7.4999999999999997E-2</c:v>
                </c:pt>
                <c:pt idx="131">
                  <c:v>7.4999999999999997E-2</c:v>
                </c:pt>
                <c:pt idx="132">
                  <c:v>7.4999999999999997E-2</c:v>
                </c:pt>
                <c:pt idx="133">
                  <c:v>7.4999999999999997E-2</c:v>
                </c:pt>
                <c:pt idx="134">
                  <c:v>7.4999999999999997E-2</c:v>
                </c:pt>
                <c:pt idx="135">
                  <c:v>7.4999999999999997E-2</c:v>
                </c:pt>
                <c:pt idx="136">
                  <c:v>7.4999999999999997E-2</c:v>
                </c:pt>
                <c:pt idx="137">
                  <c:v>7.4999999999999997E-2</c:v>
                </c:pt>
                <c:pt idx="138">
                  <c:v>7.4999999999999997E-2</c:v>
                </c:pt>
                <c:pt idx="139">
                  <c:v>7.4999999999999997E-2</c:v>
                </c:pt>
                <c:pt idx="140">
                  <c:v>7.4999999999999997E-2</c:v>
                </c:pt>
                <c:pt idx="141">
                  <c:v>7.4999999999999997E-2</c:v>
                </c:pt>
                <c:pt idx="142">
                  <c:v>7.4999999999999997E-2</c:v>
                </c:pt>
                <c:pt idx="143">
                  <c:v>7.4999999999999997E-2</c:v>
                </c:pt>
                <c:pt idx="144">
                  <c:v>7.4999999999999997E-2</c:v>
                </c:pt>
                <c:pt idx="145">
                  <c:v>7.4999999999999997E-2</c:v>
                </c:pt>
                <c:pt idx="146">
                  <c:v>7.4999999999999997E-2</c:v>
                </c:pt>
                <c:pt idx="147">
                  <c:v>7.4999999999999997E-2</c:v>
                </c:pt>
                <c:pt idx="148">
                  <c:v>7.4999999999999997E-2</c:v>
                </c:pt>
                <c:pt idx="149">
                  <c:v>7.4999999999999997E-2</c:v>
                </c:pt>
                <c:pt idx="150">
                  <c:v>7.4999999999999997E-2</c:v>
                </c:pt>
                <c:pt idx="151">
                  <c:v>7.4999999999999997E-2</c:v>
                </c:pt>
                <c:pt idx="152">
                  <c:v>7.4999999999999997E-2</c:v>
                </c:pt>
                <c:pt idx="153">
                  <c:v>7.4999999999999997E-2</c:v>
                </c:pt>
                <c:pt idx="154">
                  <c:v>7.4999999999999997E-2</c:v>
                </c:pt>
                <c:pt idx="155">
                  <c:v>7.4999999999999997E-2</c:v>
                </c:pt>
                <c:pt idx="156">
                  <c:v>7.4999999999999997E-2</c:v>
                </c:pt>
                <c:pt idx="157">
                  <c:v>7.4999999999999997E-2</c:v>
                </c:pt>
                <c:pt idx="158">
                  <c:v>7.4999999999999997E-2</c:v>
                </c:pt>
                <c:pt idx="159">
                  <c:v>7.4999999999999997E-2</c:v>
                </c:pt>
                <c:pt idx="160">
                  <c:v>7.4999999999999997E-2</c:v>
                </c:pt>
                <c:pt idx="161">
                  <c:v>7.4999999999999997E-2</c:v>
                </c:pt>
                <c:pt idx="162">
                  <c:v>7.4999999999999997E-2</c:v>
                </c:pt>
                <c:pt idx="163">
                  <c:v>7.4999999999999997E-2</c:v>
                </c:pt>
                <c:pt idx="164">
                  <c:v>7.4999999999999997E-2</c:v>
                </c:pt>
                <c:pt idx="165">
                  <c:v>7.4999999999999997E-2</c:v>
                </c:pt>
                <c:pt idx="166">
                  <c:v>7.4999999999999997E-2</c:v>
                </c:pt>
                <c:pt idx="167">
                  <c:v>7.4999999999999997E-2</c:v>
                </c:pt>
                <c:pt idx="168">
                  <c:v>7.4999999999999997E-2</c:v>
                </c:pt>
                <c:pt idx="169">
                  <c:v>7.4999999999999997E-2</c:v>
                </c:pt>
                <c:pt idx="170">
                  <c:v>7.4999999999999997E-2</c:v>
                </c:pt>
                <c:pt idx="171">
                  <c:v>7.4999999999999997E-2</c:v>
                </c:pt>
                <c:pt idx="172">
                  <c:v>7.4999999999999997E-2</c:v>
                </c:pt>
                <c:pt idx="173">
                  <c:v>7.4999999999999997E-2</c:v>
                </c:pt>
                <c:pt idx="174">
                  <c:v>7.4999999999999997E-2</c:v>
                </c:pt>
                <c:pt idx="175">
                  <c:v>7.4999999999999997E-2</c:v>
                </c:pt>
                <c:pt idx="176">
                  <c:v>7.4999999999999997E-2</c:v>
                </c:pt>
                <c:pt idx="177">
                  <c:v>7.4999999999999997E-2</c:v>
                </c:pt>
                <c:pt idx="178">
                  <c:v>7.4999999999999997E-2</c:v>
                </c:pt>
                <c:pt idx="179">
                  <c:v>7.4999999999999997E-2</c:v>
                </c:pt>
                <c:pt idx="180">
                  <c:v>7.4999999999999997E-2</c:v>
                </c:pt>
                <c:pt idx="181">
                  <c:v>7.4999999999999997E-2</c:v>
                </c:pt>
                <c:pt idx="182">
                  <c:v>7.4999999999999997E-2</c:v>
                </c:pt>
                <c:pt idx="183">
                  <c:v>7.4999999999999997E-2</c:v>
                </c:pt>
                <c:pt idx="184">
                  <c:v>7.4999999999999997E-2</c:v>
                </c:pt>
                <c:pt idx="185">
                  <c:v>7.4999999999999997E-2</c:v>
                </c:pt>
                <c:pt idx="186">
                  <c:v>7.4999999999999997E-2</c:v>
                </c:pt>
                <c:pt idx="187">
                  <c:v>7.4999999999999997E-2</c:v>
                </c:pt>
                <c:pt idx="188">
                  <c:v>7.4999999999999997E-2</c:v>
                </c:pt>
                <c:pt idx="189">
                  <c:v>7.4999999999999997E-2</c:v>
                </c:pt>
                <c:pt idx="190">
                  <c:v>7.4999999999999997E-2</c:v>
                </c:pt>
                <c:pt idx="191">
                  <c:v>7.4999999999999997E-2</c:v>
                </c:pt>
                <c:pt idx="192">
                  <c:v>7.4999999999999997E-2</c:v>
                </c:pt>
                <c:pt idx="193">
                  <c:v>7.4999999999999997E-2</c:v>
                </c:pt>
                <c:pt idx="194">
                  <c:v>7.4999999999999997E-2</c:v>
                </c:pt>
                <c:pt idx="195">
                  <c:v>7.4999999999999997E-2</c:v>
                </c:pt>
                <c:pt idx="196">
                  <c:v>7.4999999999999997E-2</c:v>
                </c:pt>
                <c:pt idx="197">
                  <c:v>7.4999999999999997E-2</c:v>
                </c:pt>
                <c:pt idx="198">
                  <c:v>7.4999999999999997E-2</c:v>
                </c:pt>
                <c:pt idx="199">
                  <c:v>7.4999999999999997E-2</c:v>
                </c:pt>
                <c:pt idx="200">
                  <c:v>7.4999999999999997E-2</c:v>
                </c:pt>
                <c:pt idx="201">
                  <c:v>7.4999999999999997E-2</c:v>
                </c:pt>
                <c:pt idx="202">
                  <c:v>7.4999999999999997E-2</c:v>
                </c:pt>
                <c:pt idx="203">
                  <c:v>7.4999999999999997E-2</c:v>
                </c:pt>
                <c:pt idx="204">
                  <c:v>7.4999999999999997E-2</c:v>
                </c:pt>
                <c:pt idx="205">
                  <c:v>7.4999999999999997E-2</c:v>
                </c:pt>
                <c:pt idx="206">
                  <c:v>7.4999999999999997E-2</c:v>
                </c:pt>
                <c:pt idx="207">
                  <c:v>7.4999999999999997E-2</c:v>
                </c:pt>
                <c:pt idx="208">
                  <c:v>7.4999999999999997E-2</c:v>
                </c:pt>
                <c:pt idx="209">
                  <c:v>7.4999999999999997E-2</c:v>
                </c:pt>
                <c:pt idx="210">
                  <c:v>7.4999999999999997E-2</c:v>
                </c:pt>
                <c:pt idx="211">
                  <c:v>7.4999999999999997E-2</c:v>
                </c:pt>
                <c:pt idx="212">
                  <c:v>7.4999999999999997E-2</c:v>
                </c:pt>
                <c:pt idx="213">
                  <c:v>7.4999999999999997E-2</c:v>
                </c:pt>
                <c:pt idx="214">
                  <c:v>7.4999999999999997E-2</c:v>
                </c:pt>
                <c:pt idx="215">
                  <c:v>7.4999999999999997E-2</c:v>
                </c:pt>
                <c:pt idx="216">
                  <c:v>7.4999999999999997E-2</c:v>
                </c:pt>
                <c:pt idx="217">
                  <c:v>7.4999999999999997E-2</c:v>
                </c:pt>
                <c:pt idx="218">
                  <c:v>7.4999999999999997E-2</c:v>
                </c:pt>
                <c:pt idx="219">
                  <c:v>7.4999999999999997E-2</c:v>
                </c:pt>
                <c:pt idx="220">
                  <c:v>7.4999999999999997E-2</c:v>
                </c:pt>
                <c:pt idx="221">
                  <c:v>7.4999999999999997E-2</c:v>
                </c:pt>
                <c:pt idx="222">
                  <c:v>7.4999999999999997E-2</c:v>
                </c:pt>
                <c:pt idx="223">
                  <c:v>7.4999999999999997E-2</c:v>
                </c:pt>
                <c:pt idx="224">
                  <c:v>7.4999999999999997E-2</c:v>
                </c:pt>
                <c:pt idx="225">
                  <c:v>7.4999999999999997E-2</c:v>
                </c:pt>
                <c:pt idx="226">
                  <c:v>7.4999999999999997E-2</c:v>
                </c:pt>
                <c:pt idx="227">
                  <c:v>7.4999999999999997E-2</c:v>
                </c:pt>
                <c:pt idx="228">
                  <c:v>7.4999999999999997E-2</c:v>
                </c:pt>
                <c:pt idx="229">
                  <c:v>7.4999999999999997E-2</c:v>
                </c:pt>
                <c:pt idx="230">
                  <c:v>7.4999999999999997E-2</c:v>
                </c:pt>
                <c:pt idx="231">
                  <c:v>7.4999999999999997E-2</c:v>
                </c:pt>
                <c:pt idx="232">
                  <c:v>7.4999999999999997E-2</c:v>
                </c:pt>
                <c:pt idx="233">
                  <c:v>7.4999999999999997E-2</c:v>
                </c:pt>
                <c:pt idx="234">
                  <c:v>7.4999999999999997E-2</c:v>
                </c:pt>
                <c:pt idx="235">
                  <c:v>7.4999999999999997E-2</c:v>
                </c:pt>
                <c:pt idx="236">
                  <c:v>7.4999999999999997E-2</c:v>
                </c:pt>
                <c:pt idx="237">
                  <c:v>7.4999999999999997E-2</c:v>
                </c:pt>
                <c:pt idx="238">
                  <c:v>7.4999999999999997E-2</c:v>
                </c:pt>
                <c:pt idx="239">
                  <c:v>7.4999999999999997E-2</c:v>
                </c:pt>
                <c:pt idx="240">
                  <c:v>7.4999999999999997E-2</c:v>
                </c:pt>
                <c:pt idx="241">
                  <c:v>7.4999999999999997E-2</c:v>
                </c:pt>
                <c:pt idx="242">
                  <c:v>7.4999999999999997E-2</c:v>
                </c:pt>
                <c:pt idx="243">
                  <c:v>7.4999999999999997E-2</c:v>
                </c:pt>
                <c:pt idx="244">
                  <c:v>7.4999999999999997E-2</c:v>
                </c:pt>
                <c:pt idx="245">
                  <c:v>7.4999999999999997E-2</c:v>
                </c:pt>
                <c:pt idx="246">
                  <c:v>7.4999999999999997E-2</c:v>
                </c:pt>
                <c:pt idx="247">
                  <c:v>7.4999999999999997E-2</c:v>
                </c:pt>
                <c:pt idx="248">
                  <c:v>7.4999999999999997E-2</c:v>
                </c:pt>
                <c:pt idx="249">
                  <c:v>7.4999999999999997E-2</c:v>
                </c:pt>
                <c:pt idx="250">
                  <c:v>7.4999999999999997E-2</c:v>
                </c:pt>
                <c:pt idx="251">
                  <c:v>7.4999999999999997E-2</c:v>
                </c:pt>
                <c:pt idx="252">
                  <c:v>7.4999999999999997E-2</c:v>
                </c:pt>
                <c:pt idx="253">
                  <c:v>7.4999999999999997E-2</c:v>
                </c:pt>
                <c:pt idx="254">
                  <c:v>7.4999999999999997E-2</c:v>
                </c:pt>
                <c:pt idx="255">
                  <c:v>7.4999999999999997E-2</c:v>
                </c:pt>
                <c:pt idx="256">
                  <c:v>7.4999999999999997E-2</c:v>
                </c:pt>
                <c:pt idx="257">
                  <c:v>7.4999999999999997E-2</c:v>
                </c:pt>
                <c:pt idx="258">
                  <c:v>7.4999999999999997E-2</c:v>
                </c:pt>
                <c:pt idx="259">
                  <c:v>7.4999999999999997E-2</c:v>
                </c:pt>
                <c:pt idx="260">
                  <c:v>7.4999999999999997E-2</c:v>
                </c:pt>
                <c:pt idx="261">
                  <c:v>7.4999999999999997E-2</c:v>
                </c:pt>
                <c:pt idx="262">
                  <c:v>7.4999999999999997E-2</c:v>
                </c:pt>
                <c:pt idx="263">
                  <c:v>7.4999999999999997E-2</c:v>
                </c:pt>
                <c:pt idx="264">
                  <c:v>7.4999999999999997E-2</c:v>
                </c:pt>
                <c:pt idx="265">
                  <c:v>7.4999999999999997E-2</c:v>
                </c:pt>
                <c:pt idx="266">
                  <c:v>7.4999999999999997E-2</c:v>
                </c:pt>
                <c:pt idx="267">
                  <c:v>7.4999999999999997E-2</c:v>
                </c:pt>
                <c:pt idx="268">
                  <c:v>7.4999999999999997E-2</c:v>
                </c:pt>
                <c:pt idx="269">
                  <c:v>7.4999999999999997E-2</c:v>
                </c:pt>
                <c:pt idx="270">
                  <c:v>7.4999999999999997E-2</c:v>
                </c:pt>
                <c:pt idx="271">
                  <c:v>7.4999999999999997E-2</c:v>
                </c:pt>
                <c:pt idx="272">
                  <c:v>7.4999999999999997E-2</c:v>
                </c:pt>
                <c:pt idx="273">
                  <c:v>7.4999999999999997E-2</c:v>
                </c:pt>
                <c:pt idx="274">
                  <c:v>7.4999999999999997E-2</c:v>
                </c:pt>
                <c:pt idx="275">
                  <c:v>7.4999999999999997E-2</c:v>
                </c:pt>
                <c:pt idx="276">
                  <c:v>7.4999999999999997E-2</c:v>
                </c:pt>
                <c:pt idx="277">
                  <c:v>7.4999999999999997E-2</c:v>
                </c:pt>
                <c:pt idx="278">
                  <c:v>7.4999999999999997E-2</c:v>
                </c:pt>
                <c:pt idx="279">
                  <c:v>7.4999999999999997E-2</c:v>
                </c:pt>
                <c:pt idx="280">
                  <c:v>7.4999999999999997E-2</c:v>
                </c:pt>
                <c:pt idx="281">
                  <c:v>7.4999999999999997E-2</c:v>
                </c:pt>
                <c:pt idx="282">
                  <c:v>7.4999999999999997E-2</c:v>
                </c:pt>
                <c:pt idx="283">
                  <c:v>7.4999999999999997E-2</c:v>
                </c:pt>
                <c:pt idx="284">
                  <c:v>7.4999999999999997E-2</c:v>
                </c:pt>
                <c:pt idx="285">
                  <c:v>7.4999999999999997E-2</c:v>
                </c:pt>
                <c:pt idx="286">
                  <c:v>7.4999999999999997E-2</c:v>
                </c:pt>
                <c:pt idx="287">
                  <c:v>7.4999999999999997E-2</c:v>
                </c:pt>
                <c:pt idx="288">
                  <c:v>7.4999999999999997E-2</c:v>
                </c:pt>
                <c:pt idx="289">
                  <c:v>7.4999999999999997E-2</c:v>
                </c:pt>
                <c:pt idx="290">
                  <c:v>7.4999999999999997E-2</c:v>
                </c:pt>
                <c:pt idx="291">
                  <c:v>7.4999999999999997E-2</c:v>
                </c:pt>
                <c:pt idx="292">
                  <c:v>7.4999999999999997E-2</c:v>
                </c:pt>
                <c:pt idx="293">
                  <c:v>7.4999999999999997E-2</c:v>
                </c:pt>
                <c:pt idx="294">
                  <c:v>7.4999999999999997E-2</c:v>
                </c:pt>
                <c:pt idx="295">
                  <c:v>7.4999999999999997E-2</c:v>
                </c:pt>
                <c:pt idx="296">
                  <c:v>7.4999999999999997E-2</c:v>
                </c:pt>
                <c:pt idx="297">
                  <c:v>7.4999999999999997E-2</c:v>
                </c:pt>
                <c:pt idx="298">
                  <c:v>7.4999999999999997E-2</c:v>
                </c:pt>
                <c:pt idx="299">
                  <c:v>7.4999999999999997E-2</c:v>
                </c:pt>
                <c:pt idx="300">
                  <c:v>7.4999999999999997E-2</c:v>
                </c:pt>
                <c:pt idx="301">
                  <c:v>7.4999999999999997E-2</c:v>
                </c:pt>
                <c:pt idx="302">
                  <c:v>7.4999999999999997E-2</c:v>
                </c:pt>
                <c:pt idx="303">
                  <c:v>7.4999999999999997E-2</c:v>
                </c:pt>
                <c:pt idx="304">
                  <c:v>7.4999999999999997E-2</c:v>
                </c:pt>
                <c:pt idx="305">
                  <c:v>7.4999999999999997E-2</c:v>
                </c:pt>
                <c:pt idx="306">
                  <c:v>7.4999999999999997E-2</c:v>
                </c:pt>
                <c:pt idx="307">
                  <c:v>7.4999999999999997E-2</c:v>
                </c:pt>
                <c:pt idx="308">
                  <c:v>7.4999999999999997E-2</c:v>
                </c:pt>
                <c:pt idx="309">
                  <c:v>7.4999999999999997E-2</c:v>
                </c:pt>
                <c:pt idx="310">
                  <c:v>7.4999999999999997E-2</c:v>
                </c:pt>
                <c:pt idx="311">
                  <c:v>7.4999999999999997E-2</c:v>
                </c:pt>
                <c:pt idx="312">
                  <c:v>7.4999999999999997E-2</c:v>
                </c:pt>
                <c:pt idx="313">
                  <c:v>7.4999999999999997E-2</c:v>
                </c:pt>
                <c:pt idx="314">
                  <c:v>7.4999999999999997E-2</c:v>
                </c:pt>
                <c:pt idx="315">
                  <c:v>7.4999999999999997E-2</c:v>
                </c:pt>
                <c:pt idx="316">
                  <c:v>7.4999999999999997E-2</c:v>
                </c:pt>
                <c:pt idx="317">
                  <c:v>7.4999999999999997E-2</c:v>
                </c:pt>
                <c:pt idx="318">
                  <c:v>7.4999999999999997E-2</c:v>
                </c:pt>
                <c:pt idx="319">
                  <c:v>7.4999999999999997E-2</c:v>
                </c:pt>
                <c:pt idx="320">
                  <c:v>7.4999999999999997E-2</c:v>
                </c:pt>
                <c:pt idx="321">
                  <c:v>7.4999999999999997E-2</c:v>
                </c:pt>
                <c:pt idx="322">
                  <c:v>7.4999999999999997E-2</c:v>
                </c:pt>
                <c:pt idx="323">
                  <c:v>7.4999999999999997E-2</c:v>
                </c:pt>
                <c:pt idx="324">
                  <c:v>7.4999999999999997E-2</c:v>
                </c:pt>
                <c:pt idx="325">
                  <c:v>7.4999999999999997E-2</c:v>
                </c:pt>
              </c:numCache>
            </c:numRef>
          </c:val>
          <c:smooth val="0"/>
          <c:extLst>
            <c:ext xmlns:c16="http://schemas.microsoft.com/office/drawing/2014/chart" uri="{C3380CC4-5D6E-409C-BE32-E72D297353CC}">
              <c16:uniqueId val="{00000002-2022-40FE-B5A2-980CAA9298CF}"/>
            </c:ext>
          </c:extLst>
        </c:ser>
        <c:dLbls>
          <c:showLegendKey val="0"/>
          <c:showVal val="0"/>
          <c:showCatName val="0"/>
          <c:showSerName val="0"/>
          <c:showPercent val="0"/>
          <c:showBubbleSize val="0"/>
        </c:dLbls>
        <c:marker val="1"/>
        <c:smooth val="0"/>
        <c:axId val="3"/>
        <c:axId val="4"/>
      </c:lineChart>
      <c:catAx>
        <c:axId val="194094984"/>
        <c:scaling>
          <c:orientation val="minMax"/>
        </c:scaling>
        <c:delete val="0"/>
        <c:axPos val="b"/>
        <c:numFmt formatCode="General" sourceLinked="1"/>
        <c:majorTickMark val="out"/>
        <c:minorTickMark val="none"/>
        <c:tickLblPos val="nextTo"/>
        <c:spPr>
          <a:ln w="3767">
            <a:solidFill>
              <a:schemeClr val="tx1"/>
            </a:solidFill>
            <a:prstDash val="solid"/>
          </a:ln>
        </c:spPr>
        <c:txPr>
          <a:bodyPr rot="0" vert="horz"/>
          <a:lstStyle/>
          <a:p>
            <a:pPr>
              <a:defRPr sz="1424"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2"/>
          <c:min val="-6.0000000000000012E-2"/>
        </c:scaling>
        <c:delete val="0"/>
        <c:axPos val="l"/>
        <c:majorGridlines>
          <c:spPr>
            <a:ln w="3767">
              <a:solidFill>
                <a:schemeClr val="tx1"/>
              </a:solidFill>
              <a:prstDash val="solid"/>
            </a:ln>
          </c:spPr>
        </c:majorGridlines>
        <c:numFmt formatCode="0%" sourceLinked="0"/>
        <c:majorTickMark val="out"/>
        <c:minorTickMark val="none"/>
        <c:tickLblPos val="nextTo"/>
        <c:spPr>
          <a:ln w="3767">
            <a:solidFill>
              <a:schemeClr val="tx1"/>
            </a:solidFill>
            <a:prstDash val="solid"/>
          </a:ln>
        </c:spPr>
        <c:txPr>
          <a:bodyPr rot="0" vert="horz"/>
          <a:lstStyle/>
          <a:p>
            <a:pPr>
              <a:defRPr sz="1661" b="1" i="0" u="none" strike="noStrike" baseline="0">
                <a:solidFill>
                  <a:schemeClr val="tx1"/>
                </a:solidFill>
                <a:latin typeface="Times New Roman"/>
                <a:ea typeface="Times New Roman"/>
                <a:cs typeface="Times New Roman"/>
              </a:defRPr>
            </a:pPr>
            <a:endParaRPr lang="en-US"/>
          </a:p>
        </c:txPr>
        <c:crossAx val="194094984"/>
        <c:crosses val="autoZero"/>
        <c:crossBetween val="midCat"/>
        <c:majorUnit val="2.0000000000000004E-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2"/>
          <c:min val="-6.0000000000000012E-2"/>
        </c:scaling>
        <c:delete val="0"/>
        <c:axPos val="r"/>
        <c:numFmt formatCode="0%" sourceLinked="0"/>
        <c:majorTickMark val="out"/>
        <c:minorTickMark val="none"/>
        <c:tickLblPos val="nextTo"/>
        <c:spPr>
          <a:ln w="3767">
            <a:solidFill>
              <a:schemeClr val="tx1"/>
            </a:solidFill>
            <a:prstDash val="solid"/>
          </a:ln>
        </c:spPr>
        <c:txPr>
          <a:bodyPr rot="0" vert="horz"/>
          <a:lstStyle/>
          <a:p>
            <a:pPr>
              <a:defRPr sz="1661" b="1" i="0" u="none" strike="noStrike" baseline="0">
                <a:solidFill>
                  <a:schemeClr val="tx1"/>
                </a:solidFill>
                <a:latin typeface="Times New Roman"/>
                <a:ea typeface="Times New Roman"/>
                <a:cs typeface="Times New Roman"/>
              </a:defRPr>
            </a:pPr>
            <a:endParaRPr lang="en-US"/>
          </a:p>
        </c:txPr>
        <c:crossAx val="3"/>
        <c:crosses val="max"/>
        <c:crossBetween val="midCat"/>
        <c:majorUnit val="2.0000000000000004E-2"/>
      </c:valAx>
      <c:spPr>
        <a:noFill/>
        <a:ln w="15066">
          <a:solidFill>
            <a:schemeClr val="tx1"/>
          </a:solidFill>
          <a:prstDash val="solid"/>
        </a:ln>
      </c:spPr>
    </c:plotArea>
    <c:legend>
      <c:legendPos val="r"/>
      <c:layout>
        <c:manualLayout>
          <c:xMode val="edge"/>
          <c:yMode val="edge"/>
          <c:x val="0.46803955127418562"/>
          <c:y val="0.15371028346709567"/>
          <c:w val="0.23294829779138443"/>
          <c:h val="0.14487632508833923"/>
        </c:manualLayout>
      </c:layout>
      <c:overlay val="0"/>
      <c:spPr>
        <a:solidFill>
          <a:schemeClr val="bg1"/>
        </a:solidFill>
        <a:ln w="3767">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0132">
      <a:solidFill>
        <a:schemeClr val="tx1"/>
      </a:solidFill>
      <a:prstDash val="solid"/>
    </a:ln>
  </c:spPr>
  <c:txPr>
    <a:bodyPr/>
    <a:lstStyle/>
    <a:p>
      <a:pPr>
        <a:defRPr sz="2135" b="1" i="0" u="none" strike="noStrike" baseline="0">
          <a:solidFill>
            <a:schemeClr val="tx1"/>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Credit Card Growth</a:t>
            </a:r>
          </a:p>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12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8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5166469854651528"/>
          <c:y val="1.5359649094660373E-2"/>
        </c:manualLayout>
      </c:layout>
      <c:overlay val="0"/>
      <c:spPr>
        <a:noFill/>
        <a:ln w="19258">
          <a:noFill/>
        </a:ln>
      </c:spPr>
    </c:title>
    <c:autoTitleDeleted val="0"/>
    <c:plotArea>
      <c:layout>
        <c:manualLayout>
          <c:layoutTarget val="inner"/>
          <c:xMode val="edge"/>
          <c:yMode val="edge"/>
          <c:x val="0.12624584717607973"/>
          <c:y val="0.17761570962166315"/>
          <c:w val="0.75083056478405319"/>
          <c:h val="0.778214662953716"/>
        </c:manualLayout>
      </c:layout>
      <c:areaChart>
        <c:grouping val="stacked"/>
        <c:varyColors val="0"/>
        <c:ser>
          <c:idx val="4"/>
          <c:order val="0"/>
          <c:tx>
            <c:strRef>
              <c:f>Sheet1!$B$1</c:f>
              <c:strCache>
                <c:ptCount val="1"/>
                <c:pt idx="0">
                  <c:v>Recession</c:v>
                </c:pt>
              </c:strCache>
            </c:strRef>
          </c:tx>
          <c:spPr>
            <a:solidFill>
              <a:srgbClr val="FF0000"/>
            </a:solidFill>
            <a:ln w="9629">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Sheet1!$B$2:$B$333</c:f>
              <c:numCache>
                <c:formatCode>General</c:formatCode>
                <c:ptCount val="332"/>
                <c:pt idx="38">
                  <c:v>0.2</c:v>
                </c:pt>
                <c:pt idx="39">
                  <c:v>0.2</c:v>
                </c:pt>
                <c:pt idx="40">
                  <c:v>0.2</c:v>
                </c:pt>
                <c:pt idx="41">
                  <c:v>0.2</c:v>
                </c:pt>
                <c:pt idx="42">
                  <c:v>0.2</c:v>
                </c:pt>
                <c:pt idx="43">
                  <c:v>0.2</c:v>
                </c:pt>
                <c:pt idx="44">
                  <c:v>0.2</c:v>
                </c:pt>
                <c:pt idx="45">
                  <c:v>0.2</c:v>
                </c:pt>
                <c:pt idx="46">
                  <c:v>0.2</c:v>
                </c:pt>
                <c:pt idx="47">
                  <c:v>0.2</c:v>
                </c:pt>
                <c:pt idx="119">
                  <c:v>0.2</c:v>
                </c:pt>
                <c:pt idx="120">
                  <c:v>0.2</c:v>
                </c:pt>
                <c:pt idx="121">
                  <c:v>0.2</c:v>
                </c:pt>
                <c:pt idx="122">
                  <c:v>0.2</c:v>
                </c:pt>
                <c:pt idx="123">
                  <c:v>0.2</c:v>
                </c:pt>
                <c:pt idx="124">
                  <c:v>0.2</c:v>
                </c:pt>
                <c:pt idx="125">
                  <c:v>0.2</c:v>
                </c:pt>
                <c:pt idx="126">
                  <c:v>0.2</c:v>
                </c:pt>
                <c:pt idx="127">
                  <c:v>0.2</c:v>
                </c:pt>
                <c:pt idx="128">
                  <c:v>0.2</c:v>
                </c:pt>
                <c:pt idx="129">
                  <c:v>0.2</c:v>
                </c:pt>
                <c:pt idx="130">
                  <c:v>0.2</c:v>
                </c:pt>
                <c:pt idx="131">
                  <c:v>0.2</c:v>
                </c:pt>
                <c:pt idx="132">
                  <c:v>0.2</c:v>
                </c:pt>
                <c:pt idx="133">
                  <c:v>0.2</c:v>
                </c:pt>
                <c:pt idx="134">
                  <c:v>0.2</c:v>
                </c:pt>
                <c:pt idx="135">
                  <c:v>0.2</c:v>
                </c:pt>
                <c:pt idx="136">
                  <c:v>0.2</c:v>
                </c:pt>
                <c:pt idx="137">
                  <c:v>0.2</c:v>
                </c:pt>
                <c:pt idx="266">
                  <c:v>0.2</c:v>
                </c:pt>
                <c:pt idx="267">
                  <c:v>0.2</c:v>
                </c:pt>
                <c:pt idx="268">
                  <c:v>0.2</c:v>
                </c:pt>
                <c:pt idx="269">
                  <c:v>0.2</c:v>
                </c:pt>
                <c:pt idx="270">
                  <c:v>0.2</c:v>
                </c:pt>
              </c:numCache>
            </c:numRef>
          </c:val>
          <c:extLst>
            <c:ext xmlns:c16="http://schemas.microsoft.com/office/drawing/2014/chart" uri="{C3380CC4-5D6E-409C-BE32-E72D297353CC}">
              <c16:uniqueId val="{00000000-5FC9-44D6-84F7-C72041FCCFBB}"/>
            </c:ext>
          </c:extLst>
        </c:ser>
        <c:dLbls>
          <c:showLegendKey val="0"/>
          <c:showVal val="0"/>
          <c:showCatName val="0"/>
          <c:showSerName val="0"/>
          <c:showPercent val="0"/>
          <c:showBubbleSize val="0"/>
        </c:dLbls>
        <c:axId val="194516016"/>
        <c:axId val="1"/>
      </c:areaChart>
      <c:areaChart>
        <c:grouping val="standard"/>
        <c:varyColors val="0"/>
        <c:ser>
          <c:idx val="0"/>
          <c:order val="1"/>
          <c:tx>
            <c:strRef>
              <c:f>Sheet1!$C$1</c:f>
              <c:strCache>
                <c:ptCount val="1"/>
                <c:pt idx="0">
                  <c:v>Credit Card Growth</c:v>
                </c:pt>
              </c:strCache>
            </c:strRef>
          </c:tx>
          <c:spPr>
            <a:solidFill>
              <a:srgbClr val="993300"/>
            </a:solidFill>
            <a:ln w="9629">
              <a:solidFill>
                <a:schemeClr val="tx1"/>
              </a:solidFill>
              <a:prstDash val="solid"/>
            </a:ln>
          </c:spP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Sheet1!$C$2:$C$333</c:f>
              <c:numCache>
                <c:formatCode>0.00%</c:formatCode>
                <c:ptCount val="332"/>
                <c:pt idx="0">
                  <c:v>0.04</c:v>
                </c:pt>
                <c:pt idx="1">
                  <c:v>3.5000000000000003E-2</c:v>
                </c:pt>
                <c:pt idx="2">
                  <c:v>2.4E-2</c:v>
                </c:pt>
                <c:pt idx="3">
                  <c:v>1.4999999999999999E-2</c:v>
                </c:pt>
                <c:pt idx="4">
                  <c:v>0.02</c:v>
                </c:pt>
                <c:pt idx="5">
                  <c:v>2.1000000000000001E-2</c:v>
                </c:pt>
                <c:pt idx="6">
                  <c:v>1.0999999999999999E-2</c:v>
                </c:pt>
                <c:pt idx="7">
                  <c:v>2.5000000000000001E-2</c:v>
                </c:pt>
                <c:pt idx="8">
                  <c:v>2.9000000000000001E-2</c:v>
                </c:pt>
                <c:pt idx="9">
                  <c:v>3.5999999999999997E-2</c:v>
                </c:pt>
                <c:pt idx="10">
                  <c:v>3.4000000000000002E-2</c:v>
                </c:pt>
                <c:pt idx="11">
                  <c:v>1.7000000000000001E-2</c:v>
                </c:pt>
                <c:pt idx="12">
                  <c:v>2.1999999999999999E-2</c:v>
                </c:pt>
                <c:pt idx="13">
                  <c:v>2.5999999999999999E-2</c:v>
                </c:pt>
                <c:pt idx="14">
                  <c:v>3.4000000000000002E-2</c:v>
                </c:pt>
                <c:pt idx="15">
                  <c:v>3.2000000000000001E-2</c:v>
                </c:pt>
                <c:pt idx="16">
                  <c:v>3.5000000000000003E-2</c:v>
                </c:pt>
                <c:pt idx="17">
                  <c:v>3.6999999999999998E-2</c:v>
                </c:pt>
                <c:pt idx="18">
                  <c:v>4.9000000000000002E-2</c:v>
                </c:pt>
                <c:pt idx="19">
                  <c:v>4.3999999999999997E-2</c:v>
                </c:pt>
                <c:pt idx="20">
                  <c:v>5.2999999999999999E-2</c:v>
                </c:pt>
                <c:pt idx="21">
                  <c:v>5.5E-2</c:v>
                </c:pt>
                <c:pt idx="22">
                  <c:v>6.5000000000000002E-2</c:v>
                </c:pt>
                <c:pt idx="23">
                  <c:v>7.0999999999999994E-2</c:v>
                </c:pt>
                <c:pt idx="24">
                  <c:v>8.1000000000000003E-2</c:v>
                </c:pt>
                <c:pt idx="25">
                  <c:v>8.7999999999999995E-2</c:v>
                </c:pt>
                <c:pt idx="26">
                  <c:v>8.4000000000000005E-2</c:v>
                </c:pt>
                <c:pt idx="27">
                  <c:v>9.2999999999999999E-2</c:v>
                </c:pt>
                <c:pt idx="28">
                  <c:v>0.107</c:v>
                </c:pt>
                <c:pt idx="29">
                  <c:v>7.6999999999999999E-2</c:v>
                </c:pt>
                <c:pt idx="30">
                  <c:v>8.3000000000000004E-2</c:v>
                </c:pt>
                <c:pt idx="31">
                  <c:v>7.9000000000000001E-2</c:v>
                </c:pt>
                <c:pt idx="32">
                  <c:v>6.0999999999999999E-2</c:v>
                </c:pt>
                <c:pt idx="33">
                  <c:v>6.0999999999999999E-2</c:v>
                </c:pt>
                <c:pt idx="34">
                  <c:v>6.5000000000000002E-2</c:v>
                </c:pt>
                <c:pt idx="35">
                  <c:v>5.5E-2</c:v>
                </c:pt>
                <c:pt idx="36">
                  <c:v>5.7000000000000002E-2</c:v>
                </c:pt>
                <c:pt idx="37">
                  <c:v>5.1999999999999998E-2</c:v>
                </c:pt>
                <c:pt idx="38">
                  <c:v>0.03</c:v>
                </c:pt>
                <c:pt idx="39">
                  <c:v>1.0999999999999999E-2</c:v>
                </c:pt>
                <c:pt idx="40">
                  <c:v>-2E-3</c:v>
                </c:pt>
                <c:pt idx="41">
                  <c:v>2E-3</c:v>
                </c:pt>
                <c:pt idx="42">
                  <c:v>-8.0000000000000002E-3</c:v>
                </c:pt>
                <c:pt idx="43">
                  <c:v>-6.0000000000000001E-3</c:v>
                </c:pt>
                <c:pt idx="44">
                  <c:v>-3.0000000000000001E-3</c:v>
                </c:pt>
                <c:pt idx="45">
                  <c:v>-8.9999999999999993E-3</c:v>
                </c:pt>
                <c:pt idx="46">
                  <c:v>-1.4999999999999999E-2</c:v>
                </c:pt>
                <c:pt idx="47">
                  <c:v>-1.2E-2</c:v>
                </c:pt>
                <c:pt idx="48">
                  <c:v>-2.4E-2</c:v>
                </c:pt>
                <c:pt idx="49">
                  <c:v>-2.5000000000000001E-2</c:v>
                </c:pt>
                <c:pt idx="50">
                  <c:v>-1.4E-2</c:v>
                </c:pt>
                <c:pt idx="51">
                  <c:v>-8.9999999999999993E-3</c:v>
                </c:pt>
                <c:pt idx="52">
                  <c:v>-1.4999999999999999E-2</c:v>
                </c:pt>
                <c:pt idx="53">
                  <c:v>-1E-3</c:v>
                </c:pt>
                <c:pt idx="54">
                  <c:v>7.0000000000000001E-3</c:v>
                </c:pt>
                <c:pt idx="55">
                  <c:v>-3.0000000000000001E-3</c:v>
                </c:pt>
                <c:pt idx="56">
                  <c:v>1E-3</c:v>
                </c:pt>
                <c:pt idx="57">
                  <c:v>0.01</c:v>
                </c:pt>
                <c:pt idx="58">
                  <c:v>6.0000000000000001E-3</c:v>
                </c:pt>
                <c:pt idx="59">
                  <c:v>6.0000000000000001E-3</c:v>
                </c:pt>
                <c:pt idx="60">
                  <c:v>5.0000000000000001E-3</c:v>
                </c:pt>
                <c:pt idx="61">
                  <c:v>-2E-3</c:v>
                </c:pt>
                <c:pt idx="62">
                  <c:v>0</c:v>
                </c:pt>
                <c:pt idx="63">
                  <c:v>7.0000000000000001E-3</c:v>
                </c:pt>
                <c:pt idx="64">
                  <c:v>6.0000000000000001E-3</c:v>
                </c:pt>
                <c:pt idx="65">
                  <c:v>8.9999999999999993E-3</c:v>
                </c:pt>
                <c:pt idx="66">
                  <c:v>1.7999999999999999E-2</c:v>
                </c:pt>
                <c:pt idx="67">
                  <c:v>0.02</c:v>
                </c:pt>
                <c:pt idx="68">
                  <c:v>3.5999999999999997E-2</c:v>
                </c:pt>
                <c:pt idx="69">
                  <c:v>1.0999999999999999E-2</c:v>
                </c:pt>
                <c:pt idx="70">
                  <c:v>1.9E-2</c:v>
                </c:pt>
                <c:pt idx="71">
                  <c:v>2.4E-2</c:v>
                </c:pt>
                <c:pt idx="72">
                  <c:v>0.02</c:v>
                </c:pt>
                <c:pt idx="73">
                  <c:v>0.04</c:v>
                </c:pt>
                <c:pt idx="74">
                  <c:v>4.2000000000000003E-2</c:v>
                </c:pt>
                <c:pt idx="75">
                  <c:v>3.7999999999999999E-2</c:v>
                </c:pt>
                <c:pt idx="76">
                  <c:v>4.5999999999999999E-2</c:v>
                </c:pt>
                <c:pt idx="77">
                  <c:v>3.7999999999999999E-2</c:v>
                </c:pt>
                <c:pt idx="78">
                  <c:v>3.9E-2</c:v>
                </c:pt>
                <c:pt idx="79">
                  <c:v>4.3999999999999997E-2</c:v>
                </c:pt>
                <c:pt idx="80">
                  <c:v>3.5000000000000003E-2</c:v>
                </c:pt>
                <c:pt idx="81">
                  <c:v>5.5E-2</c:v>
                </c:pt>
                <c:pt idx="82">
                  <c:v>5.8000000000000003E-2</c:v>
                </c:pt>
                <c:pt idx="83">
                  <c:v>5.6000000000000001E-2</c:v>
                </c:pt>
                <c:pt idx="84">
                  <c:v>6.5000000000000002E-2</c:v>
                </c:pt>
                <c:pt idx="85">
                  <c:v>4.9000000000000002E-2</c:v>
                </c:pt>
                <c:pt idx="86">
                  <c:v>4.7E-2</c:v>
                </c:pt>
                <c:pt idx="87">
                  <c:v>5.7000000000000002E-2</c:v>
                </c:pt>
                <c:pt idx="88">
                  <c:v>5.7000000000000002E-2</c:v>
                </c:pt>
                <c:pt idx="89">
                  <c:v>6.2E-2</c:v>
                </c:pt>
                <c:pt idx="90">
                  <c:v>3.9E-2</c:v>
                </c:pt>
                <c:pt idx="91">
                  <c:v>4.3999999999999997E-2</c:v>
                </c:pt>
                <c:pt idx="92">
                  <c:v>4.5999999999999999E-2</c:v>
                </c:pt>
                <c:pt idx="93">
                  <c:v>6.0999999999999999E-2</c:v>
                </c:pt>
                <c:pt idx="94">
                  <c:v>7.3999999999999996E-2</c:v>
                </c:pt>
                <c:pt idx="95">
                  <c:v>8.4000000000000005E-2</c:v>
                </c:pt>
                <c:pt idx="96">
                  <c:v>7.9000000000000001E-2</c:v>
                </c:pt>
                <c:pt idx="97">
                  <c:v>0.08</c:v>
                </c:pt>
                <c:pt idx="98">
                  <c:v>8.8999999999999996E-2</c:v>
                </c:pt>
                <c:pt idx="99">
                  <c:v>0.111</c:v>
                </c:pt>
                <c:pt idx="100">
                  <c:v>0.112</c:v>
                </c:pt>
                <c:pt idx="101">
                  <c:v>0.111</c:v>
                </c:pt>
                <c:pt idx="102">
                  <c:v>0.13800000000000001</c:v>
                </c:pt>
                <c:pt idx="103">
                  <c:v>0.13900000000000001</c:v>
                </c:pt>
                <c:pt idx="104">
                  <c:v>0.14099999999999999</c:v>
                </c:pt>
                <c:pt idx="105">
                  <c:v>0.13500000000000001</c:v>
                </c:pt>
                <c:pt idx="106">
                  <c:v>0.13300000000000001</c:v>
                </c:pt>
                <c:pt idx="107">
                  <c:v>0.122</c:v>
                </c:pt>
                <c:pt idx="108">
                  <c:v>0.14099999999999999</c:v>
                </c:pt>
                <c:pt idx="109">
                  <c:v>0.14399999999999999</c:v>
                </c:pt>
                <c:pt idx="110">
                  <c:v>0.14799999999999999</c:v>
                </c:pt>
                <c:pt idx="111">
                  <c:v>0.13500000000000001</c:v>
                </c:pt>
                <c:pt idx="112">
                  <c:v>0.14000000000000001</c:v>
                </c:pt>
                <c:pt idx="113">
                  <c:v>0.13400000000000001</c:v>
                </c:pt>
                <c:pt idx="114">
                  <c:v>0.13700000000000001</c:v>
                </c:pt>
                <c:pt idx="115">
                  <c:v>0.13300000000000001</c:v>
                </c:pt>
                <c:pt idx="116">
                  <c:v>0.13900000000000001</c:v>
                </c:pt>
                <c:pt idx="117">
                  <c:v>0.13</c:v>
                </c:pt>
                <c:pt idx="118">
                  <c:v>0.11600000000000001</c:v>
                </c:pt>
                <c:pt idx="119">
                  <c:v>0.128</c:v>
                </c:pt>
                <c:pt idx="120">
                  <c:v>0.114</c:v>
                </c:pt>
                <c:pt idx="121">
                  <c:v>0.113</c:v>
                </c:pt>
                <c:pt idx="122">
                  <c:v>0.11</c:v>
                </c:pt>
                <c:pt idx="123">
                  <c:v>9.5000000000000001E-2</c:v>
                </c:pt>
                <c:pt idx="124">
                  <c:v>8.5000000000000006E-2</c:v>
                </c:pt>
                <c:pt idx="125">
                  <c:v>7.4999999999999997E-2</c:v>
                </c:pt>
                <c:pt idx="126">
                  <c:v>7.8E-2</c:v>
                </c:pt>
                <c:pt idx="127">
                  <c:v>6.5000000000000002E-2</c:v>
                </c:pt>
                <c:pt idx="128">
                  <c:v>6.0999999999999999E-2</c:v>
                </c:pt>
                <c:pt idx="129">
                  <c:v>6.5000000000000002E-2</c:v>
                </c:pt>
                <c:pt idx="130">
                  <c:v>6.9000000000000006E-2</c:v>
                </c:pt>
                <c:pt idx="131">
                  <c:v>5.8999999999999997E-2</c:v>
                </c:pt>
                <c:pt idx="132">
                  <c:v>0.06</c:v>
                </c:pt>
                <c:pt idx="133">
                  <c:v>6.4000000000000001E-2</c:v>
                </c:pt>
                <c:pt idx="134">
                  <c:v>0.06</c:v>
                </c:pt>
                <c:pt idx="135">
                  <c:v>6.6000000000000003E-2</c:v>
                </c:pt>
                <c:pt idx="136">
                  <c:v>6.9000000000000006E-2</c:v>
                </c:pt>
                <c:pt idx="137">
                  <c:v>6.4000000000000001E-2</c:v>
                </c:pt>
                <c:pt idx="138">
                  <c:v>6.2E-2</c:v>
                </c:pt>
                <c:pt idx="139">
                  <c:v>7.0000000000000007E-2</c:v>
                </c:pt>
                <c:pt idx="140">
                  <c:v>7.3999999999999996E-2</c:v>
                </c:pt>
                <c:pt idx="141">
                  <c:v>6.5000000000000002E-2</c:v>
                </c:pt>
                <c:pt idx="142">
                  <c:v>6.4000000000000001E-2</c:v>
                </c:pt>
                <c:pt idx="143">
                  <c:v>0.06</c:v>
                </c:pt>
                <c:pt idx="144">
                  <c:v>5.2999999999999999E-2</c:v>
                </c:pt>
                <c:pt idx="145">
                  <c:v>4.7E-2</c:v>
                </c:pt>
                <c:pt idx="146">
                  <c:v>4.2000000000000003E-2</c:v>
                </c:pt>
                <c:pt idx="147">
                  <c:v>3.5000000000000003E-2</c:v>
                </c:pt>
                <c:pt idx="148">
                  <c:v>3.1E-2</c:v>
                </c:pt>
                <c:pt idx="149">
                  <c:v>2.1000000000000001E-2</c:v>
                </c:pt>
                <c:pt idx="150">
                  <c:v>1.2E-2</c:v>
                </c:pt>
                <c:pt idx="151">
                  <c:v>2.1999999999999999E-2</c:v>
                </c:pt>
                <c:pt idx="152">
                  <c:v>1.7999999999999999E-2</c:v>
                </c:pt>
                <c:pt idx="153">
                  <c:v>1.7000000000000001E-2</c:v>
                </c:pt>
                <c:pt idx="154">
                  <c:v>2.1999999999999999E-2</c:v>
                </c:pt>
                <c:pt idx="155">
                  <c:v>2.1999999999999999E-2</c:v>
                </c:pt>
                <c:pt idx="156">
                  <c:v>2.4E-2</c:v>
                </c:pt>
                <c:pt idx="157">
                  <c:v>2.5000000000000001E-2</c:v>
                </c:pt>
                <c:pt idx="158">
                  <c:v>2.5999999999999999E-2</c:v>
                </c:pt>
                <c:pt idx="159">
                  <c:v>3.6999999999999998E-2</c:v>
                </c:pt>
                <c:pt idx="160">
                  <c:v>3.5999999999999997E-2</c:v>
                </c:pt>
                <c:pt idx="161">
                  <c:v>4.8000000000000001E-2</c:v>
                </c:pt>
                <c:pt idx="162">
                  <c:v>5.5E-2</c:v>
                </c:pt>
                <c:pt idx="163">
                  <c:v>4.4999999999999998E-2</c:v>
                </c:pt>
                <c:pt idx="164">
                  <c:v>4.4999999999999998E-2</c:v>
                </c:pt>
                <c:pt idx="165">
                  <c:v>5.0999999999999997E-2</c:v>
                </c:pt>
                <c:pt idx="166">
                  <c:v>4.3999999999999997E-2</c:v>
                </c:pt>
                <c:pt idx="167">
                  <c:v>4.7E-2</c:v>
                </c:pt>
                <c:pt idx="168">
                  <c:v>4.9000000000000002E-2</c:v>
                </c:pt>
                <c:pt idx="169">
                  <c:v>4.9000000000000002E-2</c:v>
                </c:pt>
                <c:pt idx="170">
                  <c:v>5.3999999999999999E-2</c:v>
                </c:pt>
                <c:pt idx="171">
                  <c:v>5.3999999999999999E-2</c:v>
                </c:pt>
                <c:pt idx="172">
                  <c:v>5.6000000000000001E-2</c:v>
                </c:pt>
                <c:pt idx="173">
                  <c:v>5.7000000000000002E-2</c:v>
                </c:pt>
                <c:pt idx="174">
                  <c:v>5.8000000000000003E-2</c:v>
                </c:pt>
                <c:pt idx="175">
                  <c:v>6.4000000000000001E-2</c:v>
                </c:pt>
                <c:pt idx="176">
                  <c:v>6.8000000000000005E-2</c:v>
                </c:pt>
                <c:pt idx="177">
                  <c:v>6.7000000000000004E-2</c:v>
                </c:pt>
                <c:pt idx="178">
                  <c:v>6.8000000000000005E-2</c:v>
                </c:pt>
                <c:pt idx="179">
                  <c:v>7.1999999999999995E-2</c:v>
                </c:pt>
                <c:pt idx="180">
                  <c:v>7.2999999999999995E-2</c:v>
                </c:pt>
                <c:pt idx="181">
                  <c:v>7.4999999999999997E-2</c:v>
                </c:pt>
                <c:pt idx="182">
                  <c:v>7.5999999999999998E-2</c:v>
                </c:pt>
                <c:pt idx="183">
                  <c:v>7.2999999999999995E-2</c:v>
                </c:pt>
                <c:pt idx="184">
                  <c:v>7.0999999999999994E-2</c:v>
                </c:pt>
                <c:pt idx="185">
                  <c:v>7.5999999999999998E-2</c:v>
                </c:pt>
                <c:pt idx="186">
                  <c:v>7.4999999999999997E-2</c:v>
                </c:pt>
                <c:pt idx="187">
                  <c:v>7.1999999999999995E-2</c:v>
                </c:pt>
                <c:pt idx="188">
                  <c:v>7.4999999999999997E-2</c:v>
                </c:pt>
                <c:pt idx="189">
                  <c:v>7.8E-2</c:v>
                </c:pt>
                <c:pt idx="190">
                  <c:v>8.1000000000000003E-2</c:v>
                </c:pt>
                <c:pt idx="191">
                  <c:v>8.3000000000000004E-2</c:v>
                </c:pt>
                <c:pt idx="192">
                  <c:v>8.3000000000000004E-2</c:v>
                </c:pt>
                <c:pt idx="193">
                  <c:v>8.3000000000000004E-2</c:v>
                </c:pt>
                <c:pt idx="194">
                  <c:v>8.2000000000000003E-2</c:v>
                </c:pt>
                <c:pt idx="195">
                  <c:v>8.1000000000000003E-2</c:v>
                </c:pt>
                <c:pt idx="196">
                  <c:v>8.5999999999999993E-2</c:v>
                </c:pt>
                <c:pt idx="197">
                  <c:v>7.9000000000000001E-2</c:v>
                </c:pt>
                <c:pt idx="198">
                  <c:v>8.2000000000000003E-2</c:v>
                </c:pt>
                <c:pt idx="199">
                  <c:v>0.08</c:v>
                </c:pt>
                <c:pt idx="200">
                  <c:v>7.5999999999999998E-2</c:v>
                </c:pt>
                <c:pt idx="201">
                  <c:v>7.3999999999999996E-2</c:v>
                </c:pt>
                <c:pt idx="202">
                  <c:v>7.2999999999999995E-2</c:v>
                </c:pt>
                <c:pt idx="203">
                  <c:v>6.7000000000000004E-2</c:v>
                </c:pt>
                <c:pt idx="204">
                  <c:v>6.4000000000000001E-2</c:v>
                </c:pt>
                <c:pt idx="205">
                  <c:v>6.7000000000000004E-2</c:v>
                </c:pt>
                <c:pt idx="206">
                  <c:v>6.6000000000000003E-2</c:v>
                </c:pt>
                <c:pt idx="207">
                  <c:v>6.4000000000000001E-2</c:v>
                </c:pt>
                <c:pt idx="208">
                  <c:v>6.4000000000000001E-2</c:v>
                </c:pt>
                <c:pt idx="209">
                  <c:v>6.2E-2</c:v>
                </c:pt>
                <c:pt idx="210">
                  <c:v>6.4000000000000001E-2</c:v>
                </c:pt>
                <c:pt idx="211">
                  <c:v>6.9000000000000006E-2</c:v>
                </c:pt>
                <c:pt idx="212">
                  <c:v>7.0000000000000007E-2</c:v>
                </c:pt>
                <c:pt idx="213">
                  <c:v>6.7000000000000004E-2</c:v>
                </c:pt>
                <c:pt idx="214">
                  <c:v>6.9000000000000006E-2</c:v>
                </c:pt>
                <c:pt idx="215">
                  <c:v>7.0999999999999994E-2</c:v>
                </c:pt>
                <c:pt idx="216">
                  <c:v>7.8E-2</c:v>
                </c:pt>
                <c:pt idx="217">
                  <c:v>7.1999999999999995E-2</c:v>
                </c:pt>
                <c:pt idx="218">
                  <c:v>7.0000000000000007E-2</c:v>
                </c:pt>
                <c:pt idx="219">
                  <c:v>7.8E-2</c:v>
                </c:pt>
                <c:pt idx="220">
                  <c:v>0.08</c:v>
                </c:pt>
                <c:pt idx="221">
                  <c:v>0.08</c:v>
                </c:pt>
                <c:pt idx="222">
                  <c:v>0.08</c:v>
                </c:pt>
                <c:pt idx="223">
                  <c:v>8.2000000000000003E-2</c:v>
                </c:pt>
                <c:pt idx="224">
                  <c:v>7.9000000000000001E-2</c:v>
                </c:pt>
                <c:pt idx="225">
                  <c:v>8.5999999999999993E-2</c:v>
                </c:pt>
                <c:pt idx="226">
                  <c:v>8.5000000000000006E-2</c:v>
                </c:pt>
                <c:pt idx="227">
                  <c:v>8.3000000000000004E-2</c:v>
                </c:pt>
                <c:pt idx="228">
                  <c:v>8.5999999999999993E-2</c:v>
                </c:pt>
                <c:pt idx="229">
                  <c:v>8.7999999999999995E-2</c:v>
                </c:pt>
                <c:pt idx="230">
                  <c:v>0.09</c:v>
                </c:pt>
                <c:pt idx="231">
                  <c:v>9.0999999999999998E-2</c:v>
                </c:pt>
                <c:pt idx="232">
                  <c:v>9.2999999999999999E-2</c:v>
                </c:pt>
                <c:pt idx="233">
                  <c:v>9.2999999999999999E-2</c:v>
                </c:pt>
                <c:pt idx="234">
                  <c:v>0.1</c:v>
                </c:pt>
                <c:pt idx="235">
                  <c:v>0.10100000000000001</c:v>
                </c:pt>
                <c:pt idx="236">
                  <c:v>0.1</c:v>
                </c:pt>
                <c:pt idx="237">
                  <c:v>9.2999999999999999E-2</c:v>
                </c:pt>
                <c:pt idx="238">
                  <c:v>9.1999999999999998E-2</c:v>
                </c:pt>
                <c:pt idx="239">
                  <c:v>9.1999999999999998E-2</c:v>
                </c:pt>
                <c:pt idx="240">
                  <c:v>9.0999999999999998E-2</c:v>
                </c:pt>
                <c:pt idx="241">
                  <c:v>8.5000000000000006E-2</c:v>
                </c:pt>
                <c:pt idx="242">
                  <c:v>8.5999999999999993E-2</c:v>
                </c:pt>
                <c:pt idx="243">
                  <c:v>8.3000000000000004E-2</c:v>
                </c:pt>
                <c:pt idx="244">
                  <c:v>0.08</c:v>
                </c:pt>
                <c:pt idx="245">
                  <c:v>7.5999999999999998E-2</c:v>
                </c:pt>
                <c:pt idx="246">
                  <c:v>7.1999999999999995E-2</c:v>
                </c:pt>
                <c:pt idx="247">
                  <c:v>7.3999999999999996E-2</c:v>
                </c:pt>
                <c:pt idx="248">
                  <c:v>7.8E-2</c:v>
                </c:pt>
                <c:pt idx="249">
                  <c:v>8.2000000000000003E-2</c:v>
                </c:pt>
                <c:pt idx="250">
                  <c:v>8.1000000000000003E-2</c:v>
                </c:pt>
                <c:pt idx="251">
                  <c:v>7.9000000000000001E-2</c:v>
                </c:pt>
                <c:pt idx="252">
                  <c:v>7.4999999999999997E-2</c:v>
                </c:pt>
                <c:pt idx="253">
                  <c:v>7.5999999999999998E-2</c:v>
                </c:pt>
                <c:pt idx="254">
                  <c:v>7.4999999999999997E-2</c:v>
                </c:pt>
                <c:pt idx="255">
                  <c:v>7.4999999999999997E-2</c:v>
                </c:pt>
                <c:pt idx="256">
                  <c:v>6.3E-2</c:v>
                </c:pt>
                <c:pt idx="257">
                  <c:v>6.9000000000000006E-2</c:v>
                </c:pt>
                <c:pt idx="258">
                  <c:v>6.5000000000000002E-2</c:v>
                </c:pt>
                <c:pt idx="259">
                  <c:v>6.6000000000000003E-2</c:v>
                </c:pt>
                <c:pt idx="260">
                  <c:v>5.6000000000000001E-2</c:v>
                </c:pt>
                <c:pt idx="261">
                  <c:v>8.0000000000000002E-3</c:v>
                </c:pt>
                <c:pt idx="262">
                  <c:v>-1.2999999999999999E-2</c:v>
                </c:pt>
                <c:pt idx="263">
                  <c:v>-2.1999999999999999E-2</c:v>
                </c:pt>
                <c:pt idx="264">
                  <c:v>-3.5999999999999997E-2</c:v>
                </c:pt>
                <c:pt idx="265">
                  <c:v>-4.2999999999999997E-2</c:v>
                </c:pt>
                <c:pt idx="266">
                  <c:v>-4.5999999999999999E-2</c:v>
                </c:pt>
                <c:pt idx="267">
                  <c:v>-5.2999999999999999E-2</c:v>
                </c:pt>
                <c:pt idx="268">
                  <c:v>-4.5999999999999999E-2</c:v>
                </c:pt>
                <c:pt idx="269">
                  <c:v>-6.2E-2</c:v>
                </c:pt>
                <c:pt idx="270">
                  <c:v>-7.6999999999999999E-2</c:v>
                </c:pt>
                <c:pt idx="271">
                  <c:v>-7.5999999999999998E-2</c:v>
                </c:pt>
                <c:pt idx="272">
                  <c:v>-8.6999999999999994E-2</c:v>
                </c:pt>
                <c:pt idx="273">
                  <c:v>-5.8999999999999997E-2</c:v>
                </c:pt>
                <c:pt idx="274">
                  <c:v>-2.7E-2</c:v>
                </c:pt>
                <c:pt idx="275">
                  <c:v>-1.4999999999999999E-2</c:v>
                </c:pt>
                <c:pt idx="276">
                  <c:v>-3.0000000000000001E-3</c:v>
                </c:pt>
                <c:pt idx="277">
                  <c:v>8.0000000000000002E-3</c:v>
                </c:pt>
                <c:pt idx="278">
                  <c:v>1.0999999999999999E-2</c:v>
                </c:pt>
                <c:pt idx="279">
                  <c:v>2.1000000000000001E-2</c:v>
                </c:pt>
                <c:pt idx="280">
                  <c:v>3.3000000000000002E-2</c:v>
                </c:pt>
                <c:pt idx="281">
                  <c:v>4.1000000000000002E-2</c:v>
                </c:pt>
                <c:pt idx="282">
                  <c:v>6.0999999999999999E-2</c:v>
                </c:pt>
                <c:pt idx="283">
                  <c:v>6.8000000000000005E-2</c:v>
                </c:pt>
                <c:pt idx="284">
                  <c:v>9.9000000000000005E-2</c:v>
                </c:pt>
                <c:pt idx="285">
                  <c:v>0.11899999999999999</c:v>
                </c:pt>
                <c:pt idx="286">
                  <c:v>0.12</c:v>
                </c:pt>
                <c:pt idx="287">
                  <c:v>0.125</c:v>
                </c:pt>
                <c:pt idx="288">
                  <c:v>0.13300000000000001</c:v>
                </c:pt>
                <c:pt idx="289">
                  <c:v>0.13600000000000001</c:v>
                </c:pt>
                <c:pt idx="290">
                  <c:v>0.14299999999999999</c:v>
                </c:pt>
                <c:pt idx="291">
                  <c:v>0.14699999999999999</c:v>
                </c:pt>
                <c:pt idx="292">
                  <c:v>0.14899999999999999</c:v>
                </c:pt>
                <c:pt idx="293">
                  <c:v>0.157</c:v>
                </c:pt>
                <c:pt idx="294">
                  <c:v>0.16400000000000001</c:v>
                </c:pt>
                <c:pt idx="295">
                  <c:v>0.16200000000000001</c:v>
                </c:pt>
                <c:pt idx="296">
                  <c:v>0.153</c:v>
                </c:pt>
                <c:pt idx="297">
                  <c:v>0.158</c:v>
                </c:pt>
                <c:pt idx="298">
                  <c:v>0.153</c:v>
                </c:pt>
                <c:pt idx="299">
                  <c:v>0.14299999999999999</c:v>
                </c:pt>
                <c:pt idx="300">
                  <c:v>0.14299999999999999</c:v>
                </c:pt>
                <c:pt idx="301">
                  <c:v>0.13600000000000001</c:v>
                </c:pt>
                <c:pt idx="302">
                  <c:v>0.127</c:v>
                </c:pt>
                <c:pt idx="303">
                  <c:v>0.127</c:v>
                </c:pt>
                <c:pt idx="304">
                  <c:v>0.11799999999999999</c:v>
                </c:pt>
                <c:pt idx="305">
                  <c:v>0.11</c:v>
                </c:pt>
                <c:pt idx="306">
                  <c:v>0.10299999999999999</c:v>
                </c:pt>
                <c:pt idx="307">
                  <c:v>9.7000000000000003E-2</c:v>
                </c:pt>
                <c:pt idx="308">
                  <c:v>9.2999999999999999E-2</c:v>
                </c:pt>
                <c:pt idx="309">
                  <c:v>8.3000000000000004E-2</c:v>
                </c:pt>
                <c:pt idx="310">
                  <c:v>7.1999999999999995E-2</c:v>
                </c:pt>
                <c:pt idx="311">
                  <c:v>7.0999999999999994E-2</c:v>
                </c:pt>
                <c:pt idx="312">
                  <c:v>6.0999999999999999E-2</c:v>
                </c:pt>
                <c:pt idx="313">
                  <c:v>5.6000000000000001E-2</c:v>
                </c:pt>
                <c:pt idx="314">
                  <c:v>0.06</c:v>
                </c:pt>
                <c:pt idx="315">
                  <c:v>4.9000000000000002E-2</c:v>
                </c:pt>
                <c:pt idx="316">
                  <c:v>4.4999999999999998E-2</c:v>
                </c:pt>
                <c:pt idx="317">
                  <c:v>6.6000000000000003E-2</c:v>
                </c:pt>
                <c:pt idx="318">
                  <c:v>4.9000000000000002E-2</c:v>
                </c:pt>
                <c:pt idx="319">
                  <c:v>3.6999999999999998E-2</c:v>
                </c:pt>
                <c:pt idx="320">
                  <c:v>2.1000000000000001E-2</c:v>
                </c:pt>
                <c:pt idx="321">
                  <c:v>2.1000000000000001E-2</c:v>
                </c:pt>
                <c:pt idx="322">
                  <c:v>2.1000000000000001E-2</c:v>
                </c:pt>
                <c:pt idx="323">
                  <c:v>2.1000000000000001E-2</c:v>
                </c:pt>
                <c:pt idx="324">
                  <c:v>2.1000000000000001E-2</c:v>
                </c:pt>
              </c:numCache>
            </c:numRef>
          </c:val>
          <c:extLst>
            <c:ext xmlns:c16="http://schemas.microsoft.com/office/drawing/2014/chart" uri="{C3380CC4-5D6E-409C-BE32-E72D297353CC}">
              <c16:uniqueId val="{00000001-5FC9-44D6-84F7-C72041FCCFBB}"/>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5.5% Long Run Average</c:v>
                </c:pt>
              </c:strCache>
            </c:strRef>
          </c:tx>
          <c:spPr>
            <a:ln w="9629">
              <a:solidFill>
                <a:srgbClr val="FFFF00"/>
              </a:solidFill>
              <a:prstDash val="solid"/>
            </a:ln>
          </c:spPr>
          <c:marker>
            <c:symbol val="square"/>
            <c:size val="3"/>
            <c:spPr>
              <a:solidFill>
                <a:srgbClr val="FFFF00"/>
              </a:solidFill>
              <a:ln>
                <a:solidFill>
                  <a:srgbClr val="FFFF00"/>
                </a:solidFill>
                <a:prstDash val="solid"/>
              </a:ln>
            </c:spPr>
          </c:marker>
          <c:cat>
            <c:strRef>
              <c:f>Sheet1!$A$2:$A$333</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Sheet1!$D$2:$D$333</c:f>
              <c:numCache>
                <c:formatCode>General</c:formatCode>
                <c:ptCount val="332"/>
                <c:pt idx="0">
                  <c:v>5.5E-2</c:v>
                </c:pt>
                <c:pt idx="1">
                  <c:v>5.5E-2</c:v>
                </c:pt>
                <c:pt idx="2">
                  <c:v>5.5E-2</c:v>
                </c:pt>
                <c:pt idx="3">
                  <c:v>5.5E-2</c:v>
                </c:pt>
                <c:pt idx="4">
                  <c:v>5.5E-2</c:v>
                </c:pt>
                <c:pt idx="5">
                  <c:v>5.5E-2</c:v>
                </c:pt>
                <c:pt idx="6">
                  <c:v>5.5E-2</c:v>
                </c:pt>
                <c:pt idx="7">
                  <c:v>5.5E-2</c:v>
                </c:pt>
                <c:pt idx="8">
                  <c:v>5.5E-2</c:v>
                </c:pt>
                <c:pt idx="9">
                  <c:v>5.5E-2</c:v>
                </c:pt>
                <c:pt idx="10">
                  <c:v>5.5E-2</c:v>
                </c:pt>
                <c:pt idx="11">
                  <c:v>5.5E-2</c:v>
                </c:pt>
                <c:pt idx="12">
                  <c:v>5.5E-2</c:v>
                </c:pt>
                <c:pt idx="13">
                  <c:v>5.5E-2</c:v>
                </c:pt>
                <c:pt idx="14">
                  <c:v>5.5E-2</c:v>
                </c:pt>
                <c:pt idx="15">
                  <c:v>5.5E-2</c:v>
                </c:pt>
                <c:pt idx="16">
                  <c:v>5.5E-2</c:v>
                </c:pt>
                <c:pt idx="17">
                  <c:v>5.5E-2</c:v>
                </c:pt>
                <c:pt idx="18">
                  <c:v>5.5E-2</c:v>
                </c:pt>
                <c:pt idx="19">
                  <c:v>5.5E-2</c:v>
                </c:pt>
                <c:pt idx="20">
                  <c:v>5.5E-2</c:v>
                </c:pt>
                <c:pt idx="21">
                  <c:v>5.5E-2</c:v>
                </c:pt>
                <c:pt idx="22">
                  <c:v>5.5E-2</c:v>
                </c:pt>
                <c:pt idx="23">
                  <c:v>5.5E-2</c:v>
                </c:pt>
                <c:pt idx="24">
                  <c:v>5.5E-2</c:v>
                </c:pt>
                <c:pt idx="25">
                  <c:v>5.5E-2</c:v>
                </c:pt>
                <c:pt idx="26">
                  <c:v>5.5E-2</c:v>
                </c:pt>
                <c:pt idx="27">
                  <c:v>5.5E-2</c:v>
                </c:pt>
                <c:pt idx="28">
                  <c:v>5.5E-2</c:v>
                </c:pt>
                <c:pt idx="29">
                  <c:v>5.5E-2</c:v>
                </c:pt>
                <c:pt idx="30">
                  <c:v>5.5E-2</c:v>
                </c:pt>
                <c:pt idx="31">
                  <c:v>5.5E-2</c:v>
                </c:pt>
                <c:pt idx="32">
                  <c:v>5.5E-2</c:v>
                </c:pt>
                <c:pt idx="33">
                  <c:v>5.5E-2</c:v>
                </c:pt>
                <c:pt idx="34">
                  <c:v>5.5E-2</c:v>
                </c:pt>
                <c:pt idx="35">
                  <c:v>5.5E-2</c:v>
                </c:pt>
                <c:pt idx="36">
                  <c:v>5.5E-2</c:v>
                </c:pt>
                <c:pt idx="37">
                  <c:v>5.5E-2</c:v>
                </c:pt>
                <c:pt idx="38">
                  <c:v>5.5E-2</c:v>
                </c:pt>
                <c:pt idx="39">
                  <c:v>5.5E-2</c:v>
                </c:pt>
                <c:pt idx="40">
                  <c:v>5.5E-2</c:v>
                </c:pt>
                <c:pt idx="41">
                  <c:v>5.5E-2</c:v>
                </c:pt>
                <c:pt idx="42">
                  <c:v>5.5E-2</c:v>
                </c:pt>
                <c:pt idx="43">
                  <c:v>5.5E-2</c:v>
                </c:pt>
                <c:pt idx="44">
                  <c:v>5.5E-2</c:v>
                </c:pt>
                <c:pt idx="45">
                  <c:v>5.5E-2</c:v>
                </c:pt>
                <c:pt idx="46">
                  <c:v>5.5E-2</c:v>
                </c:pt>
                <c:pt idx="47">
                  <c:v>5.5E-2</c:v>
                </c:pt>
                <c:pt idx="48">
                  <c:v>5.5E-2</c:v>
                </c:pt>
                <c:pt idx="49">
                  <c:v>5.5E-2</c:v>
                </c:pt>
                <c:pt idx="50">
                  <c:v>5.5E-2</c:v>
                </c:pt>
                <c:pt idx="51">
                  <c:v>5.5E-2</c:v>
                </c:pt>
                <c:pt idx="52">
                  <c:v>5.5E-2</c:v>
                </c:pt>
                <c:pt idx="53">
                  <c:v>5.5E-2</c:v>
                </c:pt>
                <c:pt idx="54">
                  <c:v>5.5E-2</c:v>
                </c:pt>
                <c:pt idx="55">
                  <c:v>5.5E-2</c:v>
                </c:pt>
                <c:pt idx="56">
                  <c:v>5.5E-2</c:v>
                </c:pt>
                <c:pt idx="57">
                  <c:v>5.5E-2</c:v>
                </c:pt>
                <c:pt idx="58">
                  <c:v>5.5E-2</c:v>
                </c:pt>
                <c:pt idx="59">
                  <c:v>5.5E-2</c:v>
                </c:pt>
                <c:pt idx="60">
                  <c:v>5.5E-2</c:v>
                </c:pt>
                <c:pt idx="61">
                  <c:v>5.5E-2</c:v>
                </c:pt>
                <c:pt idx="62">
                  <c:v>5.5E-2</c:v>
                </c:pt>
                <c:pt idx="63">
                  <c:v>5.5E-2</c:v>
                </c:pt>
                <c:pt idx="64">
                  <c:v>5.5E-2</c:v>
                </c:pt>
                <c:pt idx="65">
                  <c:v>5.5E-2</c:v>
                </c:pt>
                <c:pt idx="66">
                  <c:v>5.5E-2</c:v>
                </c:pt>
                <c:pt idx="67">
                  <c:v>5.5E-2</c:v>
                </c:pt>
                <c:pt idx="68">
                  <c:v>5.5E-2</c:v>
                </c:pt>
                <c:pt idx="69">
                  <c:v>5.5E-2</c:v>
                </c:pt>
                <c:pt idx="70">
                  <c:v>5.5E-2</c:v>
                </c:pt>
                <c:pt idx="71">
                  <c:v>5.5E-2</c:v>
                </c:pt>
                <c:pt idx="72">
                  <c:v>5.5E-2</c:v>
                </c:pt>
                <c:pt idx="73">
                  <c:v>5.5E-2</c:v>
                </c:pt>
                <c:pt idx="74">
                  <c:v>5.5E-2</c:v>
                </c:pt>
                <c:pt idx="75">
                  <c:v>5.5E-2</c:v>
                </c:pt>
                <c:pt idx="76">
                  <c:v>5.5E-2</c:v>
                </c:pt>
                <c:pt idx="77">
                  <c:v>5.5E-2</c:v>
                </c:pt>
                <c:pt idx="78">
                  <c:v>5.5E-2</c:v>
                </c:pt>
                <c:pt idx="79">
                  <c:v>5.5E-2</c:v>
                </c:pt>
                <c:pt idx="80">
                  <c:v>5.5E-2</c:v>
                </c:pt>
                <c:pt idx="81">
                  <c:v>5.5E-2</c:v>
                </c:pt>
                <c:pt idx="82">
                  <c:v>5.5E-2</c:v>
                </c:pt>
                <c:pt idx="83">
                  <c:v>5.5E-2</c:v>
                </c:pt>
                <c:pt idx="84">
                  <c:v>5.5E-2</c:v>
                </c:pt>
                <c:pt idx="85">
                  <c:v>5.5E-2</c:v>
                </c:pt>
                <c:pt idx="86">
                  <c:v>5.5E-2</c:v>
                </c:pt>
                <c:pt idx="87">
                  <c:v>5.5E-2</c:v>
                </c:pt>
                <c:pt idx="88">
                  <c:v>5.5E-2</c:v>
                </c:pt>
                <c:pt idx="89">
                  <c:v>5.5E-2</c:v>
                </c:pt>
                <c:pt idx="90">
                  <c:v>5.5E-2</c:v>
                </c:pt>
                <c:pt idx="91">
                  <c:v>5.5E-2</c:v>
                </c:pt>
                <c:pt idx="92">
                  <c:v>5.5E-2</c:v>
                </c:pt>
                <c:pt idx="93">
                  <c:v>5.5E-2</c:v>
                </c:pt>
                <c:pt idx="94">
                  <c:v>5.5E-2</c:v>
                </c:pt>
                <c:pt idx="95">
                  <c:v>5.5E-2</c:v>
                </c:pt>
                <c:pt idx="96">
                  <c:v>5.5E-2</c:v>
                </c:pt>
                <c:pt idx="97">
                  <c:v>5.5E-2</c:v>
                </c:pt>
                <c:pt idx="98">
                  <c:v>5.5E-2</c:v>
                </c:pt>
                <c:pt idx="99">
                  <c:v>5.5E-2</c:v>
                </c:pt>
                <c:pt idx="100">
                  <c:v>5.5E-2</c:v>
                </c:pt>
                <c:pt idx="101">
                  <c:v>5.5E-2</c:v>
                </c:pt>
                <c:pt idx="102">
                  <c:v>5.5E-2</c:v>
                </c:pt>
                <c:pt idx="103">
                  <c:v>5.5E-2</c:v>
                </c:pt>
                <c:pt idx="104">
                  <c:v>5.5E-2</c:v>
                </c:pt>
                <c:pt idx="105">
                  <c:v>5.5E-2</c:v>
                </c:pt>
                <c:pt idx="106">
                  <c:v>5.5E-2</c:v>
                </c:pt>
                <c:pt idx="107">
                  <c:v>5.5E-2</c:v>
                </c:pt>
                <c:pt idx="108">
                  <c:v>5.5E-2</c:v>
                </c:pt>
                <c:pt idx="109">
                  <c:v>5.5E-2</c:v>
                </c:pt>
                <c:pt idx="110">
                  <c:v>5.5E-2</c:v>
                </c:pt>
                <c:pt idx="111">
                  <c:v>5.5E-2</c:v>
                </c:pt>
                <c:pt idx="112">
                  <c:v>5.5E-2</c:v>
                </c:pt>
                <c:pt idx="113">
                  <c:v>5.5E-2</c:v>
                </c:pt>
                <c:pt idx="114">
                  <c:v>5.5E-2</c:v>
                </c:pt>
                <c:pt idx="115">
                  <c:v>5.5E-2</c:v>
                </c:pt>
                <c:pt idx="116">
                  <c:v>5.5E-2</c:v>
                </c:pt>
                <c:pt idx="117">
                  <c:v>5.5E-2</c:v>
                </c:pt>
                <c:pt idx="118">
                  <c:v>5.5E-2</c:v>
                </c:pt>
                <c:pt idx="119">
                  <c:v>5.5E-2</c:v>
                </c:pt>
                <c:pt idx="120">
                  <c:v>5.5E-2</c:v>
                </c:pt>
                <c:pt idx="121">
                  <c:v>5.5E-2</c:v>
                </c:pt>
                <c:pt idx="122">
                  <c:v>5.5E-2</c:v>
                </c:pt>
                <c:pt idx="123">
                  <c:v>5.5E-2</c:v>
                </c:pt>
                <c:pt idx="124">
                  <c:v>5.5E-2</c:v>
                </c:pt>
                <c:pt idx="125">
                  <c:v>5.5E-2</c:v>
                </c:pt>
                <c:pt idx="126">
                  <c:v>5.5E-2</c:v>
                </c:pt>
                <c:pt idx="127">
                  <c:v>5.5E-2</c:v>
                </c:pt>
                <c:pt idx="128">
                  <c:v>5.5E-2</c:v>
                </c:pt>
                <c:pt idx="129">
                  <c:v>5.5E-2</c:v>
                </c:pt>
                <c:pt idx="130">
                  <c:v>5.5E-2</c:v>
                </c:pt>
                <c:pt idx="131">
                  <c:v>5.5E-2</c:v>
                </c:pt>
                <c:pt idx="132">
                  <c:v>5.5E-2</c:v>
                </c:pt>
                <c:pt idx="133">
                  <c:v>5.5E-2</c:v>
                </c:pt>
                <c:pt idx="134">
                  <c:v>5.5E-2</c:v>
                </c:pt>
                <c:pt idx="135">
                  <c:v>5.5E-2</c:v>
                </c:pt>
                <c:pt idx="136">
                  <c:v>5.5E-2</c:v>
                </c:pt>
                <c:pt idx="137">
                  <c:v>5.5E-2</c:v>
                </c:pt>
                <c:pt idx="138">
                  <c:v>5.5E-2</c:v>
                </c:pt>
                <c:pt idx="139">
                  <c:v>5.5E-2</c:v>
                </c:pt>
                <c:pt idx="140">
                  <c:v>5.5E-2</c:v>
                </c:pt>
                <c:pt idx="141">
                  <c:v>5.5E-2</c:v>
                </c:pt>
                <c:pt idx="142">
                  <c:v>5.5E-2</c:v>
                </c:pt>
                <c:pt idx="143">
                  <c:v>5.5E-2</c:v>
                </c:pt>
                <c:pt idx="144">
                  <c:v>5.5E-2</c:v>
                </c:pt>
                <c:pt idx="145">
                  <c:v>5.5E-2</c:v>
                </c:pt>
                <c:pt idx="146">
                  <c:v>5.5E-2</c:v>
                </c:pt>
                <c:pt idx="147">
                  <c:v>5.5E-2</c:v>
                </c:pt>
                <c:pt idx="148">
                  <c:v>5.5E-2</c:v>
                </c:pt>
                <c:pt idx="149">
                  <c:v>5.5E-2</c:v>
                </c:pt>
                <c:pt idx="150">
                  <c:v>5.5E-2</c:v>
                </c:pt>
                <c:pt idx="151">
                  <c:v>5.5E-2</c:v>
                </c:pt>
                <c:pt idx="152">
                  <c:v>5.5E-2</c:v>
                </c:pt>
                <c:pt idx="153">
                  <c:v>5.5E-2</c:v>
                </c:pt>
                <c:pt idx="154">
                  <c:v>5.5E-2</c:v>
                </c:pt>
                <c:pt idx="155">
                  <c:v>5.5E-2</c:v>
                </c:pt>
                <c:pt idx="156">
                  <c:v>5.5E-2</c:v>
                </c:pt>
                <c:pt idx="157">
                  <c:v>5.5E-2</c:v>
                </c:pt>
                <c:pt idx="158">
                  <c:v>5.5E-2</c:v>
                </c:pt>
                <c:pt idx="159">
                  <c:v>5.5E-2</c:v>
                </c:pt>
                <c:pt idx="160">
                  <c:v>5.5E-2</c:v>
                </c:pt>
                <c:pt idx="161">
                  <c:v>5.5E-2</c:v>
                </c:pt>
                <c:pt idx="162">
                  <c:v>5.5E-2</c:v>
                </c:pt>
                <c:pt idx="163">
                  <c:v>5.5E-2</c:v>
                </c:pt>
                <c:pt idx="164">
                  <c:v>5.5E-2</c:v>
                </c:pt>
                <c:pt idx="165">
                  <c:v>5.5E-2</c:v>
                </c:pt>
                <c:pt idx="166">
                  <c:v>5.5E-2</c:v>
                </c:pt>
                <c:pt idx="167">
                  <c:v>5.5E-2</c:v>
                </c:pt>
                <c:pt idx="168">
                  <c:v>5.5E-2</c:v>
                </c:pt>
                <c:pt idx="169">
                  <c:v>5.5E-2</c:v>
                </c:pt>
                <c:pt idx="170">
                  <c:v>5.5E-2</c:v>
                </c:pt>
                <c:pt idx="171">
                  <c:v>5.5E-2</c:v>
                </c:pt>
                <c:pt idx="172">
                  <c:v>5.5E-2</c:v>
                </c:pt>
                <c:pt idx="173">
                  <c:v>5.5E-2</c:v>
                </c:pt>
                <c:pt idx="174">
                  <c:v>5.5E-2</c:v>
                </c:pt>
                <c:pt idx="175">
                  <c:v>5.5E-2</c:v>
                </c:pt>
                <c:pt idx="176">
                  <c:v>5.5E-2</c:v>
                </c:pt>
                <c:pt idx="177">
                  <c:v>5.5E-2</c:v>
                </c:pt>
                <c:pt idx="178">
                  <c:v>5.5E-2</c:v>
                </c:pt>
                <c:pt idx="179">
                  <c:v>5.5E-2</c:v>
                </c:pt>
                <c:pt idx="180">
                  <c:v>5.5E-2</c:v>
                </c:pt>
                <c:pt idx="181">
                  <c:v>5.5E-2</c:v>
                </c:pt>
                <c:pt idx="182">
                  <c:v>5.5E-2</c:v>
                </c:pt>
                <c:pt idx="183">
                  <c:v>5.5E-2</c:v>
                </c:pt>
                <c:pt idx="184">
                  <c:v>5.5E-2</c:v>
                </c:pt>
                <c:pt idx="185">
                  <c:v>5.5E-2</c:v>
                </c:pt>
                <c:pt idx="186">
                  <c:v>5.5E-2</c:v>
                </c:pt>
                <c:pt idx="187">
                  <c:v>5.5E-2</c:v>
                </c:pt>
                <c:pt idx="188">
                  <c:v>5.5E-2</c:v>
                </c:pt>
                <c:pt idx="189">
                  <c:v>5.5E-2</c:v>
                </c:pt>
                <c:pt idx="190">
                  <c:v>5.5E-2</c:v>
                </c:pt>
                <c:pt idx="191">
                  <c:v>5.5E-2</c:v>
                </c:pt>
                <c:pt idx="192">
                  <c:v>5.5E-2</c:v>
                </c:pt>
                <c:pt idx="193">
                  <c:v>5.5E-2</c:v>
                </c:pt>
                <c:pt idx="194">
                  <c:v>5.5E-2</c:v>
                </c:pt>
                <c:pt idx="195">
                  <c:v>5.5E-2</c:v>
                </c:pt>
                <c:pt idx="196">
                  <c:v>5.5E-2</c:v>
                </c:pt>
                <c:pt idx="197">
                  <c:v>5.5E-2</c:v>
                </c:pt>
                <c:pt idx="198">
                  <c:v>5.5E-2</c:v>
                </c:pt>
                <c:pt idx="199">
                  <c:v>5.5E-2</c:v>
                </c:pt>
                <c:pt idx="200">
                  <c:v>5.5E-2</c:v>
                </c:pt>
                <c:pt idx="201">
                  <c:v>5.5E-2</c:v>
                </c:pt>
                <c:pt idx="202">
                  <c:v>5.5E-2</c:v>
                </c:pt>
                <c:pt idx="203">
                  <c:v>5.5E-2</c:v>
                </c:pt>
                <c:pt idx="204">
                  <c:v>5.5E-2</c:v>
                </c:pt>
                <c:pt idx="205">
                  <c:v>5.5E-2</c:v>
                </c:pt>
                <c:pt idx="206">
                  <c:v>5.5E-2</c:v>
                </c:pt>
                <c:pt idx="207">
                  <c:v>5.5E-2</c:v>
                </c:pt>
                <c:pt idx="208">
                  <c:v>5.5E-2</c:v>
                </c:pt>
                <c:pt idx="209">
                  <c:v>5.5E-2</c:v>
                </c:pt>
                <c:pt idx="210">
                  <c:v>5.5E-2</c:v>
                </c:pt>
                <c:pt idx="211">
                  <c:v>5.5E-2</c:v>
                </c:pt>
                <c:pt idx="212">
                  <c:v>5.5E-2</c:v>
                </c:pt>
                <c:pt idx="213">
                  <c:v>5.5E-2</c:v>
                </c:pt>
                <c:pt idx="214">
                  <c:v>5.5E-2</c:v>
                </c:pt>
                <c:pt idx="215">
                  <c:v>5.5E-2</c:v>
                </c:pt>
                <c:pt idx="216">
                  <c:v>5.5E-2</c:v>
                </c:pt>
                <c:pt idx="217">
                  <c:v>5.5E-2</c:v>
                </c:pt>
                <c:pt idx="218">
                  <c:v>5.5E-2</c:v>
                </c:pt>
                <c:pt idx="219">
                  <c:v>5.5E-2</c:v>
                </c:pt>
                <c:pt idx="220">
                  <c:v>5.5E-2</c:v>
                </c:pt>
                <c:pt idx="221">
                  <c:v>5.5E-2</c:v>
                </c:pt>
                <c:pt idx="222">
                  <c:v>5.5E-2</c:v>
                </c:pt>
                <c:pt idx="223">
                  <c:v>5.5E-2</c:v>
                </c:pt>
                <c:pt idx="224">
                  <c:v>5.5E-2</c:v>
                </c:pt>
                <c:pt idx="225">
                  <c:v>5.5E-2</c:v>
                </c:pt>
                <c:pt idx="226">
                  <c:v>5.5E-2</c:v>
                </c:pt>
                <c:pt idx="227">
                  <c:v>5.5E-2</c:v>
                </c:pt>
                <c:pt idx="228">
                  <c:v>5.5E-2</c:v>
                </c:pt>
                <c:pt idx="229">
                  <c:v>5.5E-2</c:v>
                </c:pt>
                <c:pt idx="230">
                  <c:v>5.5E-2</c:v>
                </c:pt>
                <c:pt idx="231">
                  <c:v>5.5E-2</c:v>
                </c:pt>
                <c:pt idx="232">
                  <c:v>5.5E-2</c:v>
                </c:pt>
                <c:pt idx="233">
                  <c:v>5.5E-2</c:v>
                </c:pt>
                <c:pt idx="234">
                  <c:v>5.5E-2</c:v>
                </c:pt>
                <c:pt idx="235">
                  <c:v>5.5E-2</c:v>
                </c:pt>
                <c:pt idx="236">
                  <c:v>5.5E-2</c:v>
                </c:pt>
                <c:pt idx="237">
                  <c:v>5.5E-2</c:v>
                </c:pt>
                <c:pt idx="238">
                  <c:v>5.5E-2</c:v>
                </c:pt>
                <c:pt idx="239">
                  <c:v>5.5E-2</c:v>
                </c:pt>
                <c:pt idx="240">
                  <c:v>5.5E-2</c:v>
                </c:pt>
                <c:pt idx="241">
                  <c:v>5.5E-2</c:v>
                </c:pt>
                <c:pt idx="242">
                  <c:v>5.5E-2</c:v>
                </c:pt>
                <c:pt idx="243">
                  <c:v>5.5E-2</c:v>
                </c:pt>
                <c:pt idx="244">
                  <c:v>5.5E-2</c:v>
                </c:pt>
                <c:pt idx="245">
                  <c:v>5.5E-2</c:v>
                </c:pt>
                <c:pt idx="246">
                  <c:v>5.5E-2</c:v>
                </c:pt>
                <c:pt idx="247">
                  <c:v>5.5E-2</c:v>
                </c:pt>
                <c:pt idx="248">
                  <c:v>5.5E-2</c:v>
                </c:pt>
                <c:pt idx="249">
                  <c:v>5.5E-2</c:v>
                </c:pt>
                <c:pt idx="250">
                  <c:v>5.5E-2</c:v>
                </c:pt>
                <c:pt idx="251">
                  <c:v>5.5E-2</c:v>
                </c:pt>
                <c:pt idx="252">
                  <c:v>5.5E-2</c:v>
                </c:pt>
                <c:pt idx="253">
                  <c:v>5.5E-2</c:v>
                </c:pt>
                <c:pt idx="254">
                  <c:v>5.5E-2</c:v>
                </c:pt>
                <c:pt idx="255">
                  <c:v>5.5E-2</c:v>
                </c:pt>
                <c:pt idx="256">
                  <c:v>5.5E-2</c:v>
                </c:pt>
                <c:pt idx="257">
                  <c:v>5.5E-2</c:v>
                </c:pt>
                <c:pt idx="258">
                  <c:v>5.5E-2</c:v>
                </c:pt>
                <c:pt idx="259">
                  <c:v>5.5E-2</c:v>
                </c:pt>
                <c:pt idx="260">
                  <c:v>5.5E-2</c:v>
                </c:pt>
                <c:pt idx="261">
                  <c:v>5.5E-2</c:v>
                </c:pt>
                <c:pt idx="262">
                  <c:v>5.5E-2</c:v>
                </c:pt>
                <c:pt idx="263">
                  <c:v>5.5E-2</c:v>
                </c:pt>
                <c:pt idx="264">
                  <c:v>5.5E-2</c:v>
                </c:pt>
                <c:pt idx="265">
                  <c:v>5.5E-2</c:v>
                </c:pt>
                <c:pt idx="266">
                  <c:v>5.5E-2</c:v>
                </c:pt>
                <c:pt idx="267">
                  <c:v>5.5E-2</c:v>
                </c:pt>
                <c:pt idx="268">
                  <c:v>5.5E-2</c:v>
                </c:pt>
                <c:pt idx="269">
                  <c:v>5.5E-2</c:v>
                </c:pt>
                <c:pt idx="270">
                  <c:v>5.5E-2</c:v>
                </c:pt>
                <c:pt idx="271">
                  <c:v>5.5E-2</c:v>
                </c:pt>
                <c:pt idx="272">
                  <c:v>5.5E-2</c:v>
                </c:pt>
                <c:pt idx="273">
                  <c:v>5.5E-2</c:v>
                </c:pt>
                <c:pt idx="274">
                  <c:v>5.5E-2</c:v>
                </c:pt>
                <c:pt idx="275">
                  <c:v>5.5E-2</c:v>
                </c:pt>
                <c:pt idx="276">
                  <c:v>5.5E-2</c:v>
                </c:pt>
                <c:pt idx="277">
                  <c:v>5.5E-2</c:v>
                </c:pt>
                <c:pt idx="278">
                  <c:v>5.5E-2</c:v>
                </c:pt>
                <c:pt idx="279">
                  <c:v>5.5E-2</c:v>
                </c:pt>
                <c:pt idx="280">
                  <c:v>5.5E-2</c:v>
                </c:pt>
                <c:pt idx="281">
                  <c:v>5.5E-2</c:v>
                </c:pt>
                <c:pt idx="282">
                  <c:v>5.5E-2</c:v>
                </c:pt>
                <c:pt idx="283">
                  <c:v>5.5E-2</c:v>
                </c:pt>
                <c:pt idx="284">
                  <c:v>5.5E-2</c:v>
                </c:pt>
                <c:pt idx="285">
                  <c:v>5.5E-2</c:v>
                </c:pt>
                <c:pt idx="286">
                  <c:v>5.5E-2</c:v>
                </c:pt>
                <c:pt idx="287">
                  <c:v>5.5E-2</c:v>
                </c:pt>
                <c:pt idx="288">
                  <c:v>5.5E-2</c:v>
                </c:pt>
                <c:pt idx="289">
                  <c:v>5.5E-2</c:v>
                </c:pt>
                <c:pt idx="290">
                  <c:v>5.5E-2</c:v>
                </c:pt>
                <c:pt idx="291">
                  <c:v>5.5E-2</c:v>
                </c:pt>
                <c:pt idx="292">
                  <c:v>5.5E-2</c:v>
                </c:pt>
                <c:pt idx="293">
                  <c:v>5.5E-2</c:v>
                </c:pt>
                <c:pt idx="294">
                  <c:v>5.5E-2</c:v>
                </c:pt>
                <c:pt idx="295">
                  <c:v>5.5E-2</c:v>
                </c:pt>
                <c:pt idx="296">
                  <c:v>5.5E-2</c:v>
                </c:pt>
                <c:pt idx="297">
                  <c:v>5.5E-2</c:v>
                </c:pt>
                <c:pt idx="298">
                  <c:v>5.5E-2</c:v>
                </c:pt>
                <c:pt idx="299">
                  <c:v>5.5E-2</c:v>
                </c:pt>
                <c:pt idx="300">
                  <c:v>5.5E-2</c:v>
                </c:pt>
                <c:pt idx="301">
                  <c:v>5.5E-2</c:v>
                </c:pt>
                <c:pt idx="302">
                  <c:v>5.5E-2</c:v>
                </c:pt>
                <c:pt idx="303">
                  <c:v>5.5E-2</c:v>
                </c:pt>
                <c:pt idx="304">
                  <c:v>5.5E-2</c:v>
                </c:pt>
                <c:pt idx="305">
                  <c:v>5.5E-2</c:v>
                </c:pt>
                <c:pt idx="306">
                  <c:v>5.5E-2</c:v>
                </c:pt>
                <c:pt idx="307">
                  <c:v>5.5E-2</c:v>
                </c:pt>
                <c:pt idx="308">
                  <c:v>5.5E-2</c:v>
                </c:pt>
                <c:pt idx="309">
                  <c:v>5.5E-2</c:v>
                </c:pt>
                <c:pt idx="310">
                  <c:v>5.5E-2</c:v>
                </c:pt>
                <c:pt idx="311">
                  <c:v>5.5E-2</c:v>
                </c:pt>
                <c:pt idx="312">
                  <c:v>5.5E-2</c:v>
                </c:pt>
                <c:pt idx="313">
                  <c:v>5.5E-2</c:v>
                </c:pt>
                <c:pt idx="314">
                  <c:v>5.5E-2</c:v>
                </c:pt>
                <c:pt idx="315">
                  <c:v>5.5E-2</c:v>
                </c:pt>
                <c:pt idx="316">
                  <c:v>5.5E-2</c:v>
                </c:pt>
                <c:pt idx="317">
                  <c:v>5.5E-2</c:v>
                </c:pt>
                <c:pt idx="318">
                  <c:v>5.5E-2</c:v>
                </c:pt>
                <c:pt idx="319">
                  <c:v>5.5E-2</c:v>
                </c:pt>
                <c:pt idx="320">
                  <c:v>5.5E-2</c:v>
                </c:pt>
                <c:pt idx="321">
                  <c:v>5.5E-2</c:v>
                </c:pt>
                <c:pt idx="322">
                  <c:v>5.5E-2</c:v>
                </c:pt>
                <c:pt idx="323">
                  <c:v>5.5E-2</c:v>
                </c:pt>
                <c:pt idx="324">
                  <c:v>5.5E-2</c:v>
                </c:pt>
                <c:pt idx="325">
                  <c:v>5.5E-2</c:v>
                </c:pt>
              </c:numCache>
            </c:numRef>
          </c:val>
          <c:smooth val="0"/>
          <c:extLst>
            <c:ext xmlns:c16="http://schemas.microsoft.com/office/drawing/2014/chart" uri="{C3380CC4-5D6E-409C-BE32-E72D297353CC}">
              <c16:uniqueId val="{00000002-5FC9-44D6-84F7-C72041FCCFBB}"/>
            </c:ext>
          </c:extLst>
        </c:ser>
        <c:dLbls>
          <c:showLegendKey val="0"/>
          <c:showVal val="0"/>
          <c:showCatName val="0"/>
          <c:showSerName val="0"/>
          <c:showPercent val="0"/>
          <c:showBubbleSize val="0"/>
        </c:dLbls>
        <c:marker val="1"/>
        <c:smooth val="0"/>
        <c:axId val="3"/>
        <c:axId val="4"/>
      </c:lineChart>
      <c:catAx>
        <c:axId val="194516016"/>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1"/>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94516016"/>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1"/>
        </c:scaling>
        <c:delete val="0"/>
        <c:axPos val="r"/>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29">
          <a:solidFill>
            <a:schemeClr val="tx1"/>
          </a:solidFill>
          <a:prstDash val="solid"/>
        </a:ln>
      </c:spPr>
    </c:plotArea>
    <c:legend>
      <c:legendPos val="r"/>
      <c:layout>
        <c:manualLayout>
          <c:xMode val="edge"/>
          <c:yMode val="edge"/>
          <c:x val="0.49309960406053427"/>
          <c:y val="0.17835623822801788"/>
          <c:w val="0.17188123215528872"/>
          <c:h val="0.12897526501766785"/>
        </c:manualLayout>
      </c:layout>
      <c:overlay val="0"/>
      <c:spPr>
        <a:solidFill>
          <a:schemeClr val="bg1"/>
        </a:solidFill>
        <a:ln w="2407">
          <a:solidFill>
            <a:schemeClr val="tx1"/>
          </a:solidFill>
          <a:prstDash val="solid"/>
        </a:ln>
      </c:spPr>
      <c:txPr>
        <a:bodyPr/>
        <a:lstStyle/>
        <a:p>
          <a:pPr>
            <a:defRPr sz="12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58">
      <a:solidFill>
        <a:schemeClr val="tx1"/>
      </a:solidFill>
      <a:prstDash val="solid"/>
    </a:ln>
  </c:spPr>
  <c:txPr>
    <a:bodyPr/>
    <a:lstStyle/>
    <a:p>
      <a:pPr>
        <a:defRPr sz="13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Times New Roman" panose="02020603050405020304" pitchFamily="18" charset="0"/>
                <a:cs typeface="Times New Roman" panose="02020603050405020304" pitchFamily="18" charset="0"/>
              </a:defRPr>
            </a:pPr>
            <a:r>
              <a:rPr lang="en-US" sz="2400" dirty="0">
                <a:latin typeface="Times New Roman" panose="02020603050405020304" pitchFamily="18" charset="0"/>
                <a:cs typeface="Times New Roman" panose="02020603050405020304" pitchFamily="18" charset="0"/>
              </a:rPr>
              <a:t>CU Home Equity Growth</a:t>
            </a:r>
          </a:p>
          <a:p>
            <a:pPr>
              <a:defRPr>
                <a:latin typeface="Times New Roman" panose="02020603050405020304" pitchFamily="18" charset="0"/>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Seasonally Adjusted</a:t>
            </a:r>
          </a:p>
          <a:p>
            <a:pPr>
              <a:defRPr>
                <a:latin typeface="Times New Roman" panose="02020603050405020304" pitchFamily="18" charset="0"/>
                <a:cs typeface="Times New Roman" panose="02020603050405020304" pitchFamily="18" charset="0"/>
              </a:defRPr>
            </a:pPr>
            <a:r>
              <a:rPr lang="en-US" sz="1800" dirty="0">
                <a:latin typeface="Times New Roman" panose="02020603050405020304" pitchFamily="18" charset="0"/>
                <a:cs typeface="Times New Roman" panose="02020603050405020304" pitchFamily="18" charset="0"/>
              </a:rPr>
              <a:t>Annualized Growth Rate</a:t>
            </a:r>
          </a:p>
        </c:rich>
      </c:tx>
      <c:layout>
        <c:manualLayout>
          <c:xMode val="edge"/>
          <c:yMode val="edge"/>
          <c:x val="0.38168734992118064"/>
          <c:y val="2.2595357422324214E-2"/>
        </c:manualLayout>
      </c:layout>
      <c:overlay val="0"/>
      <c:spPr>
        <a:noFill/>
        <a:ln w="19258">
          <a:noFill/>
        </a:ln>
      </c:spPr>
    </c:title>
    <c:autoTitleDeleted val="0"/>
    <c:plotArea>
      <c:layout>
        <c:manualLayout>
          <c:layoutTarget val="inner"/>
          <c:xMode val="edge"/>
          <c:yMode val="edge"/>
          <c:x val="0.12624584717607973"/>
          <c:y val="0.17456692913385827"/>
          <c:w val="0.7624584717607974"/>
          <c:h val="0.78126344344152088"/>
        </c:manualLayout>
      </c:layout>
      <c:areaChart>
        <c:grouping val="stacked"/>
        <c:varyColors val="0"/>
        <c:ser>
          <c:idx val="4"/>
          <c:order val="0"/>
          <c:tx>
            <c:strRef>
              <c:f>Sheet1!$B$1</c:f>
              <c:strCache>
                <c:ptCount val="1"/>
                <c:pt idx="0">
                  <c:v>Recession</c:v>
                </c:pt>
              </c:strCache>
            </c:strRef>
          </c:tx>
          <c:spPr>
            <a:solidFill>
              <a:srgbClr val="FF0000"/>
            </a:solidFill>
            <a:ln w="9629">
              <a:solidFill>
                <a:schemeClr val="tx1"/>
              </a:solidFill>
              <a:prstDash val="solid"/>
            </a:ln>
          </c:spP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Sheet1!$B$2:$B$335</c:f>
              <c:numCache>
                <c:formatCode>General</c:formatCode>
                <c:ptCount val="334"/>
                <c:pt idx="38">
                  <c:v>0.5</c:v>
                </c:pt>
                <c:pt idx="39">
                  <c:v>0.5</c:v>
                </c:pt>
                <c:pt idx="40">
                  <c:v>0.5</c:v>
                </c:pt>
                <c:pt idx="41">
                  <c:v>0.5</c:v>
                </c:pt>
                <c:pt idx="42">
                  <c:v>0.5</c:v>
                </c:pt>
                <c:pt idx="43">
                  <c:v>0.5</c:v>
                </c:pt>
                <c:pt idx="44">
                  <c:v>0.5</c:v>
                </c:pt>
                <c:pt idx="45">
                  <c:v>0.5</c:v>
                </c:pt>
                <c:pt idx="46">
                  <c:v>0.5</c:v>
                </c:pt>
                <c:pt idx="47">
                  <c:v>0.5</c:v>
                </c:pt>
                <c:pt idx="119">
                  <c:v>0.5</c:v>
                </c:pt>
                <c:pt idx="120">
                  <c:v>0.5</c:v>
                </c:pt>
                <c:pt idx="121">
                  <c:v>0.5</c:v>
                </c:pt>
                <c:pt idx="122">
                  <c:v>0.5</c:v>
                </c:pt>
                <c:pt idx="123">
                  <c:v>0.5</c:v>
                </c:pt>
                <c:pt idx="124">
                  <c:v>0.5</c:v>
                </c:pt>
                <c:pt idx="125">
                  <c:v>0.5</c:v>
                </c:pt>
                <c:pt idx="126">
                  <c:v>0.5</c:v>
                </c:pt>
                <c:pt idx="127">
                  <c:v>0.5</c:v>
                </c:pt>
                <c:pt idx="128">
                  <c:v>0.5</c:v>
                </c:pt>
                <c:pt idx="129">
                  <c:v>0.5</c:v>
                </c:pt>
                <c:pt idx="130">
                  <c:v>0.5</c:v>
                </c:pt>
                <c:pt idx="131">
                  <c:v>0.5</c:v>
                </c:pt>
                <c:pt idx="132">
                  <c:v>0.5</c:v>
                </c:pt>
                <c:pt idx="133">
                  <c:v>0.5</c:v>
                </c:pt>
                <c:pt idx="134">
                  <c:v>0.5</c:v>
                </c:pt>
                <c:pt idx="135">
                  <c:v>0.5</c:v>
                </c:pt>
                <c:pt idx="136">
                  <c:v>0.5</c:v>
                </c:pt>
                <c:pt idx="137">
                  <c:v>0.5</c:v>
                </c:pt>
                <c:pt idx="264">
                  <c:v>0.5</c:v>
                </c:pt>
                <c:pt idx="265">
                  <c:v>0.5</c:v>
                </c:pt>
                <c:pt idx="266">
                  <c:v>0.5</c:v>
                </c:pt>
                <c:pt idx="267">
                  <c:v>0.5</c:v>
                </c:pt>
                <c:pt idx="268">
                  <c:v>0.5</c:v>
                </c:pt>
                <c:pt idx="269">
                  <c:v>0.5</c:v>
                </c:pt>
                <c:pt idx="270">
                  <c:v>0.5</c:v>
                </c:pt>
              </c:numCache>
            </c:numRef>
          </c:val>
          <c:extLst>
            <c:ext xmlns:c16="http://schemas.microsoft.com/office/drawing/2014/chart" uri="{C3380CC4-5D6E-409C-BE32-E72D297353CC}">
              <c16:uniqueId val="{00000000-8C7C-4628-AFE9-7A4ABCCBDE48}"/>
            </c:ext>
          </c:extLst>
        </c:ser>
        <c:dLbls>
          <c:showLegendKey val="0"/>
          <c:showVal val="0"/>
          <c:showCatName val="0"/>
          <c:showSerName val="0"/>
          <c:showPercent val="0"/>
          <c:showBubbleSize val="0"/>
        </c:dLbls>
        <c:axId val="226597232"/>
        <c:axId val="1"/>
      </c:areaChart>
      <c:areaChart>
        <c:grouping val="stacked"/>
        <c:varyColors val="0"/>
        <c:ser>
          <c:idx val="0"/>
          <c:order val="1"/>
          <c:tx>
            <c:strRef>
              <c:f>Sheet1!$C$1</c:f>
              <c:strCache>
                <c:ptCount val="1"/>
                <c:pt idx="0">
                  <c:v>Home Equity Growth</c:v>
                </c:pt>
              </c:strCache>
            </c:strRef>
          </c:tx>
          <c:spPr>
            <a:solidFill>
              <a:srgbClr val="33CCCC"/>
            </a:solidFill>
            <a:ln w="9629">
              <a:solidFill>
                <a:schemeClr val="tx1"/>
              </a:solidFill>
              <a:prstDash val="solid"/>
            </a:ln>
          </c:spP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Sheet1!$C$2:$C$335</c:f>
              <c:numCache>
                <c:formatCode>0.00%</c:formatCode>
                <c:ptCount val="334"/>
                <c:pt idx="0">
                  <c:v>5.0999999999999997E-2</c:v>
                </c:pt>
                <c:pt idx="1">
                  <c:v>-2E-3</c:v>
                </c:pt>
                <c:pt idx="2">
                  <c:v>-0.01</c:v>
                </c:pt>
                <c:pt idx="3">
                  <c:v>-5.0000000000000001E-3</c:v>
                </c:pt>
                <c:pt idx="4">
                  <c:v>3.0000000000000001E-3</c:v>
                </c:pt>
                <c:pt idx="5">
                  <c:v>-8.9999999999999993E-3</c:v>
                </c:pt>
                <c:pt idx="6">
                  <c:v>-2.5999999999999999E-2</c:v>
                </c:pt>
                <c:pt idx="7">
                  <c:v>-2.8000000000000001E-2</c:v>
                </c:pt>
                <c:pt idx="8">
                  <c:v>-1.7000000000000001E-2</c:v>
                </c:pt>
                <c:pt idx="9">
                  <c:v>-1.0999999999999999E-2</c:v>
                </c:pt>
                <c:pt idx="10">
                  <c:v>-5.0000000000000001E-3</c:v>
                </c:pt>
                <c:pt idx="11">
                  <c:v>2E-3</c:v>
                </c:pt>
                <c:pt idx="12">
                  <c:v>8.9999999999999993E-3</c:v>
                </c:pt>
                <c:pt idx="13">
                  <c:v>-2E-3</c:v>
                </c:pt>
                <c:pt idx="14">
                  <c:v>5.2999999999999999E-2</c:v>
                </c:pt>
                <c:pt idx="15">
                  <c:v>5.8000000000000003E-2</c:v>
                </c:pt>
                <c:pt idx="16">
                  <c:v>6.8000000000000005E-2</c:v>
                </c:pt>
                <c:pt idx="17">
                  <c:v>8.8999999999999996E-2</c:v>
                </c:pt>
                <c:pt idx="18">
                  <c:v>0.11</c:v>
                </c:pt>
                <c:pt idx="19">
                  <c:v>0.121</c:v>
                </c:pt>
                <c:pt idx="20">
                  <c:v>0.158</c:v>
                </c:pt>
                <c:pt idx="21">
                  <c:v>0.15</c:v>
                </c:pt>
                <c:pt idx="22">
                  <c:v>0.17799999999999999</c:v>
                </c:pt>
                <c:pt idx="23">
                  <c:v>0.18099999999999999</c:v>
                </c:pt>
                <c:pt idx="24">
                  <c:v>0.17699999999999999</c:v>
                </c:pt>
                <c:pt idx="25">
                  <c:v>0.21199999999999999</c:v>
                </c:pt>
                <c:pt idx="26">
                  <c:v>0.17299999999999999</c:v>
                </c:pt>
                <c:pt idx="27">
                  <c:v>0.17699999999999999</c:v>
                </c:pt>
                <c:pt idx="28">
                  <c:v>0.17299999999999999</c:v>
                </c:pt>
                <c:pt idx="29">
                  <c:v>0.17</c:v>
                </c:pt>
                <c:pt idx="30">
                  <c:v>0.16900000000000001</c:v>
                </c:pt>
                <c:pt idx="31">
                  <c:v>0.17699999999999999</c:v>
                </c:pt>
                <c:pt idx="32">
                  <c:v>0.156</c:v>
                </c:pt>
                <c:pt idx="33">
                  <c:v>0.14499999999999999</c:v>
                </c:pt>
                <c:pt idx="34">
                  <c:v>0.128</c:v>
                </c:pt>
                <c:pt idx="35">
                  <c:v>0.11600000000000001</c:v>
                </c:pt>
                <c:pt idx="36">
                  <c:v>0.16</c:v>
                </c:pt>
                <c:pt idx="37">
                  <c:v>0.152</c:v>
                </c:pt>
                <c:pt idx="38">
                  <c:v>0.14199999999999999</c:v>
                </c:pt>
                <c:pt idx="39">
                  <c:v>0.154</c:v>
                </c:pt>
                <c:pt idx="40">
                  <c:v>0.129</c:v>
                </c:pt>
                <c:pt idx="41">
                  <c:v>0.10199999999999999</c:v>
                </c:pt>
                <c:pt idx="42">
                  <c:v>0.126</c:v>
                </c:pt>
                <c:pt idx="43">
                  <c:v>0.125</c:v>
                </c:pt>
                <c:pt idx="44">
                  <c:v>0.12</c:v>
                </c:pt>
                <c:pt idx="45">
                  <c:v>0.124</c:v>
                </c:pt>
                <c:pt idx="46">
                  <c:v>0.15</c:v>
                </c:pt>
                <c:pt idx="47">
                  <c:v>0.158</c:v>
                </c:pt>
                <c:pt idx="48">
                  <c:v>0.14499999999999999</c:v>
                </c:pt>
                <c:pt idx="49">
                  <c:v>0.15</c:v>
                </c:pt>
                <c:pt idx="50">
                  <c:v>0.152</c:v>
                </c:pt>
                <c:pt idx="51">
                  <c:v>0.151</c:v>
                </c:pt>
                <c:pt idx="52">
                  <c:v>0.17199999999999999</c:v>
                </c:pt>
                <c:pt idx="53">
                  <c:v>0.187</c:v>
                </c:pt>
                <c:pt idx="54">
                  <c:v>0.161</c:v>
                </c:pt>
                <c:pt idx="55">
                  <c:v>0.16400000000000001</c:v>
                </c:pt>
                <c:pt idx="56">
                  <c:v>0.14499999999999999</c:v>
                </c:pt>
                <c:pt idx="57">
                  <c:v>0.13100000000000001</c:v>
                </c:pt>
                <c:pt idx="58">
                  <c:v>0.13200000000000001</c:v>
                </c:pt>
                <c:pt idx="59">
                  <c:v>0.13800000000000001</c:v>
                </c:pt>
                <c:pt idx="60">
                  <c:v>0.113</c:v>
                </c:pt>
                <c:pt idx="61">
                  <c:v>0.108</c:v>
                </c:pt>
                <c:pt idx="62">
                  <c:v>0.121</c:v>
                </c:pt>
                <c:pt idx="63">
                  <c:v>0.109</c:v>
                </c:pt>
                <c:pt idx="64">
                  <c:v>0.123</c:v>
                </c:pt>
                <c:pt idx="65">
                  <c:v>0.14799999999999999</c:v>
                </c:pt>
                <c:pt idx="66">
                  <c:v>0.16300000000000001</c:v>
                </c:pt>
                <c:pt idx="67">
                  <c:v>0.17399999999999999</c:v>
                </c:pt>
                <c:pt idx="68">
                  <c:v>0.21299999999999999</c:v>
                </c:pt>
                <c:pt idx="69">
                  <c:v>0.22900000000000001</c:v>
                </c:pt>
                <c:pt idx="70">
                  <c:v>0.215</c:v>
                </c:pt>
                <c:pt idx="71">
                  <c:v>0.23100000000000001</c:v>
                </c:pt>
                <c:pt idx="72">
                  <c:v>0.24199999999999999</c:v>
                </c:pt>
                <c:pt idx="73">
                  <c:v>0.26300000000000001</c:v>
                </c:pt>
                <c:pt idx="74">
                  <c:v>0.29099999999999998</c:v>
                </c:pt>
                <c:pt idx="75">
                  <c:v>0.28899999999999998</c:v>
                </c:pt>
                <c:pt idx="76">
                  <c:v>0.28899999999999998</c:v>
                </c:pt>
                <c:pt idx="77">
                  <c:v>0.29199999999999998</c:v>
                </c:pt>
                <c:pt idx="78">
                  <c:v>0.28399999999999997</c:v>
                </c:pt>
                <c:pt idx="79">
                  <c:v>0.27100000000000002</c:v>
                </c:pt>
                <c:pt idx="80">
                  <c:v>0.26200000000000001</c:v>
                </c:pt>
                <c:pt idx="81">
                  <c:v>0.25900000000000001</c:v>
                </c:pt>
                <c:pt idx="82">
                  <c:v>0.25600000000000001</c:v>
                </c:pt>
                <c:pt idx="83">
                  <c:v>0.24099999999999999</c:v>
                </c:pt>
                <c:pt idx="84">
                  <c:v>0.23200000000000001</c:v>
                </c:pt>
                <c:pt idx="85">
                  <c:v>0.20899999999999999</c:v>
                </c:pt>
                <c:pt idx="86">
                  <c:v>0.17899999999999999</c:v>
                </c:pt>
                <c:pt idx="87">
                  <c:v>0.16300000000000001</c:v>
                </c:pt>
                <c:pt idx="88">
                  <c:v>0.14399999999999999</c:v>
                </c:pt>
                <c:pt idx="89">
                  <c:v>0.122</c:v>
                </c:pt>
                <c:pt idx="90">
                  <c:v>0.105</c:v>
                </c:pt>
                <c:pt idx="91">
                  <c:v>9.8000000000000004E-2</c:v>
                </c:pt>
                <c:pt idx="92">
                  <c:v>8.3000000000000004E-2</c:v>
                </c:pt>
                <c:pt idx="93">
                  <c:v>0.06</c:v>
                </c:pt>
                <c:pt idx="94">
                  <c:v>4.4999999999999998E-2</c:v>
                </c:pt>
                <c:pt idx="95">
                  <c:v>2.7E-2</c:v>
                </c:pt>
                <c:pt idx="96">
                  <c:v>1.4999999999999999E-2</c:v>
                </c:pt>
                <c:pt idx="97">
                  <c:v>2E-3</c:v>
                </c:pt>
                <c:pt idx="98">
                  <c:v>-1E-3</c:v>
                </c:pt>
                <c:pt idx="99">
                  <c:v>-1.0999999999999999E-2</c:v>
                </c:pt>
                <c:pt idx="100">
                  <c:v>-1.6E-2</c:v>
                </c:pt>
                <c:pt idx="101">
                  <c:v>-2.7E-2</c:v>
                </c:pt>
                <c:pt idx="102">
                  <c:v>-2.5999999999999999E-2</c:v>
                </c:pt>
                <c:pt idx="103">
                  <c:v>-3.3000000000000002E-2</c:v>
                </c:pt>
                <c:pt idx="104">
                  <c:v>-4.3999999999999997E-2</c:v>
                </c:pt>
                <c:pt idx="105">
                  <c:v>-4.3999999999999997E-2</c:v>
                </c:pt>
                <c:pt idx="106">
                  <c:v>-5.8000000000000003E-2</c:v>
                </c:pt>
                <c:pt idx="107">
                  <c:v>-4.2999999999999997E-2</c:v>
                </c:pt>
                <c:pt idx="108">
                  <c:v>-4.8000000000000001E-2</c:v>
                </c:pt>
                <c:pt idx="109">
                  <c:v>-4.9000000000000002E-2</c:v>
                </c:pt>
                <c:pt idx="110">
                  <c:v>-3.5999999999999997E-2</c:v>
                </c:pt>
                <c:pt idx="111">
                  <c:v>-2.5999999999999999E-2</c:v>
                </c:pt>
                <c:pt idx="112">
                  <c:v>-2.3E-2</c:v>
                </c:pt>
                <c:pt idx="113">
                  <c:v>-1.2E-2</c:v>
                </c:pt>
                <c:pt idx="114">
                  <c:v>7.0000000000000001E-3</c:v>
                </c:pt>
                <c:pt idx="115">
                  <c:v>2.7E-2</c:v>
                </c:pt>
                <c:pt idx="116">
                  <c:v>1.2999999999999999E-2</c:v>
                </c:pt>
                <c:pt idx="117">
                  <c:v>2.9000000000000001E-2</c:v>
                </c:pt>
                <c:pt idx="118">
                  <c:v>5.6000000000000001E-2</c:v>
                </c:pt>
                <c:pt idx="119">
                  <c:v>4.8000000000000001E-2</c:v>
                </c:pt>
                <c:pt idx="120">
                  <c:v>6.3E-2</c:v>
                </c:pt>
                <c:pt idx="121">
                  <c:v>7.6999999999999999E-2</c:v>
                </c:pt>
                <c:pt idx="122">
                  <c:v>8.8999999999999996E-2</c:v>
                </c:pt>
                <c:pt idx="123">
                  <c:v>0.1</c:v>
                </c:pt>
                <c:pt idx="124">
                  <c:v>0.112</c:v>
                </c:pt>
                <c:pt idx="125">
                  <c:v>0.113</c:v>
                </c:pt>
                <c:pt idx="126">
                  <c:v>0.11799999999999999</c:v>
                </c:pt>
                <c:pt idx="127">
                  <c:v>0.113</c:v>
                </c:pt>
                <c:pt idx="128">
                  <c:v>0.13400000000000001</c:v>
                </c:pt>
                <c:pt idx="129">
                  <c:v>0.13100000000000001</c:v>
                </c:pt>
                <c:pt idx="130">
                  <c:v>0.107</c:v>
                </c:pt>
                <c:pt idx="131">
                  <c:v>0.113</c:v>
                </c:pt>
                <c:pt idx="132">
                  <c:v>0.111</c:v>
                </c:pt>
                <c:pt idx="133">
                  <c:v>0.107</c:v>
                </c:pt>
                <c:pt idx="134">
                  <c:v>7.4999999999999997E-2</c:v>
                </c:pt>
                <c:pt idx="135">
                  <c:v>7.1999999999999995E-2</c:v>
                </c:pt>
                <c:pt idx="136">
                  <c:v>5.7000000000000002E-2</c:v>
                </c:pt>
                <c:pt idx="137">
                  <c:v>4.9000000000000002E-2</c:v>
                </c:pt>
                <c:pt idx="138">
                  <c:v>2.8000000000000001E-2</c:v>
                </c:pt>
                <c:pt idx="139">
                  <c:v>2.5000000000000001E-2</c:v>
                </c:pt>
                <c:pt idx="140">
                  <c:v>3.3000000000000002E-2</c:v>
                </c:pt>
                <c:pt idx="141">
                  <c:v>2.4E-2</c:v>
                </c:pt>
                <c:pt idx="142">
                  <c:v>3.6999999999999998E-2</c:v>
                </c:pt>
                <c:pt idx="143">
                  <c:v>2.9000000000000001E-2</c:v>
                </c:pt>
                <c:pt idx="144">
                  <c:v>2.5000000000000001E-2</c:v>
                </c:pt>
                <c:pt idx="145">
                  <c:v>1.7000000000000001E-2</c:v>
                </c:pt>
                <c:pt idx="146">
                  <c:v>1.7999999999999999E-2</c:v>
                </c:pt>
                <c:pt idx="147">
                  <c:v>5.0000000000000001E-3</c:v>
                </c:pt>
                <c:pt idx="148">
                  <c:v>5.0000000000000001E-3</c:v>
                </c:pt>
                <c:pt idx="149">
                  <c:v>7.0000000000000001E-3</c:v>
                </c:pt>
                <c:pt idx="150">
                  <c:v>-4.0000000000000001E-3</c:v>
                </c:pt>
                <c:pt idx="151">
                  <c:v>-6.0000000000000001E-3</c:v>
                </c:pt>
                <c:pt idx="152">
                  <c:v>-0.01</c:v>
                </c:pt>
                <c:pt idx="153">
                  <c:v>-1.4999999999999999E-2</c:v>
                </c:pt>
                <c:pt idx="154">
                  <c:v>-3.3000000000000002E-2</c:v>
                </c:pt>
                <c:pt idx="155">
                  <c:v>-1.9E-2</c:v>
                </c:pt>
                <c:pt idx="156">
                  <c:v>-2.3E-2</c:v>
                </c:pt>
                <c:pt idx="157">
                  <c:v>-2.3E-2</c:v>
                </c:pt>
                <c:pt idx="158">
                  <c:v>-2.5999999999999999E-2</c:v>
                </c:pt>
                <c:pt idx="159">
                  <c:v>-2.3E-2</c:v>
                </c:pt>
                <c:pt idx="160">
                  <c:v>-2.1000000000000001E-2</c:v>
                </c:pt>
                <c:pt idx="161">
                  <c:v>-2.4E-2</c:v>
                </c:pt>
                <c:pt idx="162">
                  <c:v>-1.9E-2</c:v>
                </c:pt>
                <c:pt idx="163">
                  <c:v>-3.3000000000000002E-2</c:v>
                </c:pt>
                <c:pt idx="164">
                  <c:v>-4.4999999999999998E-2</c:v>
                </c:pt>
                <c:pt idx="165">
                  <c:v>-5.8999999999999997E-2</c:v>
                </c:pt>
                <c:pt idx="166">
                  <c:v>-0.05</c:v>
                </c:pt>
                <c:pt idx="167">
                  <c:v>-5.1999999999999998E-2</c:v>
                </c:pt>
                <c:pt idx="168">
                  <c:v>-4.4999999999999998E-2</c:v>
                </c:pt>
                <c:pt idx="169">
                  <c:v>-0.04</c:v>
                </c:pt>
                <c:pt idx="170">
                  <c:v>-3.3000000000000002E-2</c:v>
                </c:pt>
                <c:pt idx="171">
                  <c:v>-5.3999999999999999E-2</c:v>
                </c:pt>
                <c:pt idx="172">
                  <c:v>-5.6000000000000001E-2</c:v>
                </c:pt>
                <c:pt idx="173">
                  <c:v>-4.2000000000000003E-2</c:v>
                </c:pt>
                <c:pt idx="174">
                  <c:v>-5.3999999999999999E-2</c:v>
                </c:pt>
                <c:pt idx="175">
                  <c:v>-4.5999999999999999E-2</c:v>
                </c:pt>
                <c:pt idx="176">
                  <c:v>-1.9E-2</c:v>
                </c:pt>
                <c:pt idx="177">
                  <c:v>-8.0000000000000002E-3</c:v>
                </c:pt>
                <c:pt idx="178">
                  <c:v>0</c:v>
                </c:pt>
                <c:pt idx="179">
                  <c:v>-1.7000000000000001E-2</c:v>
                </c:pt>
                <c:pt idx="180">
                  <c:v>-2.5999999999999999E-2</c:v>
                </c:pt>
                <c:pt idx="181">
                  <c:v>-3.4000000000000002E-2</c:v>
                </c:pt>
                <c:pt idx="182">
                  <c:v>-0.04</c:v>
                </c:pt>
                <c:pt idx="183">
                  <c:v>-2.4E-2</c:v>
                </c:pt>
                <c:pt idx="184">
                  <c:v>-2.4E-2</c:v>
                </c:pt>
                <c:pt idx="185">
                  <c:v>-1.4E-2</c:v>
                </c:pt>
                <c:pt idx="186">
                  <c:v>4.0000000000000001E-3</c:v>
                </c:pt>
                <c:pt idx="187">
                  <c:v>1.4E-2</c:v>
                </c:pt>
                <c:pt idx="188">
                  <c:v>7.0000000000000001E-3</c:v>
                </c:pt>
                <c:pt idx="189">
                  <c:v>1.7999999999999999E-2</c:v>
                </c:pt>
                <c:pt idx="190">
                  <c:v>2.5000000000000001E-2</c:v>
                </c:pt>
                <c:pt idx="191">
                  <c:v>3.1E-2</c:v>
                </c:pt>
                <c:pt idx="192">
                  <c:v>4.1000000000000002E-2</c:v>
                </c:pt>
                <c:pt idx="193">
                  <c:v>5.1999999999999998E-2</c:v>
                </c:pt>
                <c:pt idx="194">
                  <c:v>6.2E-2</c:v>
                </c:pt>
                <c:pt idx="195">
                  <c:v>8.1000000000000003E-2</c:v>
                </c:pt>
                <c:pt idx="196">
                  <c:v>9.2999999999999999E-2</c:v>
                </c:pt>
                <c:pt idx="197">
                  <c:v>7.5999999999999998E-2</c:v>
                </c:pt>
                <c:pt idx="198">
                  <c:v>9.1999999999999998E-2</c:v>
                </c:pt>
                <c:pt idx="199">
                  <c:v>9.8000000000000004E-2</c:v>
                </c:pt>
                <c:pt idx="200">
                  <c:v>7.4999999999999997E-2</c:v>
                </c:pt>
                <c:pt idx="201">
                  <c:v>0.10100000000000001</c:v>
                </c:pt>
                <c:pt idx="202">
                  <c:v>9.1999999999999998E-2</c:v>
                </c:pt>
                <c:pt idx="203">
                  <c:v>7.8E-2</c:v>
                </c:pt>
                <c:pt idx="204">
                  <c:v>0.09</c:v>
                </c:pt>
                <c:pt idx="205">
                  <c:v>9.4E-2</c:v>
                </c:pt>
                <c:pt idx="206">
                  <c:v>7.6999999999999999E-2</c:v>
                </c:pt>
                <c:pt idx="207">
                  <c:v>8.5000000000000006E-2</c:v>
                </c:pt>
                <c:pt idx="208">
                  <c:v>8.5000000000000006E-2</c:v>
                </c:pt>
                <c:pt idx="209">
                  <c:v>7.4999999999999997E-2</c:v>
                </c:pt>
                <c:pt idx="210">
                  <c:v>7.4999999999999997E-2</c:v>
                </c:pt>
                <c:pt idx="211">
                  <c:v>6.7000000000000004E-2</c:v>
                </c:pt>
                <c:pt idx="212">
                  <c:v>7.9000000000000001E-2</c:v>
                </c:pt>
                <c:pt idx="213">
                  <c:v>6.9000000000000006E-2</c:v>
                </c:pt>
                <c:pt idx="214">
                  <c:v>7.5999999999999998E-2</c:v>
                </c:pt>
                <c:pt idx="215">
                  <c:v>8.2000000000000003E-2</c:v>
                </c:pt>
                <c:pt idx="216">
                  <c:v>0.09</c:v>
                </c:pt>
                <c:pt idx="217">
                  <c:v>8.2000000000000003E-2</c:v>
                </c:pt>
                <c:pt idx="218">
                  <c:v>8.1000000000000003E-2</c:v>
                </c:pt>
                <c:pt idx="219">
                  <c:v>8.5000000000000006E-2</c:v>
                </c:pt>
                <c:pt idx="220">
                  <c:v>7.8E-2</c:v>
                </c:pt>
                <c:pt idx="221">
                  <c:v>7.2999999999999995E-2</c:v>
                </c:pt>
                <c:pt idx="222">
                  <c:v>5.6000000000000001E-2</c:v>
                </c:pt>
                <c:pt idx="223">
                  <c:v>0.05</c:v>
                </c:pt>
                <c:pt idx="224">
                  <c:v>7.2999999999999995E-2</c:v>
                </c:pt>
                <c:pt idx="225">
                  <c:v>7.0000000000000007E-2</c:v>
                </c:pt>
                <c:pt idx="226">
                  <c:v>6.5000000000000002E-2</c:v>
                </c:pt>
                <c:pt idx="227">
                  <c:v>7.8E-2</c:v>
                </c:pt>
                <c:pt idx="228">
                  <c:v>6.5000000000000002E-2</c:v>
                </c:pt>
                <c:pt idx="229">
                  <c:v>6.8000000000000005E-2</c:v>
                </c:pt>
                <c:pt idx="230">
                  <c:v>7.1999999999999995E-2</c:v>
                </c:pt>
                <c:pt idx="231">
                  <c:v>6.6000000000000003E-2</c:v>
                </c:pt>
                <c:pt idx="232">
                  <c:v>7.2999999999999995E-2</c:v>
                </c:pt>
                <c:pt idx="233">
                  <c:v>7.8E-2</c:v>
                </c:pt>
                <c:pt idx="234">
                  <c:v>8.8999999999999996E-2</c:v>
                </c:pt>
                <c:pt idx="235">
                  <c:v>8.8999999999999996E-2</c:v>
                </c:pt>
                <c:pt idx="236">
                  <c:v>6.3E-2</c:v>
                </c:pt>
                <c:pt idx="237">
                  <c:v>6.2E-2</c:v>
                </c:pt>
                <c:pt idx="238">
                  <c:v>6.9000000000000006E-2</c:v>
                </c:pt>
                <c:pt idx="239">
                  <c:v>5.3999999999999999E-2</c:v>
                </c:pt>
                <c:pt idx="240">
                  <c:v>5.8000000000000003E-2</c:v>
                </c:pt>
                <c:pt idx="241">
                  <c:v>5.3999999999999999E-2</c:v>
                </c:pt>
                <c:pt idx="242">
                  <c:v>5.2999999999999999E-2</c:v>
                </c:pt>
                <c:pt idx="243">
                  <c:v>5.7000000000000002E-2</c:v>
                </c:pt>
                <c:pt idx="244">
                  <c:v>5.8000000000000003E-2</c:v>
                </c:pt>
                <c:pt idx="245">
                  <c:v>0.05</c:v>
                </c:pt>
                <c:pt idx="246">
                  <c:v>6.4000000000000001E-2</c:v>
                </c:pt>
                <c:pt idx="247">
                  <c:v>5.8999999999999997E-2</c:v>
                </c:pt>
                <c:pt idx="248">
                  <c:v>5.5E-2</c:v>
                </c:pt>
                <c:pt idx="249">
                  <c:v>6.6000000000000003E-2</c:v>
                </c:pt>
                <c:pt idx="250">
                  <c:v>4.5999999999999999E-2</c:v>
                </c:pt>
                <c:pt idx="251">
                  <c:v>5.2999999999999999E-2</c:v>
                </c:pt>
                <c:pt idx="252">
                  <c:v>4.2000000000000003E-2</c:v>
                </c:pt>
                <c:pt idx="253">
                  <c:v>3.5999999999999997E-2</c:v>
                </c:pt>
                <c:pt idx="254">
                  <c:v>4.4999999999999998E-2</c:v>
                </c:pt>
                <c:pt idx="255">
                  <c:v>2.7E-2</c:v>
                </c:pt>
                <c:pt idx="256">
                  <c:v>2.1000000000000001E-2</c:v>
                </c:pt>
                <c:pt idx="257">
                  <c:v>2.7E-2</c:v>
                </c:pt>
                <c:pt idx="258">
                  <c:v>7.0000000000000001E-3</c:v>
                </c:pt>
                <c:pt idx="259">
                  <c:v>2.1999999999999999E-2</c:v>
                </c:pt>
                <c:pt idx="260">
                  <c:v>2.8000000000000001E-2</c:v>
                </c:pt>
                <c:pt idx="261">
                  <c:v>1E-3</c:v>
                </c:pt>
                <c:pt idx="262">
                  <c:v>1E-3</c:v>
                </c:pt>
                <c:pt idx="263">
                  <c:v>-0.01</c:v>
                </c:pt>
                <c:pt idx="264">
                  <c:v>-1.2E-2</c:v>
                </c:pt>
                <c:pt idx="265">
                  <c:v>-1.2999999999999999E-2</c:v>
                </c:pt>
                <c:pt idx="266">
                  <c:v>-2.8000000000000001E-2</c:v>
                </c:pt>
                <c:pt idx="267">
                  <c:v>-2.3E-2</c:v>
                </c:pt>
                <c:pt idx="268">
                  <c:v>-4.7E-2</c:v>
                </c:pt>
                <c:pt idx="269">
                  <c:v>-5.0999999999999997E-2</c:v>
                </c:pt>
                <c:pt idx="270">
                  <c:v>-5.1999999999999998E-2</c:v>
                </c:pt>
                <c:pt idx="271">
                  <c:v>-5.8999999999999997E-2</c:v>
                </c:pt>
                <c:pt idx="272">
                  <c:v>-6.7000000000000004E-2</c:v>
                </c:pt>
                <c:pt idx="273">
                  <c:v>-5.7000000000000002E-2</c:v>
                </c:pt>
                <c:pt idx="274">
                  <c:v>-4.4999999999999998E-2</c:v>
                </c:pt>
                <c:pt idx="275">
                  <c:v>-3.4000000000000002E-2</c:v>
                </c:pt>
                <c:pt idx="276">
                  <c:v>-2.5000000000000001E-2</c:v>
                </c:pt>
                <c:pt idx="277">
                  <c:v>-1.9E-2</c:v>
                </c:pt>
                <c:pt idx="278">
                  <c:v>-3.0000000000000001E-3</c:v>
                </c:pt>
                <c:pt idx="279">
                  <c:v>4.0000000000000001E-3</c:v>
                </c:pt>
                <c:pt idx="280">
                  <c:v>1.4999999999999999E-2</c:v>
                </c:pt>
                <c:pt idx="281">
                  <c:v>4.8000000000000001E-2</c:v>
                </c:pt>
                <c:pt idx="282">
                  <c:v>4.2999999999999997E-2</c:v>
                </c:pt>
                <c:pt idx="283">
                  <c:v>3.3000000000000002E-2</c:v>
                </c:pt>
                <c:pt idx="284">
                  <c:v>-6.0000000000000001E-3</c:v>
                </c:pt>
                <c:pt idx="285">
                  <c:v>4.2999999999999997E-2</c:v>
                </c:pt>
                <c:pt idx="286">
                  <c:v>5.0999999999999997E-2</c:v>
                </c:pt>
                <c:pt idx="287">
                  <c:v>9.4E-2</c:v>
                </c:pt>
                <c:pt idx="288">
                  <c:v>0.14899999999999999</c:v>
                </c:pt>
                <c:pt idx="289">
                  <c:v>0.187</c:v>
                </c:pt>
                <c:pt idx="290">
                  <c:v>0.193</c:v>
                </c:pt>
                <c:pt idx="291">
                  <c:v>0.22500000000000001</c:v>
                </c:pt>
                <c:pt idx="292">
                  <c:v>0.251</c:v>
                </c:pt>
                <c:pt idx="293">
                  <c:v>0.25</c:v>
                </c:pt>
                <c:pt idx="294">
                  <c:v>0.27800000000000002</c:v>
                </c:pt>
                <c:pt idx="295">
                  <c:v>0.31</c:v>
                </c:pt>
                <c:pt idx="296">
                  <c:v>0.38700000000000001</c:v>
                </c:pt>
                <c:pt idx="297">
                  <c:v>0.34699999999999998</c:v>
                </c:pt>
                <c:pt idx="298">
                  <c:v>0.35099999999999998</c:v>
                </c:pt>
                <c:pt idx="299">
                  <c:v>0.29699999999999999</c:v>
                </c:pt>
                <c:pt idx="300">
                  <c:v>0.255</c:v>
                </c:pt>
                <c:pt idx="301">
                  <c:v>0.23</c:v>
                </c:pt>
                <c:pt idx="302">
                  <c:v>0.22800000000000001</c:v>
                </c:pt>
                <c:pt idx="303">
                  <c:v>0.20899999999999999</c:v>
                </c:pt>
                <c:pt idx="304">
                  <c:v>0.21099999999999999</c:v>
                </c:pt>
                <c:pt idx="305">
                  <c:v>0.19700000000000001</c:v>
                </c:pt>
                <c:pt idx="306">
                  <c:v>0.219</c:v>
                </c:pt>
                <c:pt idx="307">
                  <c:v>0.19800000000000001</c:v>
                </c:pt>
                <c:pt idx="308">
                  <c:v>0.187</c:v>
                </c:pt>
                <c:pt idx="309">
                  <c:v>0.19</c:v>
                </c:pt>
                <c:pt idx="310">
                  <c:v>0.192</c:v>
                </c:pt>
                <c:pt idx="311">
                  <c:v>0.185</c:v>
                </c:pt>
                <c:pt idx="312">
                  <c:v>0.192</c:v>
                </c:pt>
                <c:pt idx="313">
                  <c:v>0.19500000000000001</c:v>
                </c:pt>
                <c:pt idx="314">
                  <c:v>0.20499999999999999</c:v>
                </c:pt>
                <c:pt idx="315">
                  <c:v>0.19500000000000001</c:v>
                </c:pt>
                <c:pt idx="316">
                  <c:v>0.19700000000000001</c:v>
                </c:pt>
                <c:pt idx="317">
                  <c:v>0.20399999999999999</c:v>
                </c:pt>
                <c:pt idx="318">
                  <c:v>0.16</c:v>
                </c:pt>
                <c:pt idx="319">
                  <c:v>0.187</c:v>
                </c:pt>
                <c:pt idx="320">
                  <c:v>0.20599999999999999</c:v>
                </c:pt>
              </c:numCache>
            </c:numRef>
          </c:val>
          <c:extLst>
            <c:ext xmlns:c16="http://schemas.microsoft.com/office/drawing/2014/chart" uri="{C3380CC4-5D6E-409C-BE32-E72D297353CC}">
              <c16:uniqueId val="{00000001-8C7C-4628-AFE9-7A4ABCCBDE48}"/>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8% Long Run Average</c:v>
                </c:pt>
              </c:strCache>
            </c:strRef>
          </c:tx>
          <c:spPr>
            <a:ln w="9629">
              <a:solidFill>
                <a:srgbClr val="FFFF00"/>
              </a:solidFill>
              <a:prstDash val="solid"/>
            </a:ln>
          </c:spPr>
          <c:marker>
            <c:symbol val="square"/>
            <c:size val="3"/>
            <c:spPr>
              <a:solidFill>
                <a:srgbClr val="FFFF00"/>
              </a:solidFill>
              <a:ln>
                <a:solidFill>
                  <a:srgbClr val="FFFF00"/>
                </a:solidFill>
                <a:prstDash val="solid"/>
              </a:ln>
            </c:spPr>
          </c:marker>
          <c:cat>
            <c:strRef>
              <c:f>Sheet1!$A$2:$A$335</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Sheet1!$D$2:$D$335</c:f>
              <c:numCache>
                <c:formatCode>General</c:formatCode>
                <c:ptCount val="334"/>
                <c:pt idx="0">
                  <c:v>0.08</c:v>
                </c:pt>
                <c:pt idx="1">
                  <c:v>0.08</c:v>
                </c:pt>
                <c:pt idx="2">
                  <c:v>0.08</c:v>
                </c:pt>
                <c:pt idx="3">
                  <c:v>0.08</c:v>
                </c:pt>
                <c:pt idx="4">
                  <c:v>0.08</c:v>
                </c:pt>
                <c:pt idx="5">
                  <c:v>0.08</c:v>
                </c:pt>
                <c:pt idx="6">
                  <c:v>0.08</c:v>
                </c:pt>
                <c:pt idx="7">
                  <c:v>0.08</c:v>
                </c:pt>
                <c:pt idx="8">
                  <c:v>0.08</c:v>
                </c:pt>
                <c:pt idx="9">
                  <c:v>0.08</c:v>
                </c:pt>
                <c:pt idx="10">
                  <c:v>0.08</c:v>
                </c:pt>
                <c:pt idx="11">
                  <c:v>0.08</c:v>
                </c:pt>
                <c:pt idx="12">
                  <c:v>0.08</c:v>
                </c:pt>
                <c:pt idx="13">
                  <c:v>0.08</c:v>
                </c:pt>
                <c:pt idx="14">
                  <c:v>0.08</c:v>
                </c:pt>
                <c:pt idx="15">
                  <c:v>0.08</c:v>
                </c:pt>
                <c:pt idx="16">
                  <c:v>0.08</c:v>
                </c:pt>
                <c:pt idx="17">
                  <c:v>0.08</c:v>
                </c:pt>
                <c:pt idx="18">
                  <c:v>0.08</c:v>
                </c:pt>
                <c:pt idx="19">
                  <c:v>0.08</c:v>
                </c:pt>
                <c:pt idx="20">
                  <c:v>0.08</c:v>
                </c:pt>
                <c:pt idx="21">
                  <c:v>0.08</c:v>
                </c:pt>
                <c:pt idx="22">
                  <c:v>0.08</c:v>
                </c:pt>
                <c:pt idx="23">
                  <c:v>0.08</c:v>
                </c:pt>
                <c:pt idx="24">
                  <c:v>0.08</c:v>
                </c:pt>
                <c:pt idx="25">
                  <c:v>0.08</c:v>
                </c:pt>
                <c:pt idx="26">
                  <c:v>0.08</c:v>
                </c:pt>
                <c:pt idx="27">
                  <c:v>0.08</c:v>
                </c:pt>
                <c:pt idx="28">
                  <c:v>0.08</c:v>
                </c:pt>
                <c:pt idx="29">
                  <c:v>0.08</c:v>
                </c:pt>
                <c:pt idx="30">
                  <c:v>0.08</c:v>
                </c:pt>
                <c:pt idx="31">
                  <c:v>0.08</c:v>
                </c:pt>
                <c:pt idx="32">
                  <c:v>0.08</c:v>
                </c:pt>
                <c:pt idx="33">
                  <c:v>0.08</c:v>
                </c:pt>
                <c:pt idx="34">
                  <c:v>0.08</c:v>
                </c:pt>
                <c:pt idx="35">
                  <c:v>0.08</c:v>
                </c:pt>
                <c:pt idx="36">
                  <c:v>0.08</c:v>
                </c:pt>
                <c:pt idx="37">
                  <c:v>0.08</c:v>
                </c:pt>
                <c:pt idx="38">
                  <c:v>0.08</c:v>
                </c:pt>
                <c:pt idx="39">
                  <c:v>0.08</c:v>
                </c:pt>
                <c:pt idx="40">
                  <c:v>0.08</c:v>
                </c:pt>
                <c:pt idx="41">
                  <c:v>0.08</c:v>
                </c:pt>
                <c:pt idx="42">
                  <c:v>0.08</c:v>
                </c:pt>
                <c:pt idx="43">
                  <c:v>0.08</c:v>
                </c:pt>
                <c:pt idx="44">
                  <c:v>0.08</c:v>
                </c:pt>
                <c:pt idx="45">
                  <c:v>0.08</c:v>
                </c:pt>
                <c:pt idx="46">
                  <c:v>0.08</c:v>
                </c:pt>
                <c:pt idx="47">
                  <c:v>0.08</c:v>
                </c:pt>
                <c:pt idx="48">
                  <c:v>0.08</c:v>
                </c:pt>
                <c:pt idx="49">
                  <c:v>0.08</c:v>
                </c:pt>
                <c:pt idx="50">
                  <c:v>0.08</c:v>
                </c:pt>
                <c:pt idx="51">
                  <c:v>0.08</c:v>
                </c:pt>
                <c:pt idx="52">
                  <c:v>0.08</c:v>
                </c:pt>
                <c:pt idx="53">
                  <c:v>0.08</c:v>
                </c:pt>
                <c:pt idx="54">
                  <c:v>0.08</c:v>
                </c:pt>
                <c:pt idx="55">
                  <c:v>0.08</c:v>
                </c:pt>
                <c:pt idx="56">
                  <c:v>0.08</c:v>
                </c:pt>
                <c:pt idx="57">
                  <c:v>0.08</c:v>
                </c:pt>
                <c:pt idx="58">
                  <c:v>0.08</c:v>
                </c:pt>
                <c:pt idx="59">
                  <c:v>0.08</c:v>
                </c:pt>
                <c:pt idx="60">
                  <c:v>0.08</c:v>
                </c:pt>
                <c:pt idx="61">
                  <c:v>0.08</c:v>
                </c:pt>
                <c:pt idx="62">
                  <c:v>0.08</c:v>
                </c:pt>
                <c:pt idx="63">
                  <c:v>0.08</c:v>
                </c:pt>
                <c:pt idx="64">
                  <c:v>0.08</c:v>
                </c:pt>
                <c:pt idx="65">
                  <c:v>0.08</c:v>
                </c:pt>
                <c:pt idx="66">
                  <c:v>0.08</c:v>
                </c:pt>
                <c:pt idx="67">
                  <c:v>0.08</c:v>
                </c:pt>
                <c:pt idx="68">
                  <c:v>0.08</c:v>
                </c:pt>
                <c:pt idx="69">
                  <c:v>0.08</c:v>
                </c:pt>
                <c:pt idx="70">
                  <c:v>0.08</c:v>
                </c:pt>
                <c:pt idx="71">
                  <c:v>0.08</c:v>
                </c:pt>
                <c:pt idx="72">
                  <c:v>0.08</c:v>
                </c:pt>
                <c:pt idx="73">
                  <c:v>0.08</c:v>
                </c:pt>
                <c:pt idx="74">
                  <c:v>0.08</c:v>
                </c:pt>
                <c:pt idx="75">
                  <c:v>0.08</c:v>
                </c:pt>
                <c:pt idx="76">
                  <c:v>0.08</c:v>
                </c:pt>
                <c:pt idx="77">
                  <c:v>0.08</c:v>
                </c:pt>
                <c:pt idx="78">
                  <c:v>0.08</c:v>
                </c:pt>
                <c:pt idx="79">
                  <c:v>0.08</c:v>
                </c:pt>
                <c:pt idx="80">
                  <c:v>0.08</c:v>
                </c:pt>
                <c:pt idx="81">
                  <c:v>0.08</c:v>
                </c:pt>
                <c:pt idx="82">
                  <c:v>0.08</c:v>
                </c:pt>
                <c:pt idx="83">
                  <c:v>0.08</c:v>
                </c:pt>
                <c:pt idx="84">
                  <c:v>0.08</c:v>
                </c:pt>
                <c:pt idx="85">
                  <c:v>0.08</c:v>
                </c:pt>
                <c:pt idx="86">
                  <c:v>0.08</c:v>
                </c:pt>
                <c:pt idx="87">
                  <c:v>0.08</c:v>
                </c:pt>
                <c:pt idx="88">
                  <c:v>0.08</c:v>
                </c:pt>
                <c:pt idx="89">
                  <c:v>0.08</c:v>
                </c:pt>
                <c:pt idx="90">
                  <c:v>0.08</c:v>
                </c:pt>
                <c:pt idx="91">
                  <c:v>0.08</c:v>
                </c:pt>
                <c:pt idx="92">
                  <c:v>0.08</c:v>
                </c:pt>
                <c:pt idx="93">
                  <c:v>0.08</c:v>
                </c:pt>
                <c:pt idx="94">
                  <c:v>0.08</c:v>
                </c:pt>
                <c:pt idx="95">
                  <c:v>0.08</c:v>
                </c:pt>
                <c:pt idx="96">
                  <c:v>0.08</c:v>
                </c:pt>
                <c:pt idx="97">
                  <c:v>0.08</c:v>
                </c:pt>
                <c:pt idx="98">
                  <c:v>0.08</c:v>
                </c:pt>
                <c:pt idx="99">
                  <c:v>0.08</c:v>
                </c:pt>
                <c:pt idx="100">
                  <c:v>0.08</c:v>
                </c:pt>
                <c:pt idx="101">
                  <c:v>0.08</c:v>
                </c:pt>
                <c:pt idx="102">
                  <c:v>0.08</c:v>
                </c:pt>
                <c:pt idx="103">
                  <c:v>0.08</c:v>
                </c:pt>
                <c:pt idx="104">
                  <c:v>0.08</c:v>
                </c:pt>
                <c:pt idx="105">
                  <c:v>0.08</c:v>
                </c:pt>
                <c:pt idx="106">
                  <c:v>0.08</c:v>
                </c:pt>
                <c:pt idx="107">
                  <c:v>0.08</c:v>
                </c:pt>
                <c:pt idx="108">
                  <c:v>0.08</c:v>
                </c:pt>
                <c:pt idx="109">
                  <c:v>0.08</c:v>
                </c:pt>
                <c:pt idx="110">
                  <c:v>0.08</c:v>
                </c:pt>
                <c:pt idx="111">
                  <c:v>0.08</c:v>
                </c:pt>
                <c:pt idx="112">
                  <c:v>0.08</c:v>
                </c:pt>
                <c:pt idx="113">
                  <c:v>0.08</c:v>
                </c:pt>
                <c:pt idx="114">
                  <c:v>0.08</c:v>
                </c:pt>
                <c:pt idx="115">
                  <c:v>0.08</c:v>
                </c:pt>
                <c:pt idx="116">
                  <c:v>0.08</c:v>
                </c:pt>
                <c:pt idx="117">
                  <c:v>0.08</c:v>
                </c:pt>
                <c:pt idx="118">
                  <c:v>0.08</c:v>
                </c:pt>
                <c:pt idx="119">
                  <c:v>0.08</c:v>
                </c:pt>
                <c:pt idx="120">
                  <c:v>0.08</c:v>
                </c:pt>
                <c:pt idx="121">
                  <c:v>0.08</c:v>
                </c:pt>
                <c:pt idx="122">
                  <c:v>0.08</c:v>
                </c:pt>
                <c:pt idx="123">
                  <c:v>0.08</c:v>
                </c:pt>
                <c:pt idx="124">
                  <c:v>0.08</c:v>
                </c:pt>
                <c:pt idx="125">
                  <c:v>0.08</c:v>
                </c:pt>
                <c:pt idx="126">
                  <c:v>0.08</c:v>
                </c:pt>
                <c:pt idx="127">
                  <c:v>0.08</c:v>
                </c:pt>
                <c:pt idx="128">
                  <c:v>0.08</c:v>
                </c:pt>
                <c:pt idx="129">
                  <c:v>0.08</c:v>
                </c:pt>
                <c:pt idx="130">
                  <c:v>0.08</c:v>
                </c:pt>
                <c:pt idx="131">
                  <c:v>0.08</c:v>
                </c:pt>
                <c:pt idx="132">
                  <c:v>0.08</c:v>
                </c:pt>
                <c:pt idx="133">
                  <c:v>0.08</c:v>
                </c:pt>
                <c:pt idx="134">
                  <c:v>0.08</c:v>
                </c:pt>
                <c:pt idx="135">
                  <c:v>0.08</c:v>
                </c:pt>
                <c:pt idx="136">
                  <c:v>0.08</c:v>
                </c:pt>
                <c:pt idx="137">
                  <c:v>0.08</c:v>
                </c:pt>
                <c:pt idx="138">
                  <c:v>0.08</c:v>
                </c:pt>
                <c:pt idx="139">
                  <c:v>0.08</c:v>
                </c:pt>
                <c:pt idx="140">
                  <c:v>0.08</c:v>
                </c:pt>
                <c:pt idx="141">
                  <c:v>0.08</c:v>
                </c:pt>
                <c:pt idx="142">
                  <c:v>0.08</c:v>
                </c:pt>
                <c:pt idx="143">
                  <c:v>0.08</c:v>
                </c:pt>
                <c:pt idx="144">
                  <c:v>0.08</c:v>
                </c:pt>
                <c:pt idx="145">
                  <c:v>0.08</c:v>
                </c:pt>
                <c:pt idx="146">
                  <c:v>0.08</c:v>
                </c:pt>
                <c:pt idx="147">
                  <c:v>0.08</c:v>
                </c:pt>
                <c:pt idx="148">
                  <c:v>0.08</c:v>
                </c:pt>
                <c:pt idx="149">
                  <c:v>0.08</c:v>
                </c:pt>
                <c:pt idx="150">
                  <c:v>0.08</c:v>
                </c:pt>
                <c:pt idx="151">
                  <c:v>0.08</c:v>
                </c:pt>
                <c:pt idx="152">
                  <c:v>0.08</c:v>
                </c:pt>
                <c:pt idx="153">
                  <c:v>0.08</c:v>
                </c:pt>
                <c:pt idx="154">
                  <c:v>0.08</c:v>
                </c:pt>
                <c:pt idx="155">
                  <c:v>0.08</c:v>
                </c:pt>
                <c:pt idx="156">
                  <c:v>0.08</c:v>
                </c:pt>
                <c:pt idx="157">
                  <c:v>0.08</c:v>
                </c:pt>
                <c:pt idx="158">
                  <c:v>0.08</c:v>
                </c:pt>
                <c:pt idx="159">
                  <c:v>0.08</c:v>
                </c:pt>
                <c:pt idx="160">
                  <c:v>0.08</c:v>
                </c:pt>
                <c:pt idx="161">
                  <c:v>0.08</c:v>
                </c:pt>
                <c:pt idx="162">
                  <c:v>0.08</c:v>
                </c:pt>
                <c:pt idx="163">
                  <c:v>0.08</c:v>
                </c:pt>
                <c:pt idx="164">
                  <c:v>0.08</c:v>
                </c:pt>
                <c:pt idx="165">
                  <c:v>0.08</c:v>
                </c:pt>
                <c:pt idx="166">
                  <c:v>0.08</c:v>
                </c:pt>
                <c:pt idx="167">
                  <c:v>0.08</c:v>
                </c:pt>
                <c:pt idx="168">
                  <c:v>0.08</c:v>
                </c:pt>
                <c:pt idx="169">
                  <c:v>0.08</c:v>
                </c:pt>
                <c:pt idx="170">
                  <c:v>0.08</c:v>
                </c:pt>
                <c:pt idx="171">
                  <c:v>0.08</c:v>
                </c:pt>
                <c:pt idx="172">
                  <c:v>0.08</c:v>
                </c:pt>
                <c:pt idx="173">
                  <c:v>0.08</c:v>
                </c:pt>
                <c:pt idx="174">
                  <c:v>0.08</c:v>
                </c:pt>
                <c:pt idx="175">
                  <c:v>0.08</c:v>
                </c:pt>
                <c:pt idx="176">
                  <c:v>0.08</c:v>
                </c:pt>
                <c:pt idx="177">
                  <c:v>0.08</c:v>
                </c:pt>
                <c:pt idx="178">
                  <c:v>0.08</c:v>
                </c:pt>
                <c:pt idx="179">
                  <c:v>0.08</c:v>
                </c:pt>
                <c:pt idx="180">
                  <c:v>0.08</c:v>
                </c:pt>
                <c:pt idx="181">
                  <c:v>0.08</c:v>
                </c:pt>
                <c:pt idx="182">
                  <c:v>0.08</c:v>
                </c:pt>
                <c:pt idx="183">
                  <c:v>0.08</c:v>
                </c:pt>
                <c:pt idx="184">
                  <c:v>0.08</c:v>
                </c:pt>
                <c:pt idx="185">
                  <c:v>0.08</c:v>
                </c:pt>
                <c:pt idx="186">
                  <c:v>0.08</c:v>
                </c:pt>
                <c:pt idx="187">
                  <c:v>0.08</c:v>
                </c:pt>
                <c:pt idx="188">
                  <c:v>0.08</c:v>
                </c:pt>
                <c:pt idx="189">
                  <c:v>0.08</c:v>
                </c:pt>
                <c:pt idx="190">
                  <c:v>0.08</c:v>
                </c:pt>
                <c:pt idx="191">
                  <c:v>0.08</c:v>
                </c:pt>
                <c:pt idx="192">
                  <c:v>0.08</c:v>
                </c:pt>
                <c:pt idx="193">
                  <c:v>0.08</c:v>
                </c:pt>
                <c:pt idx="194">
                  <c:v>0.08</c:v>
                </c:pt>
                <c:pt idx="195">
                  <c:v>0.08</c:v>
                </c:pt>
                <c:pt idx="196">
                  <c:v>0.08</c:v>
                </c:pt>
                <c:pt idx="197">
                  <c:v>0.08</c:v>
                </c:pt>
                <c:pt idx="198">
                  <c:v>0.08</c:v>
                </c:pt>
                <c:pt idx="199">
                  <c:v>0.08</c:v>
                </c:pt>
                <c:pt idx="200">
                  <c:v>0.08</c:v>
                </c:pt>
                <c:pt idx="201">
                  <c:v>0.08</c:v>
                </c:pt>
                <c:pt idx="202">
                  <c:v>0.08</c:v>
                </c:pt>
                <c:pt idx="203">
                  <c:v>0.08</c:v>
                </c:pt>
                <c:pt idx="204">
                  <c:v>0.08</c:v>
                </c:pt>
                <c:pt idx="205">
                  <c:v>0.08</c:v>
                </c:pt>
                <c:pt idx="206">
                  <c:v>0.08</c:v>
                </c:pt>
                <c:pt idx="207">
                  <c:v>0.08</c:v>
                </c:pt>
                <c:pt idx="208">
                  <c:v>0.08</c:v>
                </c:pt>
                <c:pt idx="209">
                  <c:v>0.08</c:v>
                </c:pt>
                <c:pt idx="210">
                  <c:v>0.08</c:v>
                </c:pt>
                <c:pt idx="211">
                  <c:v>0.08</c:v>
                </c:pt>
                <c:pt idx="212">
                  <c:v>0.08</c:v>
                </c:pt>
                <c:pt idx="213">
                  <c:v>0.08</c:v>
                </c:pt>
                <c:pt idx="214">
                  <c:v>0.08</c:v>
                </c:pt>
                <c:pt idx="215">
                  <c:v>0.08</c:v>
                </c:pt>
                <c:pt idx="216">
                  <c:v>0.08</c:v>
                </c:pt>
                <c:pt idx="217">
                  <c:v>0.08</c:v>
                </c:pt>
                <c:pt idx="218">
                  <c:v>0.08</c:v>
                </c:pt>
                <c:pt idx="219">
                  <c:v>0.08</c:v>
                </c:pt>
                <c:pt idx="220">
                  <c:v>0.08</c:v>
                </c:pt>
                <c:pt idx="221">
                  <c:v>0.08</c:v>
                </c:pt>
                <c:pt idx="222">
                  <c:v>0.08</c:v>
                </c:pt>
                <c:pt idx="223">
                  <c:v>0.08</c:v>
                </c:pt>
                <c:pt idx="224">
                  <c:v>0.08</c:v>
                </c:pt>
                <c:pt idx="225">
                  <c:v>0.08</c:v>
                </c:pt>
                <c:pt idx="226">
                  <c:v>0.08</c:v>
                </c:pt>
                <c:pt idx="227">
                  <c:v>0.08</c:v>
                </c:pt>
                <c:pt idx="228">
                  <c:v>0.08</c:v>
                </c:pt>
                <c:pt idx="229">
                  <c:v>0.08</c:v>
                </c:pt>
                <c:pt idx="230">
                  <c:v>0.08</c:v>
                </c:pt>
                <c:pt idx="231">
                  <c:v>0.08</c:v>
                </c:pt>
                <c:pt idx="232">
                  <c:v>0.08</c:v>
                </c:pt>
                <c:pt idx="233">
                  <c:v>0.08</c:v>
                </c:pt>
                <c:pt idx="234">
                  <c:v>0.08</c:v>
                </c:pt>
                <c:pt idx="235">
                  <c:v>0.08</c:v>
                </c:pt>
                <c:pt idx="236">
                  <c:v>0.08</c:v>
                </c:pt>
                <c:pt idx="237">
                  <c:v>0.08</c:v>
                </c:pt>
                <c:pt idx="238">
                  <c:v>0.08</c:v>
                </c:pt>
                <c:pt idx="239">
                  <c:v>0.08</c:v>
                </c:pt>
                <c:pt idx="240">
                  <c:v>0.08</c:v>
                </c:pt>
                <c:pt idx="241">
                  <c:v>0.08</c:v>
                </c:pt>
                <c:pt idx="242">
                  <c:v>0.08</c:v>
                </c:pt>
                <c:pt idx="243">
                  <c:v>0.08</c:v>
                </c:pt>
                <c:pt idx="244">
                  <c:v>0.08</c:v>
                </c:pt>
                <c:pt idx="245">
                  <c:v>0.08</c:v>
                </c:pt>
                <c:pt idx="246">
                  <c:v>0.08</c:v>
                </c:pt>
                <c:pt idx="247">
                  <c:v>0.08</c:v>
                </c:pt>
                <c:pt idx="248">
                  <c:v>0.08</c:v>
                </c:pt>
                <c:pt idx="249">
                  <c:v>0.08</c:v>
                </c:pt>
                <c:pt idx="250">
                  <c:v>0.08</c:v>
                </c:pt>
                <c:pt idx="251">
                  <c:v>0.08</c:v>
                </c:pt>
                <c:pt idx="252">
                  <c:v>0.08</c:v>
                </c:pt>
                <c:pt idx="253">
                  <c:v>0.08</c:v>
                </c:pt>
                <c:pt idx="254">
                  <c:v>0.08</c:v>
                </c:pt>
                <c:pt idx="255">
                  <c:v>0.08</c:v>
                </c:pt>
                <c:pt idx="256">
                  <c:v>0.08</c:v>
                </c:pt>
                <c:pt idx="257">
                  <c:v>0.08</c:v>
                </c:pt>
                <c:pt idx="258">
                  <c:v>0.08</c:v>
                </c:pt>
                <c:pt idx="259">
                  <c:v>0.08</c:v>
                </c:pt>
                <c:pt idx="260">
                  <c:v>0.08</c:v>
                </c:pt>
                <c:pt idx="261">
                  <c:v>0.08</c:v>
                </c:pt>
                <c:pt idx="262">
                  <c:v>0.08</c:v>
                </c:pt>
                <c:pt idx="263">
                  <c:v>0.08</c:v>
                </c:pt>
                <c:pt idx="264">
                  <c:v>0.08</c:v>
                </c:pt>
                <c:pt idx="265">
                  <c:v>0.08</c:v>
                </c:pt>
                <c:pt idx="266">
                  <c:v>0.08</c:v>
                </c:pt>
                <c:pt idx="267">
                  <c:v>0.08</c:v>
                </c:pt>
                <c:pt idx="268">
                  <c:v>0.08</c:v>
                </c:pt>
                <c:pt idx="269">
                  <c:v>0.08</c:v>
                </c:pt>
                <c:pt idx="270">
                  <c:v>0.08</c:v>
                </c:pt>
                <c:pt idx="271">
                  <c:v>0.08</c:v>
                </c:pt>
                <c:pt idx="272">
                  <c:v>0.08</c:v>
                </c:pt>
                <c:pt idx="273">
                  <c:v>0.08</c:v>
                </c:pt>
                <c:pt idx="274">
                  <c:v>0.08</c:v>
                </c:pt>
                <c:pt idx="275">
                  <c:v>0.08</c:v>
                </c:pt>
                <c:pt idx="276">
                  <c:v>0.08</c:v>
                </c:pt>
                <c:pt idx="277">
                  <c:v>0.08</c:v>
                </c:pt>
                <c:pt idx="278">
                  <c:v>0.08</c:v>
                </c:pt>
                <c:pt idx="279">
                  <c:v>0.08</c:v>
                </c:pt>
                <c:pt idx="280">
                  <c:v>0.08</c:v>
                </c:pt>
                <c:pt idx="281">
                  <c:v>0.08</c:v>
                </c:pt>
                <c:pt idx="282">
                  <c:v>0.08</c:v>
                </c:pt>
                <c:pt idx="283">
                  <c:v>0.08</c:v>
                </c:pt>
                <c:pt idx="284">
                  <c:v>0.08</c:v>
                </c:pt>
                <c:pt idx="285">
                  <c:v>0.08</c:v>
                </c:pt>
                <c:pt idx="286">
                  <c:v>0.08</c:v>
                </c:pt>
                <c:pt idx="287">
                  <c:v>0.08</c:v>
                </c:pt>
                <c:pt idx="288">
                  <c:v>0.08</c:v>
                </c:pt>
                <c:pt idx="289">
                  <c:v>0.08</c:v>
                </c:pt>
                <c:pt idx="290">
                  <c:v>0.08</c:v>
                </c:pt>
                <c:pt idx="291">
                  <c:v>0.08</c:v>
                </c:pt>
                <c:pt idx="292">
                  <c:v>0.08</c:v>
                </c:pt>
                <c:pt idx="293">
                  <c:v>0.08</c:v>
                </c:pt>
                <c:pt idx="294">
                  <c:v>0.08</c:v>
                </c:pt>
                <c:pt idx="295">
                  <c:v>0.08</c:v>
                </c:pt>
                <c:pt idx="296">
                  <c:v>0.08</c:v>
                </c:pt>
                <c:pt idx="297">
                  <c:v>0.08</c:v>
                </c:pt>
                <c:pt idx="298">
                  <c:v>0.08</c:v>
                </c:pt>
                <c:pt idx="299">
                  <c:v>0.08</c:v>
                </c:pt>
                <c:pt idx="300">
                  <c:v>0.08</c:v>
                </c:pt>
                <c:pt idx="301">
                  <c:v>0.08</c:v>
                </c:pt>
                <c:pt idx="302">
                  <c:v>0.08</c:v>
                </c:pt>
                <c:pt idx="303">
                  <c:v>0.08</c:v>
                </c:pt>
                <c:pt idx="304">
                  <c:v>0.08</c:v>
                </c:pt>
                <c:pt idx="305">
                  <c:v>0.08</c:v>
                </c:pt>
                <c:pt idx="306">
                  <c:v>0.08</c:v>
                </c:pt>
                <c:pt idx="307">
                  <c:v>0.08</c:v>
                </c:pt>
                <c:pt idx="308">
                  <c:v>0.08</c:v>
                </c:pt>
                <c:pt idx="309">
                  <c:v>0.08</c:v>
                </c:pt>
                <c:pt idx="310">
                  <c:v>0.08</c:v>
                </c:pt>
                <c:pt idx="311">
                  <c:v>0.08</c:v>
                </c:pt>
                <c:pt idx="312">
                  <c:v>0.08</c:v>
                </c:pt>
                <c:pt idx="313">
                  <c:v>0.08</c:v>
                </c:pt>
                <c:pt idx="314">
                  <c:v>0.08</c:v>
                </c:pt>
                <c:pt idx="315">
                  <c:v>0.08</c:v>
                </c:pt>
                <c:pt idx="316">
                  <c:v>0.08</c:v>
                </c:pt>
                <c:pt idx="317">
                  <c:v>0.08</c:v>
                </c:pt>
                <c:pt idx="318">
                  <c:v>0.08</c:v>
                </c:pt>
                <c:pt idx="319">
                  <c:v>0.08</c:v>
                </c:pt>
                <c:pt idx="320">
                  <c:v>0.08</c:v>
                </c:pt>
                <c:pt idx="321">
                  <c:v>0.08</c:v>
                </c:pt>
                <c:pt idx="322">
                  <c:v>0.08</c:v>
                </c:pt>
                <c:pt idx="323">
                  <c:v>0.08</c:v>
                </c:pt>
                <c:pt idx="324">
                  <c:v>0.08</c:v>
                </c:pt>
                <c:pt idx="325">
                  <c:v>0.08</c:v>
                </c:pt>
                <c:pt idx="326">
                  <c:v>0.08</c:v>
                </c:pt>
                <c:pt idx="327">
                  <c:v>0.08</c:v>
                </c:pt>
                <c:pt idx="328">
                  <c:v>0.08</c:v>
                </c:pt>
              </c:numCache>
            </c:numRef>
          </c:val>
          <c:smooth val="0"/>
          <c:extLst>
            <c:ext xmlns:c16="http://schemas.microsoft.com/office/drawing/2014/chart" uri="{C3380CC4-5D6E-409C-BE32-E72D297353CC}">
              <c16:uniqueId val="{00000002-8C7C-4628-AFE9-7A4ABCCBDE48}"/>
            </c:ext>
          </c:extLst>
        </c:ser>
        <c:dLbls>
          <c:showLegendKey val="0"/>
          <c:showVal val="0"/>
          <c:showCatName val="0"/>
          <c:showSerName val="0"/>
          <c:showPercent val="0"/>
          <c:showBubbleSize val="0"/>
        </c:dLbls>
        <c:marker val="1"/>
        <c:smooth val="0"/>
        <c:axId val="3"/>
        <c:axId val="4"/>
      </c:lineChart>
      <c:catAx>
        <c:axId val="226597232"/>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4"/>
          <c:min val="-0.1"/>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a:pPr>
            <a:endParaRPr lang="en-US"/>
          </a:p>
        </c:txPr>
        <c:crossAx val="226597232"/>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
          <c:min val="-0.1"/>
        </c:scaling>
        <c:delete val="0"/>
        <c:axPos val="r"/>
        <c:numFmt formatCode="0%" sourceLinked="0"/>
        <c:majorTickMark val="out"/>
        <c:minorTickMark val="none"/>
        <c:tickLblPos val="nextTo"/>
        <c:spPr>
          <a:ln w="2407">
            <a:solidFill>
              <a:schemeClr val="tx1"/>
            </a:solidFill>
            <a:prstDash val="solid"/>
          </a:ln>
        </c:spPr>
        <c:txPr>
          <a:bodyPr rot="0" vert="horz"/>
          <a:lstStyle/>
          <a:p>
            <a:pPr>
              <a:defRPr/>
            </a:pPr>
            <a:endParaRPr lang="en-US"/>
          </a:p>
        </c:txPr>
        <c:crossAx val="3"/>
        <c:crosses val="max"/>
        <c:crossBetween val="midCat"/>
        <c:majorUnit val="0.05"/>
      </c:valAx>
      <c:spPr>
        <a:noFill/>
        <a:ln w="9629">
          <a:solidFill>
            <a:schemeClr val="tx1"/>
          </a:solidFill>
          <a:prstDash val="solid"/>
        </a:ln>
      </c:spPr>
    </c:plotArea>
    <c:legend>
      <c:legendPos val="r"/>
      <c:layout>
        <c:manualLayout>
          <c:xMode val="edge"/>
          <c:yMode val="edge"/>
          <c:x val="0.53029196130261069"/>
          <c:y val="0.18079407558462454"/>
          <c:w val="0.17501942032502685"/>
          <c:h val="0.13604240282685512"/>
        </c:manualLayout>
      </c:layout>
      <c:overlay val="0"/>
      <c:spPr>
        <a:solidFill>
          <a:schemeClr val="bg1"/>
        </a:solidFill>
        <a:ln w="2407">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19258">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CU Fixed-Rate </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400" b="1" i="0" u="none" strike="noStrike" baseline="0" dirty="0">
                <a:solidFill>
                  <a:srgbClr val="000000"/>
                </a:solidFill>
                <a:latin typeface="Times New Roman" panose="02020603050405020304" pitchFamily="18" charset="0"/>
                <a:cs typeface="Times New Roman" panose="02020603050405020304" pitchFamily="18" charset="0"/>
              </a:rPr>
              <a:t>First Mortgage Growth</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6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16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3717994441871241"/>
          <c:y val="2.2483435759554447E-2"/>
        </c:manualLayout>
      </c:layout>
      <c:overlay val="0"/>
      <c:spPr>
        <a:noFill/>
        <a:ln w="19258">
          <a:noFill/>
        </a:ln>
      </c:spPr>
    </c:title>
    <c:autoTitleDeleted val="0"/>
    <c:plotArea>
      <c:layout>
        <c:manualLayout>
          <c:layoutTarget val="inner"/>
          <c:xMode val="edge"/>
          <c:yMode val="edge"/>
          <c:x val="9.3023255813953487E-2"/>
          <c:y val="0.23221360668331092"/>
          <c:w val="0.81063122923588038"/>
          <c:h val="0.74658488573074711"/>
        </c:manualLayout>
      </c:layout>
      <c:areaChart>
        <c:grouping val="stacked"/>
        <c:varyColors val="0"/>
        <c:ser>
          <c:idx val="4"/>
          <c:order val="0"/>
          <c:tx>
            <c:strRef>
              <c:f>Sheet1!$B$1</c:f>
              <c:strCache>
                <c:ptCount val="1"/>
              </c:strCache>
            </c:strRef>
          </c:tx>
          <c:spPr>
            <a:solidFill>
              <a:srgbClr val="FF0000"/>
            </a:solidFill>
            <a:ln w="9629">
              <a:solidFill>
                <a:schemeClr val="tx1"/>
              </a:solidFill>
              <a:prstDash val="solid"/>
            </a:ln>
          </c:spPr>
          <c:cat>
            <c:strRef>
              <c:f>Sheet1!$A$2:$A$334</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Sheet1!$B$2:$B$334</c:f>
              <c:numCache>
                <c:formatCode>General</c:formatCode>
                <c:ptCount val="333"/>
                <c:pt idx="38">
                  <c:v>0.34</c:v>
                </c:pt>
                <c:pt idx="39">
                  <c:v>0.34</c:v>
                </c:pt>
                <c:pt idx="40">
                  <c:v>0.34</c:v>
                </c:pt>
                <c:pt idx="41">
                  <c:v>0.34</c:v>
                </c:pt>
                <c:pt idx="42">
                  <c:v>0.34</c:v>
                </c:pt>
                <c:pt idx="43">
                  <c:v>0.34</c:v>
                </c:pt>
                <c:pt idx="44">
                  <c:v>0.34</c:v>
                </c:pt>
                <c:pt idx="45">
                  <c:v>0.34</c:v>
                </c:pt>
                <c:pt idx="46">
                  <c:v>0.34</c:v>
                </c:pt>
                <c:pt idx="47">
                  <c:v>0.34</c:v>
                </c:pt>
                <c:pt idx="119">
                  <c:v>0.34</c:v>
                </c:pt>
                <c:pt idx="120">
                  <c:v>0.34</c:v>
                </c:pt>
                <c:pt idx="121">
                  <c:v>0.34</c:v>
                </c:pt>
                <c:pt idx="122">
                  <c:v>0.34</c:v>
                </c:pt>
                <c:pt idx="123">
                  <c:v>0.34</c:v>
                </c:pt>
                <c:pt idx="124">
                  <c:v>0.34</c:v>
                </c:pt>
                <c:pt idx="125">
                  <c:v>0.34</c:v>
                </c:pt>
                <c:pt idx="126">
                  <c:v>0.34</c:v>
                </c:pt>
                <c:pt idx="127">
                  <c:v>0.34</c:v>
                </c:pt>
                <c:pt idx="128">
                  <c:v>0.34</c:v>
                </c:pt>
                <c:pt idx="129">
                  <c:v>0.34</c:v>
                </c:pt>
                <c:pt idx="130">
                  <c:v>0.34</c:v>
                </c:pt>
                <c:pt idx="131">
                  <c:v>0.34</c:v>
                </c:pt>
                <c:pt idx="132">
                  <c:v>0.34</c:v>
                </c:pt>
                <c:pt idx="133">
                  <c:v>0.34</c:v>
                </c:pt>
                <c:pt idx="134">
                  <c:v>0.34</c:v>
                </c:pt>
                <c:pt idx="135">
                  <c:v>0.34</c:v>
                </c:pt>
                <c:pt idx="136">
                  <c:v>0.34</c:v>
                </c:pt>
                <c:pt idx="137">
                  <c:v>0.34</c:v>
                </c:pt>
                <c:pt idx="266">
                  <c:v>0.34</c:v>
                </c:pt>
                <c:pt idx="267">
                  <c:v>0.34</c:v>
                </c:pt>
                <c:pt idx="268">
                  <c:v>0.34</c:v>
                </c:pt>
                <c:pt idx="269">
                  <c:v>0.34</c:v>
                </c:pt>
                <c:pt idx="270">
                  <c:v>0.34</c:v>
                </c:pt>
                <c:pt idx="271">
                  <c:v>0.34</c:v>
                </c:pt>
              </c:numCache>
            </c:numRef>
          </c:val>
          <c:extLst>
            <c:ext xmlns:c16="http://schemas.microsoft.com/office/drawing/2014/chart" uri="{C3380CC4-5D6E-409C-BE32-E72D297353CC}">
              <c16:uniqueId val="{00000000-1DA6-436B-8086-2C8B6DAE4C99}"/>
            </c:ext>
          </c:extLst>
        </c:ser>
        <c:dLbls>
          <c:showLegendKey val="0"/>
          <c:showVal val="0"/>
          <c:showCatName val="0"/>
          <c:showSerName val="0"/>
          <c:showPercent val="0"/>
          <c:showBubbleSize val="0"/>
        </c:dLbls>
        <c:axId val="235565400"/>
        <c:axId val="1"/>
      </c:areaChart>
      <c:areaChart>
        <c:grouping val="stacked"/>
        <c:varyColors val="0"/>
        <c:ser>
          <c:idx val="0"/>
          <c:order val="1"/>
          <c:tx>
            <c:strRef>
              <c:f>Sheet1!$C$1</c:f>
              <c:strCache>
                <c:ptCount val="1"/>
              </c:strCache>
            </c:strRef>
          </c:tx>
          <c:spPr>
            <a:solidFill>
              <a:srgbClr val="008080"/>
            </a:solidFill>
            <a:ln w="9629">
              <a:solidFill>
                <a:schemeClr val="tx1"/>
              </a:solidFill>
              <a:prstDash val="solid"/>
            </a:ln>
          </c:spPr>
          <c:cat>
            <c:strRef>
              <c:f>Sheet1!$A$2:$A$334</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Sheet1!$C$2:$C$334</c:f>
              <c:numCache>
                <c:formatCode>0.00%</c:formatCode>
                <c:ptCount val="333"/>
                <c:pt idx="0">
                  <c:v>0.26500000000000001</c:v>
                </c:pt>
                <c:pt idx="1">
                  <c:v>0.27100000000000002</c:v>
                </c:pt>
                <c:pt idx="2">
                  <c:v>0.255</c:v>
                </c:pt>
                <c:pt idx="3">
                  <c:v>0.26700000000000002</c:v>
                </c:pt>
                <c:pt idx="4">
                  <c:v>0.26200000000000001</c:v>
                </c:pt>
                <c:pt idx="5">
                  <c:v>0.30199999999999999</c:v>
                </c:pt>
                <c:pt idx="6">
                  <c:v>0.26100000000000001</c:v>
                </c:pt>
                <c:pt idx="7">
                  <c:v>0.26500000000000001</c:v>
                </c:pt>
                <c:pt idx="8">
                  <c:v>0.25800000000000001</c:v>
                </c:pt>
                <c:pt idx="9">
                  <c:v>0.23899999999999999</c:v>
                </c:pt>
                <c:pt idx="10">
                  <c:v>0.251</c:v>
                </c:pt>
                <c:pt idx="11">
                  <c:v>0.26100000000000001</c:v>
                </c:pt>
                <c:pt idx="12">
                  <c:v>0.246</c:v>
                </c:pt>
                <c:pt idx="13">
                  <c:v>0.23400000000000001</c:v>
                </c:pt>
                <c:pt idx="14">
                  <c:v>0.23200000000000001</c:v>
                </c:pt>
                <c:pt idx="15">
                  <c:v>0.22</c:v>
                </c:pt>
                <c:pt idx="16">
                  <c:v>0.20799999999999999</c:v>
                </c:pt>
                <c:pt idx="17">
                  <c:v>0.186</c:v>
                </c:pt>
                <c:pt idx="18">
                  <c:v>0.187</c:v>
                </c:pt>
                <c:pt idx="19">
                  <c:v>0.17100000000000001</c:v>
                </c:pt>
                <c:pt idx="20">
                  <c:v>0.157</c:v>
                </c:pt>
                <c:pt idx="21">
                  <c:v>0.153</c:v>
                </c:pt>
                <c:pt idx="22">
                  <c:v>0.13700000000000001</c:v>
                </c:pt>
                <c:pt idx="23">
                  <c:v>9.0999999999999998E-2</c:v>
                </c:pt>
                <c:pt idx="24">
                  <c:v>8.6999999999999994E-2</c:v>
                </c:pt>
                <c:pt idx="25">
                  <c:v>7.1999999999999995E-2</c:v>
                </c:pt>
                <c:pt idx="26">
                  <c:v>6.5000000000000002E-2</c:v>
                </c:pt>
                <c:pt idx="27">
                  <c:v>5.7000000000000002E-2</c:v>
                </c:pt>
                <c:pt idx="28">
                  <c:v>0.05</c:v>
                </c:pt>
                <c:pt idx="29">
                  <c:v>5.0999999999999997E-2</c:v>
                </c:pt>
                <c:pt idx="30">
                  <c:v>5.7000000000000002E-2</c:v>
                </c:pt>
                <c:pt idx="31">
                  <c:v>5.0999999999999997E-2</c:v>
                </c:pt>
                <c:pt idx="32">
                  <c:v>6.0999999999999999E-2</c:v>
                </c:pt>
                <c:pt idx="33">
                  <c:v>6.0999999999999999E-2</c:v>
                </c:pt>
                <c:pt idx="34">
                  <c:v>6.6000000000000003E-2</c:v>
                </c:pt>
                <c:pt idx="35">
                  <c:v>8.5000000000000006E-2</c:v>
                </c:pt>
                <c:pt idx="36">
                  <c:v>0.10299999999999999</c:v>
                </c:pt>
                <c:pt idx="37">
                  <c:v>0.115</c:v>
                </c:pt>
                <c:pt idx="38">
                  <c:v>0.13900000000000001</c:v>
                </c:pt>
                <c:pt idx="39">
                  <c:v>0.14499999999999999</c:v>
                </c:pt>
                <c:pt idx="40">
                  <c:v>0.16500000000000001</c:v>
                </c:pt>
                <c:pt idx="41">
                  <c:v>0.189</c:v>
                </c:pt>
                <c:pt idx="42">
                  <c:v>0.216</c:v>
                </c:pt>
                <c:pt idx="43">
                  <c:v>0.22900000000000001</c:v>
                </c:pt>
                <c:pt idx="44">
                  <c:v>0.21199999999999999</c:v>
                </c:pt>
                <c:pt idx="45">
                  <c:v>0.217</c:v>
                </c:pt>
                <c:pt idx="46">
                  <c:v>0.20599999999999999</c:v>
                </c:pt>
                <c:pt idx="47">
                  <c:v>0.189</c:v>
                </c:pt>
                <c:pt idx="48">
                  <c:v>0.16800000000000001</c:v>
                </c:pt>
                <c:pt idx="49">
                  <c:v>0.16200000000000001</c:v>
                </c:pt>
                <c:pt idx="50">
                  <c:v>0.153</c:v>
                </c:pt>
                <c:pt idx="51">
                  <c:v>0.151</c:v>
                </c:pt>
                <c:pt idx="52">
                  <c:v>0.14099999999999999</c:v>
                </c:pt>
                <c:pt idx="53">
                  <c:v>0.14099999999999999</c:v>
                </c:pt>
                <c:pt idx="54">
                  <c:v>0.125</c:v>
                </c:pt>
                <c:pt idx="55">
                  <c:v>0.114</c:v>
                </c:pt>
                <c:pt idx="56">
                  <c:v>0.13</c:v>
                </c:pt>
                <c:pt idx="57">
                  <c:v>0.13</c:v>
                </c:pt>
                <c:pt idx="58">
                  <c:v>0.14799999999999999</c:v>
                </c:pt>
                <c:pt idx="59">
                  <c:v>0.15</c:v>
                </c:pt>
                <c:pt idx="60">
                  <c:v>0.16500000000000001</c:v>
                </c:pt>
                <c:pt idx="61">
                  <c:v>0.19</c:v>
                </c:pt>
                <c:pt idx="62">
                  <c:v>0.193</c:v>
                </c:pt>
                <c:pt idx="63">
                  <c:v>0.19</c:v>
                </c:pt>
                <c:pt idx="64">
                  <c:v>0.185</c:v>
                </c:pt>
                <c:pt idx="65">
                  <c:v>0.16200000000000001</c:v>
                </c:pt>
                <c:pt idx="66">
                  <c:v>0.14799999999999999</c:v>
                </c:pt>
                <c:pt idx="67">
                  <c:v>0.13700000000000001</c:v>
                </c:pt>
                <c:pt idx="68">
                  <c:v>0.122</c:v>
                </c:pt>
                <c:pt idx="69">
                  <c:v>0.104</c:v>
                </c:pt>
                <c:pt idx="70">
                  <c:v>9.6000000000000002E-2</c:v>
                </c:pt>
                <c:pt idx="71">
                  <c:v>9.8000000000000004E-2</c:v>
                </c:pt>
                <c:pt idx="72">
                  <c:v>7.9000000000000001E-2</c:v>
                </c:pt>
                <c:pt idx="73">
                  <c:v>5.7000000000000002E-2</c:v>
                </c:pt>
                <c:pt idx="74">
                  <c:v>3.6999999999999998E-2</c:v>
                </c:pt>
                <c:pt idx="75">
                  <c:v>0.03</c:v>
                </c:pt>
                <c:pt idx="76">
                  <c:v>3.1E-2</c:v>
                </c:pt>
                <c:pt idx="77">
                  <c:v>3.1E-2</c:v>
                </c:pt>
                <c:pt idx="78">
                  <c:v>4.3999999999999997E-2</c:v>
                </c:pt>
                <c:pt idx="79">
                  <c:v>0.05</c:v>
                </c:pt>
                <c:pt idx="80">
                  <c:v>4.8000000000000001E-2</c:v>
                </c:pt>
                <c:pt idx="81">
                  <c:v>6.6000000000000003E-2</c:v>
                </c:pt>
                <c:pt idx="82">
                  <c:v>6.5000000000000002E-2</c:v>
                </c:pt>
                <c:pt idx="83">
                  <c:v>5.7000000000000002E-2</c:v>
                </c:pt>
                <c:pt idx="84">
                  <c:v>6.0999999999999999E-2</c:v>
                </c:pt>
                <c:pt idx="85">
                  <c:v>6.9000000000000006E-2</c:v>
                </c:pt>
                <c:pt idx="86">
                  <c:v>7.5999999999999998E-2</c:v>
                </c:pt>
                <c:pt idx="87">
                  <c:v>9.6000000000000002E-2</c:v>
                </c:pt>
                <c:pt idx="88">
                  <c:v>9.4E-2</c:v>
                </c:pt>
                <c:pt idx="89">
                  <c:v>9.8000000000000004E-2</c:v>
                </c:pt>
                <c:pt idx="90">
                  <c:v>0.09</c:v>
                </c:pt>
                <c:pt idx="91">
                  <c:v>9.1999999999999998E-2</c:v>
                </c:pt>
                <c:pt idx="92">
                  <c:v>0.10299999999999999</c:v>
                </c:pt>
                <c:pt idx="93">
                  <c:v>9.0999999999999998E-2</c:v>
                </c:pt>
                <c:pt idx="94">
                  <c:v>9.2999999999999999E-2</c:v>
                </c:pt>
                <c:pt idx="95">
                  <c:v>9.8000000000000004E-2</c:v>
                </c:pt>
                <c:pt idx="96">
                  <c:v>8.5000000000000006E-2</c:v>
                </c:pt>
                <c:pt idx="97">
                  <c:v>6.9000000000000006E-2</c:v>
                </c:pt>
                <c:pt idx="98">
                  <c:v>8.8999999999999996E-2</c:v>
                </c:pt>
                <c:pt idx="99">
                  <c:v>8.5999999999999993E-2</c:v>
                </c:pt>
                <c:pt idx="100">
                  <c:v>8.7999999999999995E-2</c:v>
                </c:pt>
                <c:pt idx="101">
                  <c:v>8.7999999999999995E-2</c:v>
                </c:pt>
                <c:pt idx="102">
                  <c:v>9.2999999999999999E-2</c:v>
                </c:pt>
                <c:pt idx="103">
                  <c:v>9.5000000000000001E-2</c:v>
                </c:pt>
                <c:pt idx="104">
                  <c:v>9.1999999999999998E-2</c:v>
                </c:pt>
                <c:pt idx="105">
                  <c:v>0.10299999999999999</c:v>
                </c:pt>
                <c:pt idx="106">
                  <c:v>0.11700000000000001</c:v>
                </c:pt>
                <c:pt idx="107">
                  <c:v>0.11899999999999999</c:v>
                </c:pt>
                <c:pt idx="108">
                  <c:v>0.153</c:v>
                </c:pt>
                <c:pt idx="109">
                  <c:v>0.16400000000000001</c:v>
                </c:pt>
                <c:pt idx="110">
                  <c:v>0.14799999999999999</c:v>
                </c:pt>
                <c:pt idx="111">
                  <c:v>0.13800000000000001</c:v>
                </c:pt>
                <c:pt idx="112">
                  <c:v>0.13200000000000001</c:v>
                </c:pt>
                <c:pt idx="113">
                  <c:v>0.14499999999999999</c:v>
                </c:pt>
                <c:pt idx="114">
                  <c:v>0.158</c:v>
                </c:pt>
                <c:pt idx="115">
                  <c:v>0.158</c:v>
                </c:pt>
                <c:pt idx="116">
                  <c:v>0.17799999999999999</c:v>
                </c:pt>
                <c:pt idx="117">
                  <c:v>0.17799999999999999</c:v>
                </c:pt>
                <c:pt idx="118">
                  <c:v>0.18099999999999999</c:v>
                </c:pt>
                <c:pt idx="119">
                  <c:v>0.19</c:v>
                </c:pt>
                <c:pt idx="120">
                  <c:v>0.17399999999999999</c:v>
                </c:pt>
                <c:pt idx="121">
                  <c:v>0.17399999999999999</c:v>
                </c:pt>
                <c:pt idx="122">
                  <c:v>0.16900000000000001</c:v>
                </c:pt>
                <c:pt idx="123">
                  <c:v>0.16500000000000001</c:v>
                </c:pt>
                <c:pt idx="124">
                  <c:v>0.16700000000000001</c:v>
                </c:pt>
                <c:pt idx="125">
                  <c:v>0.17799999999999999</c:v>
                </c:pt>
                <c:pt idx="126">
                  <c:v>0.14899999999999999</c:v>
                </c:pt>
                <c:pt idx="127">
                  <c:v>0.16</c:v>
                </c:pt>
                <c:pt idx="128">
                  <c:v>0.14599999999999999</c:v>
                </c:pt>
                <c:pt idx="129">
                  <c:v>0.13400000000000001</c:v>
                </c:pt>
                <c:pt idx="130">
                  <c:v>0.115</c:v>
                </c:pt>
                <c:pt idx="131">
                  <c:v>0.106</c:v>
                </c:pt>
                <c:pt idx="132">
                  <c:v>8.8999999999999996E-2</c:v>
                </c:pt>
                <c:pt idx="133">
                  <c:v>8.7999999999999995E-2</c:v>
                </c:pt>
                <c:pt idx="134">
                  <c:v>9.4E-2</c:v>
                </c:pt>
                <c:pt idx="135">
                  <c:v>0.1</c:v>
                </c:pt>
                <c:pt idx="136">
                  <c:v>0.10100000000000001</c:v>
                </c:pt>
                <c:pt idx="137">
                  <c:v>6.6000000000000003E-2</c:v>
                </c:pt>
                <c:pt idx="138">
                  <c:v>7.8E-2</c:v>
                </c:pt>
                <c:pt idx="139">
                  <c:v>5.6000000000000001E-2</c:v>
                </c:pt>
                <c:pt idx="140">
                  <c:v>4.7E-2</c:v>
                </c:pt>
                <c:pt idx="141">
                  <c:v>3.6999999999999998E-2</c:v>
                </c:pt>
                <c:pt idx="142">
                  <c:v>4.1000000000000002E-2</c:v>
                </c:pt>
                <c:pt idx="143">
                  <c:v>2.7E-2</c:v>
                </c:pt>
                <c:pt idx="144">
                  <c:v>3.5000000000000003E-2</c:v>
                </c:pt>
                <c:pt idx="145">
                  <c:v>2.9000000000000001E-2</c:v>
                </c:pt>
                <c:pt idx="146">
                  <c:v>2.4E-2</c:v>
                </c:pt>
                <c:pt idx="147">
                  <c:v>-2E-3</c:v>
                </c:pt>
                <c:pt idx="148">
                  <c:v>0.01</c:v>
                </c:pt>
                <c:pt idx="149">
                  <c:v>2.9000000000000001E-2</c:v>
                </c:pt>
                <c:pt idx="150">
                  <c:v>1.6E-2</c:v>
                </c:pt>
                <c:pt idx="151">
                  <c:v>3.9E-2</c:v>
                </c:pt>
                <c:pt idx="152">
                  <c:v>4.1000000000000002E-2</c:v>
                </c:pt>
                <c:pt idx="153">
                  <c:v>3.1E-2</c:v>
                </c:pt>
                <c:pt idx="154">
                  <c:v>0.02</c:v>
                </c:pt>
                <c:pt idx="155">
                  <c:v>4.4999999999999998E-2</c:v>
                </c:pt>
                <c:pt idx="156">
                  <c:v>4.2000000000000003E-2</c:v>
                </c:pt>
                <c:pt idx="157">
                  <c:v>3.1E-2</c:v>
                </c:pt>
                <c:pt idx="158">
                  <c:v>4.4999999999999998E-2</c:v>
                </c:pt>
                <c:pt idx="159">
                  <c:v>6.9000000000000006E-2</c:v>
                </c:pt>
                <c:pt idx="160">
                  <c:v>0.05</c:v>
                </c:pt>
                <c:pt idx="161">
                  <c:v>0.06</c:v>
                </c:pt>
                <c:pt idx="162">
                  <c:v>7.0999999999999994E-2</c:v>
                </c:pt>
                <c:pt idx="163">
                  <c:v>5.7000000000000002E-2</c:v>
                </c:pt>
                <c:pt idx="164">
                  <c:v>6.3E-2</c:v>
                </c:pt>
                <c:pt idx="165">
                  <c:v>7.1999999999999995E-2</c:v>
                </c:pt>
                <c:pt idx="166">
                  <c:v>8.3000000000000004E-2</c:v>
                </c:pt>
                <c:pt idx="167">
                  <c:v>7.2999999999999995E-2</c:v>
                </c:pt>
                <c:pt idx="168">
                  <c:v>7.0999999999999994E-2</c:v>
                </c:pt>
                <c:pt idx="169">
                  <c:v>8.5000000000000006E-2</c:v>
                </c:pt>
                <c:pt idx="170">
                  <c:v>8.4000000000000005E-2</c:v>
                </c:pt>
                <c:pt idx="171">
                  <c:v>8.3000000000000004E-2</c:v>
                </c:pt>
                <c:pt idx="172">
                  <c:v>7.5999999999999998E-2</c:v>
                </c:pt>
                <c:pt idx="173">
                  <c:v>7.6999999999999999E-2</c:v>
                </c:pt>
                <c:pt idx="174">
                  <c:v>7.0999999999999994E-2</c:v>
                </c:pt>
                <c:pt idx="175">
                  <c:v>6.5000000000000002E-2</c:v>
                </c:pt>
                <c:pt idx="176">
                  <c:v>6.9000000000000006E-2</c:v>
                </c:pt>
                <c:pt idx="177">
                  <c:v>6.9000000000000006E-2</c:v>
                </c:pt>
                <c:pt idx="178">
                  <c:v>7.5999999999999998E-2</c:v>
                </c:pt>
                <c:pt idx="179">
                  <c:v>7.6999999999999999E-2</c:v>
                </c:pt>
                <c:pt idx="180">
                  <c:v>0.105</c:v>
                </c:pt>
                <c:pt idx="181">
                  <c:v>0.11600000000000001</c:v>
                </c:pt>
                <c:pt idx="182">
                  <c:v>0.1</c:v>
                </c:pt>
                <c:pt idx="183">
                  <c:v>9.9000000000000005E-2</c:v>
                </c:pt>
                <c:pt idx="184">
                  <c:v>0.112</c:v>
                </c:pt>
                <c:pt idx="185">
                  <c:v>0.10100000000000001</c:v>
                </c:pt>
                <c:pt idx="186">
                  <c:v>9.8000000000000004E-2</c:v>
                </c:pt>
                <c:pt idx="187">
                  <c:v>0.1</c:v>
                </c:pt>
                <c:pt idx="188">
                  <c:v>0.10299999999999999</c:v>
                </c:pt>
                <c:pt idx="189">
                  <c:v>9.8000000000000004E-2</c:v>
                </c:pt>
                <c:pt idx="190">
                  <c:v>8.5000000000000006E-2</c:v>
                </c:pt>
                <c:pt idx="191">
                  <c:v>9.4E-2</c:v>
                </c:pt>
                <c:pt idx="192">
                  <c:v>6.9000000000000006E-2</c:v>
                </c:pt>
                <c:pt idx="193">
                  <c:v>5.5E-2</c:v>
                </c:pt>
                <c:pt idx="194">
                  <c:v>7.0000000000000007E-2</c:v>
                </c:pt>
                <c:pt idx="195">
                  <c:v>6.7000000000000004E-2</c:v>
                </c:pt>
                <c:pt idx="196">
                  <c:v>6.7000000000000004E-2</c:v>
                </c:pt>
                <c:pt idx="197">
                  <c:v>6.9000000000000006E-2</c:v>
                </c:pt>
                <c:pt idx="198">
                  <c:v>7.8E-2</c:v>
                </c:pt>
                <c:pt idx="199">
                  <c:v>6.3E-2</c:v>
                </c:pt>
                <c:pt idx="200">
                  <c:v>7.0999999999999994E-2</c:v>
                </c:pt>
                <c:pt idx="201">
                  <c:v>8.2000000000000003E-2</c:v>
                </c:pt>
                <c:pt idx="202">
                  <c:v>8.6999999999999994E-2</c:v>
                </c:pt>
                <c:pt idx="203">
                  <c:v>8.5999999999999993E-2</c:v>
                </c:pt>
                <c:pt idx="204">
                  <c:v>9.9000000000000005E-2</c:v>
                </c:pt>
                <c:pt idx="205">
                  <c:v>0.109</c:v>
                </c:pt>
                <c:pt idx="206">
                  <c:v>9.8000000000000004E-2</c:v>
                </c:pt>
                <c:pt idx="207">
                  <c:v>9.9000000000000005E-2</c:v>
                </c:pt>
                <c:pt idx="208">
                  <c:v>0.115</c:v>
                </c:pt>
                <c:pt idx="209">
                  <c:v>0.10199999999999999</c:v>
                </c:pt>
                <c:pt idx="210">
                  <c:v>9.4E-2</c:v>
                </c:pt>
                <c:pt idx="211">
                  <c:v>0.115</c:v>
                </c:pt>
                <c:pt idx="212">
                  <c:v>0.105</c:v>
                </c:pt>
                <c:pt idx="213">
                  <c:v>9.6000000000000002E-2</c:v>
                </c:pt>
                <c:pt idx="214">
                  <c:v>9.9000000000000005E-2</c:v>
                </c:pt>
                <c:pt idx="215">
                  <c:v>9.6000000000000002E-2</c:v>
                </c:pt>
                <c:pt idx="216">
                  <c:v>8.4000000000000005E-2</c:v>
                </c:pt>
                <c:pt idx="217">
                  <c:v>8.6999999999999994E-2</c:v>
                </c:pt>
                <c:pt idx="218">
                  <c:v>9.4E-2</c:v>
                </c:pt>
                <c:pt idx="219">
                  <c:v>0.09</c:v>
                </c:pt>
                <c:pt idx="220">
                  <c:v>7.9000000000000001E-2</c:v>
                </c:pt>
                <c:pt idx="221">
                  <c:v>0.109</c:v>
                </c:pt>
                <c:pt idx="222">
                  <c:v>0.11799999999999999</c:v>
                </c:pt>
                <c:pt idx="223">
                  <c:v>0.113</c:v>
                </c:pt>
                <c:pt idx="224">
                  <c:v>0.11700000000000001</c:v>
                </c:pt>
                <c:pt idx="225">
                  <c:v>0.13200000000000001</c:v>
                </c:pt>
                <c:pt idx="226">
                  <c:v>0.13600000000000001</c:v>
                </c:pt>
                <c:pt idx="227">
                  <c:v>0.123</c:v>
                </c:pt>
                <c:pt idx="228">
                  <c:v>0.13700000000000001</c:v>
                </c:pt>
                <c:pt idx="229">
                  <c:v>0.129</c:v>
                </c:pt>
                <c:pt idx="230">
                  <c:v>0.126</c:v>
                </c:pt>
                <c:pt idx="231">
                  <c:v>0.13300000000000001</c:v>
                </c:pt>
                <c:pt idx="232">
                  <c:v>0.13900000000000001</c:v>
                </c:pt>
                <c:pt idx="233">
                  <c:v>0.113</c:v>
                </c:pt>
                <c:pt idx="234">
                  <c:v>0.114</c:v>
                </c:pt>
                <c:pt idx="235">
                  <c:v>0.11899999999999999</c:v>
                </c:pt>
                <c:pt idx="236">
                  <c:v>0.113</c:v>
                </c:pt>
                <c:pt idx="237">
                  <c:v>0.109</c:v>
                </c:pt>
                <c:pt idx="238">
                  <c:v>9.7000000000000003E-2</c:v>
                </c:pt>
                <c:pt idx="239">
                  <c:v>0.11700000000000001</c:v>
                </c:pt>
                <c:pt idx="240">
                  <c:v>0.107</c:v>
                </c:pt>
                <c:pt idx="241">
                  <c:v>0.1</c:v>
                </c:pt>
                <c:pt idx="242">
                  <c:v>0.107</c:v>
                </c:pt>
                <c:pt idx="243">
                  <c:v>8.7999999999999995E-2</c:v>
                </c:pt>
                <c:pt idx="244">
                  <c:v>8.5000000000000006E-2</c:v>
                </c:pt>
                <c:pt idx="245">
                  <c:v>0.1</c:v>
                </c:pt>
                <c:pt idx="246">
                  <c:v>9.6000000000000002E-2</c:v>
                </c:pt>
                <c:pt idx="247">
                  <c:v>9.1999999999999998E-2</c:v>
                </c:pt>
                <c:pt idx="248">
                  <c:v>8.4000000000000005E-2</c:v>
                </c:pt>
                <c:pt idx="249">
                  <c:v>8.3000000000000004E-2</c:v>
                </c:pt>
                <c:pt idx="250">
                  <c:v>9.0999999999999998E-2</c:v>
                </c:pt>
                <c:pt idx="251">
                  <c:v>7.3999999999999996E-2</c:v>
                </c:pt>
                <c:pt idx="252">
                  <c:v>8.4000000000000005E-2</c:v>
                </c:pt>
                <c:pt idx="253">
                  <c:v>9.8000000000000004E-2</c:v>
                </c:pt>
                <c:pt idx="254">
                  <c:v>8.5999999999999993E-2</c:v>
                </c:pt>
                <c:pt idx="255">
                  <c:v>0.11799999999999999</c:v>
                </c:pt>
                <c:pt idx="256">
                  <c:v>0.122</c:v>
                </c:pt>
                <c:pt idx="257">
                  <c:v>0.12</c:v>
                </c:pt>
                <c:pt idx="258">
                  <c:v>0.112</c:v>
                </c:pt>
                <c:pt idx="259">
                  <c:v>0.1</c:v>
                </c:pt>
                <c:pt idx="260">
                  <c:v>0.14299999999999999</c:v>
                </c:pt>
                <c:pt idx="261">
                  <c:v>0.159</c:v>
                </c:pt>
                <c:pt idx="262">
                  <c:v>0.16900000000000001</c:v>
                </c:pt>
                <c:pt idx="263">
                  <c:v>0.17100000000000001</c:v>
                </c:pt>
                <c:pt idx="264">
                  <c:v>0.17100000000000001</c:v>
                </c:pt>
                <c:pt idx="265">
                  <c:v>0.16800000000000001</c:v>
                </c:pt>
                <c:pt idx="266">
                  <c:v>0.17699999999999999</c:v>
                </c:pt>
                <c:pt idx="267">
                  <c:v>0.16200000000000001</c:v>
                </c:pt>
                <c:pt idx="268">
                  <c:v>0.155</c:v>
                </c:pt>
                <c:pt idx="269">
                  <c:v>0.151</c:v>
                </c:pt>
                <c:pt idx="270">
                  <c:v>0.16700000000000001</c:v>
                </c:pt>
                <c:pt idx="271">
                  <c:v>0.184</c:v>
                </c:pt>
                <c:pt idx="272">
                  <c:v>0.14099999999999999</c:v>
                </c:pt>
                <c:pt idx="273">
                  <c:v>0.13400000000000001</c:v>
                </c:pt>
                <c:pt idx="274">
                  <c:v>0.123</c:v>
                </c:pt>
                <c:pt idx="275">
                  <c:v>0.13200000000000001</c:v>
                </c:pt>
                <c:pt idx="276">
                  <c:v>0.13500000000000001</c:v>
                </c:pt>
                <c:pt idx="277">
                  <c:v>0.14099999999999999</c:v>
                </c:pt>
                <c:pt idx="278">
                  <c:v>0.13400000000000001</c:v>
                </c:pt>
                <c:pt idx="279">
                  <c:v>0.14799999999999999</c:v>
                </c:pt>
                <c:pt idx="280">
                  <c:v>0.152</c:v>
                </c:pt>
                <c:pt idx="281">
                  <c:v>0.159</c:v>
                </c:pt>
                <c:pt idx="282">
                  <c:v>0.121</c:v>
                </c:pt>
                <c:pt idx="283">
                  <c:v>0.09</c:v>
                </c:pt>
                <c:pt idx="284">
                  <c:v>5.0999999999999997E-2</c:v>
                </c:pt>
                <c:pt idx="285">
                  <c:v>6.3E-2</c:v>
                </c:pt>
                <c:pt idx="286">
                  <c:v>7.4999999999999997E-2</c:v>
                </c:pt>
                <c:pt idx="287">
                  <c:v>6.5000000000000002E-2</c:v>
                </c:pt>
                <c:pt idx="288">
                  <c:v>7.4999999999999997E-2</c:v>
                </c:pt>
                <c:pt idx="289">
                  <c:v>5.8999999999999997E-2</c:v>
                </c:pt>
                <c:pt idx="290">
                  <c:v>5.0999999999999997E-2</c:v>
                </c:pt>
                <c:pt idx="291">
                  <c:v>4.2000000000000003E-2</c:v>
                </c:pt>
                <c:pt idx="292">
                  <c:v>0.03</c:v>
                </c:pt>
                <c:pt idx="293">
                  <c:v>2.1000000000000001E-2</c:v>
                </c:pt>
                <c:pt idx="294">
                  <c:v>2.7E-2</c:v>
                </c:pt>
                <c:pt idx="295">
                  <c:v>6.3E-2</c:v>
                </c:pt>
                <c:pt idx="296">
                  <c:v>0.104</c:v>
                </c:pt>
                <c:pt idx="297">
                  <c:v>7.4999999999999997E-2</c:v>
                </c:pt>
                <c:pt idx="298">
                  <c:v>5.5E-2</c:v>
                </c:pt>
                <c:pt idx="299">
                  <c:v>3.6999999999999998E-2</c:v>
                </c:pt>
                <c:pt idx="300">
                  <c:v>3.5999999999999997E-2</c:v>
                </c:pt>
                <c:pt idx="301">
                  <c:v>3.5999999999999997E-2</c:v>
                </c:pt>
                <c:pt idx="302">
                  <c:v>3.4000000000000002E-2</c:v>
                </c:pt>
                <c:pt idx="303">
                  <c:v>0.03</c:v>
                </c:pt>
                <c:pt idx="304">
                  <c:v>2.8000000000000001E-2</c:v>
                </c:pt>
                <c:pt idx="305">
                  <c:v>1.2999999999999999E-2</c:v>
                </c:pt>
                <c:pt idx="306">
                  <c:v>2.8000000000000001E-2</c:v>
                </c:pt>
                <c:pt idx="307">
                  <c:v>1.6E-2</c:v>
                </c:pt>
                <c:pt idx="308">
                  <c:v>4.0000000000000001E-3</c:v>
                </c:pt>
                <c:pt idx="309">
                  <c:v>7.0000000000000001E-3</c:v>
                </c:pt>
                <c:pt idx="310">
                  <c:v>0</c:v>
                </c:pt>
                <c:pt idx="311">
                  <c:v>-5.0000000000000001E-3</c:v>
                </c:pt>
                <c:pt idx="312">
                  <c:v>-8.0000000000000002E-3</c:v>
                </c:pt>
                <c:pt idx="313">
                  <c:v>-5.0000000000000001E-3</c:v>
                </c:pt>
                <c:pt idx="314">
                  <c:v>-0.01</c:v>
                </c:pt>
                <c:pt idx="315">
                  <c:v>-1.6E-2</c:v>
                </c:pt>
                <c:pt idx="316">
                  <c:v>-1.7999999999999999E-2</c:v>
                </c:pt>
                <c:pt idx="317">
                  <c:v>-1.4999999999999999E-2</c:v>
                </c:pt>
                <c:pt idx="318">
                  <c:v>-1.6E-2</c:v>
                </c:pt>
                <c:pt idx="319">
                  <c:v>-2.3E-2</c:v>
                </c:pt>
                <c:pt idx="320">
                  <c:v>-1.7000000000000001E-2</c:v>
                </c:pt>
              </c:numCache>
            </c:numRef>
          </c:val>
          <c:extLst>
            <c:ext xmlns:c16="http://schemas.microsoft.com/office/drawing/2014/chart" uri="{C3380CC4-5D6E-409C-BE32-E72D297353CC}">
              <c16:uniqueId val="{00000001-1DA6-436B-8086-2C8B6DAE4C99}"/>
            </c:ext>
          </c:extLst>
        </c:ser>
        <c:dLbls>
          <c:showLegendKey val="0"/>
          <c:showVal val="0"/>
          <c:showCatName val="0"/>
          <c:showSerName val="0"/>
          <c:showPercent val="0"/>
          <c:showBubbleSize val="0"/>
        </c:dLbls>
        <c:axId val="3"/>
        <c:axId val="4"/>
      </c:areaChart>
      <c:catAx>
        <c:axId val="235565400"/>
        <c:scaling>
          <c:orientation val="minMax"/>
        </c:scaling>
        <c:delete val="0"/>
        <c:axPos val="b"/>
        <c:numFmt formatCode="General" sourceLinked="1"/>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34"/>
          <c:min val="-0.06"/>
        </c:scaling>
        <c:delete val="0"/>
        <c:axPos val="l"/>
        <c:majorGridlines>
          <c:spPr>
            <a:ln w="2407">
              <a:solidFill>
                <a:schemeClr val="tx1"/>
              </a:solidFill>
              <a:prstDash val="solid"/>
            </a:ln>
          </c:spPr>
        </c:majorGridlines>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23556540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34"/>
          <c:min val="-0.06"/>
        </c:scaling>
        <c:delete val="0"/>
        <c:axPos val="r"/>
        <c:numFmt formatCode="0%" sourceLinked="0"/>
        <c:majorTickMark val="out"/>
        <c:minorTickMark val="none"/>
        <c:tickLblPos val="nextTo"/>
        <c:spPr>
          <a:ln w="2407">
            <a:solidFill>
              <a:schemeClr val="tx1"/>
            </a:solidFill>
            <a:prstDash val="solid"/>
          </a:ln>
        </c:spPr>
        <c:txPr>
          <a:bodyPr rot="0" vert="horz"/>
          <a:lstStyle/>
          <a:p>
            <a:pPr>
              <a:defRPr sz="1200"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29">
          <a:solidFill>
            <a:schemeClr val="tx1"/>
          </a:solidFill>
          <a:prstDash val="solid"/>
        </a:ln>
      </c:spPr>
    </c:plotArea>
    <c:plotVisOnly val="1"/>
    <c:dispBlanksAs val="zero"/>
    <c:showDLblsOverMax val="0"/>
  </c:chart>
  <c:spPr>
    <a:noFill/>
    <a:ln w="19258">
      <a:solidFill>
        <a:schemeClr val="tx1"/>
      </a:solidFill>
      <a:prstDash val="solid"/>
    </a:ln>
  </c:spPr>
  <c:txPr>
    <a:bodyPr/>
    <a:lstStyle/>
    <a:p>
      <a:pPr>
        <a:defRPr sz="1365"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A64D-4F8A-8E14-F3C2D79C532C}"/>
              </c:ext>
            </c:extLst>
          </c:dPt>
          <c:dPt>
            <c:idx val="24"/>
            <c:invertIfNegative val="0"/>
            <c:bubble3D val="0"/>
            <c:spPr>
              <a:pattFill prst="wdDnDiag">
                <a:fgClr>
                  <a:schemeClr val="accent4"/>
                </a:fgClr>
                <a:bgClr>
                  <a:schemeClr val="accent4"/>
                </a:bgClr>
              </a:pattFill>
              <a:ln w="7708">
                <a:solidFill>
                  <a:schemeClr val="tx1"/>
                </a:solidFill>
                <a:prstDash val="solid"/>
              </a:ln>
            </c:spPr>
            <c:extLst>
              <c:ext xmlns:c16="http://schemas.microsoft.com/office/drawing/2014/chart" uri="{C3380CC4-5D6E-409C-BE32-E72D297353CC}">
                <c16:uniqueId val="{0000000F-6F1A-4696-93C2-AF2A63F4C7AD}"/>
              </c:ext>
            </c:extLst>
          </c:dPt>
          <c:dPt>
            <c:idx val="25"/>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0-6F1A-4696-93C2-AF2A63F4C7AD}"/>
              </c:ext>
            </c:extLst>
          </c:dPt>
          <c:dPt>
            <c:idx val="26"/>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13-DBE9-41A0-A2F2-85F75798BB84}"/>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0.00%</c:formatCode>
                <c:ptCount val="27"/>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5.7000000000000002E-2</c:v>
                </c:pt>
                <c:pt idx="22" formatCode="General">
                  <c:v>8.9999999999999993E-3</c:v>
                </c:pt>
                <c:pt idx="23" formatCode="General">
                  <c:v>2.5000000000000001E-2</c:v>
                </c:pt>
                <c:pt idx="24" formatCode="General">
                  <c:v>2.8000000000000001E-2</c:v>
                </c:pt>
                <c:pt idx="25" formatCode="General">
                  <c:v>2.4E-2</c:v>
                </c:pt>
                <c:pt idx="26" formatCode="General">
                  <c:v>0.02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2% Long Run Growth Rate</c:v>
                </c:pt>
              </c:strCache>
            </c:strRef>
          </c:tx>
          <c:spPr>
            <a:ln w="23123">
              <a:solidFill>
                <a:srgbClr val="FFFF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2.0000000000000004E-2"/>
      </c:valAx>
      <c:spPr>
        <a:noFill/>
        <a:ln w="7708">
          <a:solidFill>
            <a:schemeClr val="tx1"/>
          </a:solidFill>
          <a:prstDash val="solid"/>
        </a:ln>
      </c:spPr>
    </c:plotArea>
    <c:legend>
      <c:legendPos val="r"/>
      <c:legendEntry>
        <c:idx val="0"/>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Entry>
      <c:layout>
        <c:manualLayout>
          <c:xMode val="edge"/>
          <c:yMode val="edge"/>
          <c:x val="0.38579081653377773"/>
          <c:y val="0.13134910642929862"/>
          <c:w val="0.26034748970272165"/>
          <c:h val="9.6669773741361056E-2"/>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7864077669902918"/>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2BDC-4A3D-9F1E-8F256437C814}"/>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pt idx="357">
                  <c:v>4.0999999999999996</c:v>
                </c:pt>
                <c:pt idx="358">
                  <c:v>4.2</c:v>
                </c:pt>
              </c:numCache>
            </c:numRef>
          </c:val>
          <c:extLst>
            <c:ext xmlns:c16="http://schemas.microsoft.com/office/drawing/2014/chart" uri="{C3380CC4-5D6E-409C-BE32-E72D297353CC}">
              <c16:uniqueId val="{00000001-2BDC-4A3D-9F1E-8F256437C814}"/>
            </c:ext>
          </c:extLst>
        </c:ser>
        <c:dLbls>
          <c:showLegendKey val="0"/>
          <c:showVal val="0"/>
          <c:showCatName val="0"/>
          <c:showSerName val="0"/>
          <c:showPercent val="0"/>
          <c:showBubbleSize val="0"/>
        </c:dLbls>
        <c:axId val="227356368"/>
        <c:axId val="1"/>
      </c:areaChart>
      <c:lineChart>
        <c:grouping val="standard"/>
        <c:varyColors val="0"/>
        <c:ser>
          <c:idx val="4"/>
          <c:order val="2"/>
          <c:tx>
            <c:strRef>
              <c:f>Sheet1!$E$1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2-2BDC-4A3D-9F1E-8F256437C814}"/>
            </c:ext>
          </c:extLst>
        </c:ser>
        <c:dLbls>
          <c:showLegendKey val="0"/>
          <c:showVal val="0"/>
          <c:showCatName val="0"/>
          <c:showSerName val="0"/>
          <c:showPercent val="0"/>
          <c:showBubbleSize val="0"/>
        </c:dLbls>
        <c:marker val="1"/>
        <c:smooth val="0"/>
        <c:axId val="227356368"/>
        <c:axId val="1"/>
      </c:lineChart>
      <c:catAx>
        <c:axId val="227356368"/>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7356368"/>
        <c:crosses val="autoZero"/>
        <c:crossBetween val="midCat"/>
        <c:majorUnit val="1"/>
        <c:minorUnit val="1"/>
      </c:valAx>
      <c:spPr>
        <a:noFill/>
        <a:ln w="15220">
          <a:solidFill>
            <a:schemeClr val="tx1"/>
          </a:solidFill>
          <a:prstDash val="solid"/>
        </a:ln>
      </c:spPr>
    </c:plotArea>
    <c:legend>
      <c:legendPos val="r"/>
      <c:layout>
        <c:manualLayout>
          <c:xMode val="edge"/>
          <c:yMode val="edge"/>
          <c:x val="8.6899252335936511E-2"/>
          <c:y val="0.17234085982475439"/>
          <c:w val="0.37758670464803762"/>
          <c:h val="0.1696191374290476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5915492957746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7E6C-4587-ADA1-270C358A30B3}"/>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numCache>
            </c:numRef>
          </c:val>
          <c:extLst>
            <c:ext xmlns:c16="http://schemas.microsoft.com/office/drawing/2014/chart" uri="{C3380CC4-5D6E-409C-BE32-E72D297353CC}">
              <c16:uniqueId val="{00000001-7E6C-4587-ADA1-270C358A30B3}"/>
            </c:ext>
          </c:extLst>
        </c:ser>
        <c:dLbls>
          <c:showLegendKey val="0"/>
          <c:showVal val="0"/>
          <c:showCatName val="0"/>
          <c:showSerName val="0"/>
          <c:showPercent val="0"/>
          <c:showBubbleSize val="0"/>
        </c:dLbls>
        <c:axId val="237478056"/>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3-7E6C-4587-ADA1-270C358A30B3}"/>
            </c:ext>
          </c:extLst>
        </c:ser>
        <c:dLbls>
          <c:showLegendKey val="0"/>
          <c:showVal val="0"/>
          <c:showCatName val="0"/>
          <c:showSerName val="0"/>
          <c:showPercent val="0"/>
          <c:showBubbleSize val="0"/>
        </c:dLbls>
        <c:marker val="1"/>
        <c:smooth val="0"/>
        <c:axId val="237478056"/>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formatCode="0.00%">
                  <c:v>0.86241299999999999</c:v>
                </c:pt>
                <c:pt idx="349" formatCode="0.00%">
                  <c:v>0.80889</c:v>
                </c:pt>
                <c:pt idx="350" formatCode="0.00%">
                  <c:v>0.77290000000000003</c:v>
                </c:pt>
                <c:pt idx="351" formatCode="0.00%">
                  <c:v>0.84019100000000002</c:v>
                </c:pt>
                <c:pt idx="352" formatCode="0.00%">
                  <c:v>0.84312399999999998</c:v>
                </c:pt>
                <c:pt idx="353" formatCode="0.00%">
                  <c:v>0.8397</c:v>
                </c:pt>
                <c:pt idx="354" formatCode="0.00%">
                  <c:v>0.84378399999999998</c:v>
                </c:pt>
                <c:pt idx="355" formatCode="0.00%">
                  <c:v>0.88921399999999995</c:v>
                </c:pt>
                <c:pt idx="356" formatCode="0.00%">
                  <c:v>0.90600000000000003</c:v>
                </c:pt>
                <c:pt idx="357" formatCode="0.00%">
                  <c:v>0.93213900000000005</c:v>
                </c:pt>
                <c:pt idx="358" formatCode="0.00%">
                  <c:v>0.98871799999999999</c:v>
                </c:pt>
              </c:numCache>
            </c:numRef>
          </c:val>
          <c:smooth val="0"/>
          <c:extLst>
            <c:ext xmlns:c16="http://schemas.microsoft.com/office/drawing/2014/chart" uri="{C3380CC4-5D6E-409C-BE32-E72D297353CC}">
              <c16:uniqueId val="{00000002-7E6C-4587-ADA1-270C358A30B3}"/>
            </c:ext>
          </c:extLst>
        </c:ser>
        <c:dLbls>
          <c:showLegendKey val="0"/>
          <c:showVal val="0"/>
          <c:showCatName val="0"/>
          <c:showSerName val="0"/>
          <c:showPercent val="0"/>
          <c:showBubbleSize val="0"/>
        </c:dLbls>
        <c:marker val="1"/>
        <c:smooth val="0"/>
        <c:axId val="3"/>
        <c:axId val="4"/>
      </c:lineChart>
      <c:catAx>
        <c:axId val="237478056"/>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37478056"/>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6899252335936511E-2"/>
          <c:y val="0.17429583264447476"/>
          <c:w val="0.35801497451394299"/>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Delinquency Rate
Versus
 Unemployment Rate </a:t>
            </a:r>
          </a:p>
        </c:rich>
      </c:tx>
      <c:layout>
        <c:manualLayout>
          <c:xMode val="edge"/>
          <c:yMode val="edge"/>
          <c:x val="0.32524271844660196"/>
          <c:y val="0"/>
        </c:manualLayout>
      </c:layout>
      <c:overlay val="0"/>
      <c:spPr>
        <a:noFill/>
        <a:ln w="30440">
          <a:noFill/>
        </a:ln>
      </c:spPr>
    </c:title>
    <c:autoTitleDeleted val="0"/>
    <c:plotArea>
      <c:layout>
        <c:manualLayout>
          <c:layoutTarget val="inner"/>
          <c:xMode val="edge"/>
          <c:yMode val="edge"/>
          <c:x val="8.4142394822006472E-2"/>
          <c:y val="0.17077464788732394"/>
          <c:w val="0.83333333333333337"/>
          <c:h val="0.73415492957746475"/>
        </c:manualLayout>
      </c:layout>
      <c:areaChart>
        <c:grouping val="standard"/>
        <c:varyColors val="0"/>
        <c:ser>
          <c:idx val="1"/>
          <c:order val="0"/>
          <c:tx>
            <c:strRef>
              <c:f>Sheet1!$C$1</c:f>
              <c:strCache>
                <c:ptCount val="1"/>
                <c:pt idx="0">
                  <c:v>Recession</c:v>
                </c:pt>
              </c:strCache>
            </c:strRef>
          </c:tx>
          <c:spPr>
            <a:solidFill>
              <a:srgbClr val="FF0000"/>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Sheet1!$C$2:$C$363</c:f>
              <c:numCache>
                <c:formatCode>General</c:formatCode>
                <c:ptCount val="362"/>
                <c:pt idx="74">
                  <c:v>15</c:v>
                </c:pt>
                <c:pt idx="75">
                  <c:v>15</c:v>
                </c:pt>
                <c:pt idx="76">
                  <c:v>15</c:v>
                </c:pt>
                <c:pt idx="77">
                  <c:v>15</c:v>
                </c:pt>
                <c:pt idx="78">
                  <c:v>15</c:v>
                </c:pt>
                <c:pt idx="79">
                  <c:v>15</c:v>
                </c:pt>
                <c:pt idx="80">
                  <c:v>15</c:v>
                </c:pt>
                <c:pt idx="81">
                  <c:v>15</c:v>
                </c:pt>
                <c:pt idx="82">
                  <c:v>15</c:v>
                </c:pt>
                <c:pt idx="83">
                  <c:v>15</c:v>
                </c:pt>
                <c:pt idx="155">
                  <c:v>15</c:v>
                </c:pt>
                <c:pt idx="156">
                  <c:v>15</c:v>
                </c:pt>
                <c:pt idx="157">
                  <c:v>15</c:v>
                </c:pt>
                <c:pt idx="158">
                  <c:v>15</c:v>
                </c:pt>
                <c:pt idx="159">
                  <c:v>15</c:v>
                </c:pt>
                <c:pt idx="160">
                  <c:v>15</c:v>
                </c:pt>
                <c:pt idx="161">
                  <c:v>15</c:v>
                </c:pt>
                <c:pt idx="162">
                  <c:v>15</c:v>
                </c:pt>
                <c:pt idx="163">
                  <c:v>15</c:v>
                </c:pt>
                <c:pt idx="164">
                  <c:v>15</c:v>
                </c:pt>
                <c:pt idx="165">
                  <c:v>15</c:v>
                </c:pt>
                <c:pt idx="166">
                  <c:v>15</c:v>
                </c:pt>
                <c:pt idx="167">
                  <c:v>15</c:v>
                </c:pt>
                <c:pt idx="168">
                  <c:v>15</c:v>
                </c:pt>
                <c:pt idx="169">
                  <c:v>15</c:v>
                </c:pt>
                <c:pt idx="170">
                  <c:v>15</c:v>
                </c:pt>
                <c:pt idx="171">
                  <c:v>15</c:v>
                </c:pt>
                <c:pt idx="172">
                  <c:v>15</c:v>
                </c:pt>
                <c:pt idx="173">
                  <c:v>15</c:v>
                </c:pt>
                <c:pt idx="303">
                  <c:v>15</c:v>
                </c:pt>
                <c:pt idx="304">
                  <c:v>15</c:v>
                </c:pt>
                <c:pt idx="305">
                  <c:v>15</c:v>
                </c:pt>
              </c:numCache>
            </c:numRef>
          </c:val>
          <c:extLst>
            <c:ext xmlns:c16="http://schemas.microsoft.com/office/drawing/2014/chart" uri="{C3380CC4-5D6E-409C-BE32-E72D297353CC}">
              <c16:uniqueId val="{00000000-395D-4C93-8755-D17A274E5110}"/>
            </c:ext>
          </c:extLst>
        </c:ser>
        <c:ser>
          <c:idx val="2"/>
          <c:order val="1"/>
          <c:tx>
            <c:strRef>
              <c:f>Sheet1!$D$1</c:f>
              <c:strCache>
                <c:ptCount val="1"/>
                <c:pt idx="0">
                  <c:v>Unemployment (Left Axis)</c:v>
                </c:pt>
              </c:strCache>
            </c:strRef>
          </c:tx>
          <c:spPr>
            <a:solidFill>
              <a:srgbClr val="CCFFFF"/>
            </a:solidFill>
            <a:ln w="15220">
              <a:solidFill>
                <a:schemeClr val="tx1"/>
              </a:solidFill>
              <a:prstDash val="solid"/>
            </a:ln>
          </c:spP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Sheet1!$D$2:$D$363</c:f>
              <c:numCache>
                <c:formatCode>General</c:formatCode>
                <c:ptCount val="362"/>
                <c:pt idx="0">
                  <c:v>5.7</c:v>
                </c:pt>
                <c:pt idx="1">
                  <c:v>5.4</c:v>
                </c:pt>
                <c:pt idx="2">
                  <c:v>5.5</c:v>
                </c:pt>
                <c:pt idx="3">
                  <c:v>5.8</c:v>
                </c:pt>
                <c:pt idx="4">
                  <c:v>5.7</c:v>
                </c:pt>
                <c:pt idx="5">
                  <c:v>5.6</c:v>
                </c:pt>
                <c:pt idx="6">
                  <c:v>5.7</c:v>
                </c:pt>
                <c:pt idx="7">
                  <c:v>5.6</c:v>
                </c:pt>
                <c:pt idx="8">
                  <c:v>5.6</c:v>
                </c:pt>
                <c:pt idx="9">
                  <c:v>5.5</c:v>
                </c:pt>
                <c:pt idx="10">
                  <c:v>5.6</c:v>
                </c:pt>
                <c:pt idx="11">
                  <c:v>5.6</c:v>
                </c:pt>
                <c:pt idx="12">
                  <c:v>5.6</c:v>
                </c:pt>
                <c:pt idx="13">
                  <c:v>5.5</c:v>
                </c:pt>
                <c:pt idx="14">
                  <c:v>5.6</c:v>
                </c:pt>
                <c:pt idx="15">
                  <c:v>5.4</c:v>
                </c:pt>
                <c:pt idx="16">
                  <c:v>5.6</c:v>
                </c:pt>
                <c:pt idx="17">
                  <c:v>5.3</c:v>
                </c:pt>
                <c:pt idx="18">
                  <c:v>5.4</c:v>
                </c:pt>
                <c:pt idx="19">
                  <c:v>5.0999999999999996</c:v>
                </c:pt>
                <c:pt idx="20">
                  <c:v>5.2</c:v>
                </c:pt>
                <c:pt idx="21">
                  <c:v>5.2</c:v>
                </c:pt>
                <c:pt idx="22">
                  <c:v>5.3</c:v>
                </c:pt>
                <c:pt idx="23">
                  <c:v>5.3</c:v>
                </c:pt>
                <c:pt idx="24">
                  <c:v>5.4</c:v>
                </c:pt>
                <c:pt idx="25">
                  <c:v>5.3</c:v>
                </c:pt>
                <c:pt idx="26">
                  <c:v>5.2</c:v>
                </c:pt>
                <c:pt idx="27">
                  <c:v>4.9000000000000004</c:v>
                </c:pt>
                <c:pt idx="28">
                  <c:v>4.8</c:v>
                </c:pt>
                <c:pt idx="29">
                  <c:v>5</c:v>
                </c:pt>
                <c:pt idx="30">
                  <c:v>4.8</c:v>
                </c:pt>
                <c:pt idx="31">
                  <c:v>4.9000000000000004</c:v>
                </c:pt>
                <c:pt idx="32">
                  <c:v>4.9000000000000004</c:v>
                </c:pt>
                <c:pt idx="33">
                  <c:v>4.7</c:v>
                </c:pt>
                <c:pt idx="34">
                  <c:v>4.5999999999999996</c:v>
                </c:pt>
                <c:pt idx="35">
                  <c:v>4.7</c:v>
                </c:pt>
                <c:pt idx="36">
                  <c:v>4.7</c:v>
                </c:pt>
                <c:pt idx="37">
                  <c:v>4.5999999999999996</c:v>
                </c:pt>
                <c:pt idx="38">
                  <c:v>4.7</c:v>
                </c:pt>
                <c:pt idx="39">
                  <c:v>4.3</c:v>
                </c:pt>
                <c:pt idx="40">
                  <c:v>4.3</c:v>
                </c:pt>
                <c:pt idx="41">
                  <c:v>4.5</c:v>
                </c:pt>
                <c:pt idx="42">
                  <c:v>4.5</c:v>
                </c:pt>
                <c:pt idx="43">
                  <c:v>4.5</c:v>
                </c:pt>
                <c:pt idx="44">
                  <c:v>4.5999999999999996</c:v>
                </c:pt>
                <c:pt idx="45">
                  <c:v>4.5999999999999996</c:v>
                </c:pt>
                <c:pt idx="46">
                  <c:v>4.4000000000000004</c:v>
                </c:pt>
                <c:pt idx="47">
                  <c:v>4.3</c:v>
                </c:pt>
                <c:pt idx="48">
                  <c:v>4.3</c:v>
                </c:pt>
                <c:pt idx="49">
                  <c:v>4.4000000000000004</c:v>
                </c:pt>
                <c:pt idx="50">
                  <c:v>4.2</c:v>
                </c:pt>
                <c:pt idx="51">
                  <c:v>4.3</c:v>
                </c:pt>
                <c:pt idx="52">
                  <c:v>4.2</c:v>
                </c:pt>
                <c:pt idx="53">
                  <c:v>4.3</c:v>
                </c:pt>
                <c:pt idx="54">
                  <c:v>4.3</c:v>
                </c:pt>
                <c:pt idx="55">
                  <c:v>4.2</c:v>
                </c:pt>
                <c:pt idx="56">
                  <c:v>4.2</c:v>
                </c:pt>
                <c:pt idx="57">
                  <c:v>4.0999999999999996</c:v>
                </c:pt>
                <c:pt idx="58">
                  <c:v>4.0999999999999996</c:v>
                </c:pt>
                <c:pt idx="59">
                  <c:v>4.0999999999999996</c:v>
                </c:pt>
                <c:pt idx="60">
                  <c:v>4</c:v>
                </c:pt>
                <c:pt idx="61">
                  <c:v>4.0999999999999996</c:v>
                </c:pt>
                <c:pt idx="62">
                  <c:v>4.0999999999999996</c:v>
                </c:pt>
                <c:pt idx="63">
                  <c:v>3.9</c:v>
                </c:pt>
                <c:pt idx="64">
                  <c:v>4.0999999999999996</c:v>
                </c:pt>
                <c:pt idx="65">
                  <c:v>4</c:v>
                </c:pt>
                <c:pt idx="66">
                  <c:v>4</c:v>
                </c:pt>
                <c:pt idx="67">
                  <c:v>4.0999999999999996</c:v>
                </c:pt>
                <c:pt idx="68">
                  <c:v>3.9</c:v>
                </c:pt>
                <c:pt idx="69">
                  <c:v>3.9</c:v>
                </c:pt>
                <c:pt idx="70">
                  <c:v>4</c:v>
                </c:pt>
                <c:pt idx="71">
                  <c:v>4</c:v>
                </c:pt>
                <c:pt idx="72">
                  <c:v>4.2</c:v>
                </c:pt>
                <c:pt idx="73">
                  <c:v>4.2</c:v>
                </c:pt>
                <c:pt idx="74">
                  <c:v>4.3</c:v>
                </c:pt>
                <c:pt idx="75">
                  <c:v>4.5</c:v>
                </c:pt>
                <c:pt idx="76">
                  <c:v>4.4000000000000004</c:v>
                </c:pt>
                <c:pt idx="77">
                  <c:v>4.5</c:v>
                </c:pt>
                <c:pt idx="78">
                  <c:v>4.5</c:v>
                </c:pt>
                <c:pt idx="79">
                  <c:v>4.9000000000000004</c:v>
                </c:pt>
                <c:pt idx="80">
                  <c:v>4.9000000000000004</c:v>
                </c:pt>
                <c:pt idx="81">
                  <c:v>5.4</c:v>
                </c:pt>
                <c:pt idx="82">
                  <c:v>5.6</c:v>
                </c:pt>
                <c:pt idx="83">
                  <c:v>5.8</c:v>
                </c:pt>
                <c:pt idx="84" formatCode="#,##0.0_);[Red]\(#,##0.0\)">
                  <c:v>5.6</c:v>
                </c:pt>
                <c:pt idx="85">
                  <c:v>5.5</c:v>
                </c:pt>
                <c:pt idx="86">
                  <c:v>5.7</c:v>
                </c:pt>
                <c:pt idx="87">
                  <c:v>6</c:v>
                </c:pt>
                <c:pt idx="88">
                  <c:v>5.8</c:v>
                </c:pt>
                <c:pt idx="89">
                  <c:v>5.9</c:v>
                </c:pt>
                <c:pt idx="90">
                  <c:v>5.9</c:v>
                </c:pt>
                <c:pt idx="91">
                  <c:v>5.7</c:v>
                </c:pt>
                <c:pt idx="92">
                  <c:v>5.6</c:v>
                </c:pt>
                <c:pt idx="93">
                  <c:v>5.7</c:v>
                </c:pt>
                <c:pt idx="94">
                  <c:v>5.9</c:v>
                </c:pt>
                <c:pt idx="95">
                  <c:v>6</c:v>
                </c:pt>
                <c:pt idx="96">
                  <c:v>5.7</c:v>
                </c:pt>
                <c:pt idx="97">
                  <c:v>5.8</c:v>
                </c:pt>
                <c:pt idx="98">
                  <c:v>5.8</c:v>
                </c:pt>
                <c:pt idx="99">
                  <c:v>6</c:v>
                </c:pt>
                <c:pt idx="100">
                  <c:v>6.1</c:v>
                </c:pt>
                <c:pt idx="101">
                  <c:v>6.4</c:v>
                </c:pt>
                <c:pt idx="102">
                  <c:v>6.2</c:v>
                </c:pt>
                <c:pt idx="103">
                  <c:v>6.1</c:v>
                </c:pt>
                <c:pt idx="104">
                  <c:v>6.1</c:v>
                </c:pt>
                <c:pt idx="105">
                  <c:v>6</c:v>
                </c:pt>
                <c:pt idx="106">
                  <c:v>5.9</c:v>
                </c:pt>
                <c:pt idx="107">
                  <c:v>5.7</c:v>
                </c:pt>
                <c:pt idx="108">
                  <c:v>5.6</c:v>
                </c:pt>
                <c:pt idx="109">
                  <c:v>5.6</c:v>
                </c:pt>
                <c:pt idx="110">
                  <c:v>5.7</c:v>
                </c:pt>
                <c:pt idx="111">
                  <c:v>5.6</c:v>
                </c:pt>
                <c:pt idx="112">
                  <c:v>5.6</c:v>
                </c:pt>
                <c:pt idx="113">
                  <c:v>5.6</c:v>
                </c:pt>
                <c:pt idx="114">
                  <c:v>5.5</c:v>
                </c:pt>
                <c:pt idx="115">
                  <c:v>5.4</c:v>
                </c:pt>
                <c:pt idx="116">
                  <c:v>5.4</c:v>
                </c:pt>
                <c:pt idx="117">
                  <c:v>5.5</c:v>
                </c:pt>
                <c:pt idx="118">
                  <c:v>5.4</c:v>
                </c:pt>
                <c:pt idx="119">
                  <c:v>5.4</c:v>
                </c:pt>
                <c:pt idx="120">
                  <c:v>5.2</c:v>
                </c:pt>
                <c:pt idx="121">
                  <c:v>5.4</c:v>
                </c:pt>
                <c:pt idx="122">
                  <c:v>5.2</c:v>
                </c:pt>
                <c:pt idx="123">
                  <c:v>5.2</c:v>
                </c:pt>
                <c:pt idx="124">
                  <c:v>5.0999999999999996</c:v>
                </c:pt>
                <c:pt idx="125">
                  <c:v>5</c:v>
                </c:pt>
                <c:pt idx="126">
                  <c:v>5</c:v>
                </c:pt>
                <c:pt idx="127">
                  <c:v>4.9000000000000004</c:v>
                </c:pt>
                <c:pt idx="128">
                  <c:v>5.0999999999999996</c:v>
                </c:pt>
                <c:pt idx="129">
                  <c:v>4.9000000000000004</c:v>
                </c:pt>
                <c:pt idx="130">
                  <c:v>5</c:v>
                </c:pt>
                <c:pt idx="131">
                  <c:v>4.9000000000000004</c:v>
                </c:pt>
                <c:pt idx="132">
                  <c:v>4.7</c:v>
                </c:pt>
                <c:pt idx="133">
                  <c:v>4.8</c:v>
                </c:pt>
                <c:pt idx="134">
                  <c:v>4.7</c:v>
                </c:pt>
                <c:pt idx="135">
                  <c:v>4.7</c:v>
                </c:pt>
                <c:pt idx="136">
                  <c:v>4.5999999999999996</c:v>
                </c:pt>
                <c:pt idx="137">
                  <c:v>4.5999999999999996</c:v>
                </c:pt>
                <c:pt idx="138">
                  <c:v>4.8</c:v>
                </c:pt>
                <c:pt idx="139">
                  <c:v>4.7</c:v>
                </c:pt>
                <c:pt idx="140">
                  <c:v>4.5999999999999996</c:v>
                </c:pt>
                <c:pt idx="141">
                  <c:v>4.4000000000000004</c:v>
                </c:pt>
                <c:pt idx="142">
                  <c:v>4.5</c:v>
                </c:pt>
                <c:pt idx="143">
                  <c:v>4.5</c:v>
                </c:pt>
                <c:pt idx="144">
                  <c:v>4.5999999999999996</c:v>
                </c:pt>
                <c:pt idx="145">
                  <c:v>4.5</c:v>
                </c:pt>
                <c:pt idx="146">
                  <c:v>4.4000000000000004</c:v>
                </c:pt>
                <c:pt idx="147">
                  <c:v>4.5</c:v>
                </c:pt>
                <c:pt idx="148">
                  <c:v>4.5</c:v>
                </c:pt>
                <c:pt idx="149">
                  <c:v>4.5</c:v>
                </c:pt>
                <c:pt idx="150">
                  <c:v>4.5999999999999996</c:v>
                </c:pt>
                <c:pt idx="151">
                  <c:v>4.5999999999999996</c:v>
                </c:pt>
                <c:pt idx="152">
                  <c:v>4.7</c:v>
                </c:pt>
                <c:pt idx="153">
                  <c:v>4.8</c:v>
                </c:pt>
                <c:pt idx="154">
                  <c:v>4.7</c:v>
                </c:pt>
                <c:pt idx="155">
                  <c:v>5</c:v>
                </c:pt>
                <c:pt idx="156">
                  <c:v>4.9000000000000004</c:v>
                </c:pt>
                <c:pt idx="157">
                  <c:v>4.8</c:v>
                </c:pt>
                <c:pt idx="158">
                  <c:v>5.0999999999999996</c:v>
                </c:pt>
                <c:pt idx="159">
                  <c:v>5</c:v>
                </c:pt>
                <c:pt idx="160">
                  <c:v>5.5</c:v>
                </c:pt>
                <c:pt idx="161">
                  <c:v>5.5</c:v>
                </c:pt>
                <c:pt idx="162">
                  <c:v>5.7</c:v>
                </c:pt>
                <c:pt idx="163">
                  <c:v>6.1</c:v>
                </c:pt>
                <c:pt idx="164">
                  <c:v>6.1</c:v>
                </c:pt>
                <c:pt idx="165">
                  <c:v>6.6</c:v>
                </c:pt>
                <c:pt idx="166">
                  <c:v>6.8</c:v>
                </c:pt>
                <c:pt idx="167">
                  <c:v>7.2</c:v>
                </c:pt>
                <c:pt idx="168">
                  <c:v>7.6</c:v>
                </c:pt>
                <c:pt idx="169">
                  <c:v>8.5</c:v>
                </c:pt>
                <c:pt idx="170">
                  <c:v>8.9</c:v>
                </c:pt>
                <c:pt idx="171">
                  <c:v>8.9</c:v>
                </c:pt>
                <c:pt idx="172">
                  <c:v>9.4</c:v>
                </c:pt>
                <c:pt idx="173">
                  <c:v>9.5</c:v>
                </c:pt>
                <c:pt idx="174">
                  <c:v>9.4</c:v>
                </c:pt>
                <c:pt idx="175">
                  <c:v>9.6999999999999993</c:v>
                </c:pt>
                <c:pt idx="176">
                  <c:v>9.8000000000000007</c:v>
                </c:pt>
                <c:pt idx="177">
                  <c:v>10.199999999999999</c:v>
                </c:pt>
                <c:pt idx="178">
                  <c:v>10</c:v>
                </c:pt>
                <c:pt idx="179">
                  <c:v>10</c:v>
                </c:pt>
                <c:pt idx="180">
                  <c:v>9.6999998000000005</c:v>
                </c:pt>
                <c:pt idx="181">
                  <c:v>9.6999998000000005</c:v>
                </c:pt>
                <c:pt idx="182">
                  <c:v>9.6999998000000005</c:v>
                </c:pt>
                <c:pt idx="183">
                  <c:v>9.8000001999999995</c:v>
                </c:pt>
                <c:pt idx="184">
                  <c:v>9.6000004000000008</c:v>
                </c:pt>
                <c:pt idx="185">
                  <c:v>9.5</c:v>
                </c:pt>
                <c:pt idx="186">
                  <c:v>9.5</c:v>
                </c:pt>
                <c:pt idx="187">
                  <c:v>9.6000004000000008</c:v>
                </c:pt>
                <c:pt idx="188">
                  <c:v>9.6000004000000008</c:v>
                </c:pt>
                <c:pt idx="189">
                  <c:v>9.6999998000000005</c:v>
                </c:pt>
                <c:pt idx="190">
                  <c:v>9.8000001999999995</c:v>
                </c:pt>
                <c:pt idx="191">
                  <c:v>9.3999995999999992</c:v>
                </c:pt>
                <c:pt idx="192">
                  <c:v>9</c:v>
                </c:pt>
                <c:pt idx="193">
                  <c:v>8.8999995999999992</c:v>
                </c:pt>
                <c:pt idx="194">
                  <c:v>8.8000001999999995</c:v>
                </c:pt>
                <c:pt idx="195">
                  <c:v>9</c:v>
                </c:pt>
                <c:pt idx="196">
                  <c:v>9</c:v>
                </c:pt>
                <c:pt idx="197">
                  <c:v>9.1</c:v>
                </c:pt>
                <c:pt idx="198">
                  <c:v>9.1</c:v>
                </c:pt>
                <c:pt idx="199">
                  <c:v>9.1</c:v>
                </c:pt>
                <c:pt idx="200">
                  <c:v>9</c:v>
                </c:pt>
                <c:pt idx="201">
                  <c:v>8.9</c:v>
                </c:pt>
                <c:pt idx="202">
                  <c:v>8.6999999999999993</c:v>
                </c:pt>
                <c:pt idx="203">
                  <c:v>8.5</c:v>
                </c:pt>
                <c:pt idx="204">
                  <c:v>8.3000000000000007</c:v>
                </c:pt>
                <c:pt idx="205">
                  <c:v>8.3000000000000007</c:v>
                </c:pt>
                <c:pt idx="206">
                  <c:v>8.1999999999999993</c:v>
                </c:pt>
                <c:pt idx="207">
                  <c:v>8.1</c:v>
                </c:pt>
                <c:pt idx="208">
                  <c:v>8.1999999999999993</c:v>
                </c:pt>
                <c:pt idx="209">
                  <c:v>8.1999999999999993</c:v>
                </c:pt>
                <c:pt idx="210">
                  <c:v>8.1999999999999993</c:v>
                </c:pt>
                <c:pt idx="211">
                  <c:v>8.1</c:v>
                </c:pt>
                <c:pt idx="212">
                  <c:v>7.8</c:v>
                </c:pt>
                <c:pt idx="213">
                  <c:v>7.9</c:v>
                </c:pt>
                <c:pt idx="214">
                  <c:v>7.8</c:v>
                </c:pt>
                <c:pt idx="215">
                  <c:v>7.8</c:v>
                </c:pt>
                <c:pt idx="216">
                  <c:v>7.9</c:v>
                </c:pt>
                <c:pt idx="217">
                  <c:v>7.7</c:v>
                </c:pt>
                <c:pt idx="218">
                  <c:v>7.6</c:v>
                </c:pt>
                <c:pt idx="219">
                  <c:v>7.5</c:v>
                </c:pt>
                <c:pt idx="220">
                  <c:v>7.6</c:v>
                </c:pt>
                <c:pt idx="221">
                  <c:v>7.6</c:v>
                </c:pt>
                <c:pt idx="222">
                  <c:v>7.4</c:v>
                </c:pt>
                <c:pt idx="223">
                  <c:v>7.3</c:v>
                </c:pt>
                <c:pt idx="224">
                  <c:v>7.2</c:v>
                </c:pt>
                <c:pt idx="225">
                  <c:v>7.3</c:v>
                </c:pt>
                <c:pt idx="226">
                  <c:v>7</c:v>
                </c:pt>
                <c:pt idx="227">
                  <c:v>6.7</c:v>
                </c:pt>
                <c:pt idx="228">
                  <c:v>6.6</c:v>
                </c:pt>
                <c:pt idx="229">
                  <c:v>6.7</c:v>
                </c:pt>
                <c:pt idx="230">
                  <c:v>6.7</c:v>
                </c:pt>
                <c:pt idx="231">
                  <c:v>6.3</c:v>
                </c:pt>
                <c:pt idx="232">
                  <c:v>6.3</c:v>
                </c:pt>
                <c:pt idx="233">
                  <c:v>6.1</c:v>
                </c:pt>
                <c:pt idx="234">
                  <c:v>6.2</c:v>
                </c:pt>
                <c:pt idx="235">
                  <c:v>6.1</c:v>
                </c:pt>
                <c:pt idx="236">
                  <c:v>5.9</c:v>
                </c:pt>
                <c:pt idx="237">
                  <c:v>5.7</c:v>
                </c:pt>
                <c:pt idx="238">
                  <c:v>5.8</c:v>
                </c:pt>
                <c:pt idx="239">
                  <c:v>5.6</c:v>
                </c:pt>
                <c:pt idx="240">
                  <c:v>5.7</c:v>
                </c:pt>
                <c:pt idx="241">
                  <c:v>5.5</c:v>
                </c:pt>
                <c:pt idx="242">
                  <c:v>5.5</c:v>
                </c:pt>
                <c:pt idx="243">
                  <c:v>5.4</c:v>
                </c:pt>
                <c:pt idx="244">
                  <c:v>5.5</c:v>
                </c:pt>
                <c:pt idx="245">
                  <c:v>5.3</c:v>
                </c:pt>
                <c:pt idx="246">
                  <c:v>5.3</c:v>
                </c:pt>
                <c:pt idx="247">
                  <c:v>5.0999999999999996</c:v>
                </c:pt>
                <c:pt idx="248">
                  <c:v>5.0999999999999996</c:v>
                </c:pt>
                <c:pt idx="249">
                  <c:v>5</c:v>
                </c:pt>
                <c:pt idx="250">
                  <c:v>5</c:v>
                </c:pt>
                <c:pt idx="251">
                  <c:v>5</c:v>
                </c:pt>
                <c:pt idx="252">
                  <c:v>4.9000000000000004</c:v>
                </c:pt>
                <c:pt idx="253">
                  <c:v>4.9000000000000004</c:v>
                </c:pt>
                <c:pt idx="254">
                  <c:v>5</c:v>
                </c:pt>
                <c:pt idx="255">
                  <c:v>5</c:v>
                </c:pt>
                <c:pt idx="256">
                  <c:v>4.7</c:v>
                </c:pt>
                <c:pt idx="257">
                  <c:v>4.9000000000000004</c:v>
                </c:pt>
                <c:pt idx="258">
                  <c:v>4.9000000000000004</c:v>
                </c:pt>
                <c:pt idx="259">
                  <c:v>4.9000000000000004</c:v>
                </c:pt>
                <c:pt idx="260">
                  <c:v>5</c:v>
                </c:pt>
                <c:pt idx="261">
                  <c:v>4.9000000000000004</c:v>
                </c:pt>
                <c:pt idx="262">
                  <c:v>4.5999999999999996</c:v>
                </c:pt>
                <c:pt idx="263">
                  <c:v>4.7</c:v>
                </c:pt>
                <c:pt idx="264">
                  <c:v>4.8</c:v>
                </c:pt>
                <c:pt idx="265">
                  <c:v>4.7</c:v>
                </c:pt>
                <c:pt idx="266">
                  <c:v>4.5</c:v>
                </c:pt>
                <c:pt idx="267">
                  <c:v>4.4000000000000004</c:v>
                </c:pt>
                <c:pt idx="268">
                  <c:v>4.3</c:v>
                </c:pt>
                <c:pt idx="269">
                  <c:v>4.4000000000000004</c:v>
                </c:pt>
                <c:pt idx="270">
                  <c:v>4.3</c:v>
                </c:pt>
                <c:pt idx="271">
                  <c:v>4.4000000000000004</c:v>
                </c:pt>
                <c:pt idx="272">
                  <c:v>4.2</c:v>
                </c:pt>
                <c:pt idx="273">
                  <c:v>4.0999999999999996</c:v>
                </c:pt>
                <c:pt idx="274">
                  <c:v>4.0999999999999996</c:v>
                </c:pt>
                <c:pt idx="275">
                  <c:v>4.0999999999999996</c:v>
                </c:pt>
                <c:pt idx="276">
                  <c:v>4.0999999999999996</c:v>
                </c:pt>
                <c:pt idx="277">
                  <c:v>4.0999999999999996</c:v>
                </c:pt>
                <c:pt idx="278">
                  <c:v>4.0999999999999996</c:v>
                </c:pt>
                <c:pt idx="279">
                  <c:v>3.9</c:v>
                </c:pt>
                <c:pt idx="280">
                  <c:v>3.8</c:v>
                </c:pt>
                <c:pt idx="281">
                  <c:v>4</c:v>
                </c:pt>
                <c:pt idx="282">
                  <c:v>3.9</c:v>
                </c:pt>
                <c:pt idx="283">
                  <c:v>3.9</c:v>
                </c:pt>
                <c:pt idx="284">
                  <c:v>3.7</c:v>
                </c:pt>
                <c:pt idx="285">
                  <c:v>3.8</c:v>
                </c:pt>
                <c:pt idx="286">
                  <c:v>3.7</c:v>
                </c:pt>
                <c:pt idx="287">
                  <c:v>3.9</c:v>
                </c:pt>
                <c:pt idx="288">
                  <c:v>4</c:v>
                </c:pt>
                <c:pt idx="289">
                  <c:v>3.8</c:v>
                </c:pt>
                <c:pt idx="290">
                  <c:v>3.8</c:v>
                </c:pt>
                <c:pt idx="291">
                  <c:v>3.6</c:v>
                </c:pt>
                <c:pt idx="292">
                  <c:v>3.6</c:v>
                </c:pt>
                <c:pt idx="293">
                  <c:v>3.7</c:v>
                </c:pt>
                <c:pt idx="294">
                  <c:v>3.7</c:v>
                </c:pt>
                <c:pt idx="295">
                  <c:v>3.7</c:v>
                </c:pt>
                <c:pt idx="296">
                  <c:v>3.5</c:v>
                </c:pt>
                <c:pt idx="297">
                  <c:v>3.6</c:v>
                </c:pt>
                <c:pt idx="298">
                  <c:v>3.5</c:v>
                </c:pt>
                <c:pt idx="299">
                  <c:v>3.5</c:v>
                </c:pt>
                <c:pt idx="300">
                  <c:v>3.5</c:v>
                </c:pt>
                <c:pt idx="301">
                  <c:v>3.5</c:v>
                </c:pt>
                <c:pt idx="302">
                  <c:v>4.4000000000000004</c:v>
                </c:pt>
                <c:pt idx="303">
                  <c:v>14.7</c:v>
                </c:pt>
                <c:pt idx="304">
                  <c:v>13.2</c:v>
                </c:pt>
                <c:pt idx="305">
                  <c:v>11</c:v>
                </c:pt>
                <c:pt idx="306">
                  <c:v>10.199999999999999</c:v>
                </c:pt>
                <c:pt idx="307">
                  <c:v>8.4</c:v>
                </c:pt>
                <c:pt idx="308">
                  <c:v>7.9</c:v>
                </c:pt>
                <c:pt idx="309">
                  <c:v>6.9</c:v>
                </c:pt>
                <c:pt idx="310">
                  <c:v>6.7</c:v>
                </c:pt>
                <c:pt idx="311">
                  <c:v>6.7</c:v>
                </c:pt>
                <c:pt idx="312">
                  <c:v>6.3</c:v>
                </c:pt>
                <c:pt idx="313">
                  <c:v>6.2</c:v>
                </c:pt>
                <c:pt idx="314">
                  <c:v>6.1</c:v>
                </c:pt>
                <c:pt idx="315">
                  <c:v>6.1</c:v>
                </c:pt>
                <c:pt idx="316">
                  <c:v>5.8</c:v>
                </c:pt>
                <c:pt idx="317">
                  <c:v>5.9</c:v>
                </c:pt>
                <c:pt idx="318">
                  <c:v>5.4</c:v>
                </c:pt>
                <c:pt idx="319">
                  <c:v>5.2</c:v>
                </c:pt>
                <c:pt idx="320">
                  <c:v>4.8</c:v>
                </c:pt>
                <c:pt idx="321">
                  <c:v>4.5</c:v>
                </c:pt>
                <c:pt idx="322">
                  <c:v>4.2</c:v>
                </c:pt>
                <c:pt idx="323">
                  <c:v>3.9</c:v>
                </c:pt>
                <c:pt idx="324">
                  <c:v>4</c:v>
                </c:pt>
                <c:pt idx="325">
                  <c:v>3.8</c:v>
                </c:pt>
                <c:pt idx="326">
                  <c:v>3.6</c:v>
                </c:pt>
                <c:pt idx="327">
                  <c:v>3.6</c:v>
                </c:pt>
                <c:pt idx="328">
                  <c:v>3.6</c:v>
                </c:pt>
                <c:pt idx="329">
                  <c:v>3.6</c:v>
                </c:pt>
                <c:pt idx="330">
                  <c:v>3.5</c:v>
                </c:pt>
                <c:pt idx="331">
                  <c:v>3.7</c:v>
                </c:pt>
                <c:pt idx="332">
                  <c:v>3.5</c:v>
                </c:pt>
                <c:pt idx="333">
                  <c:v>3.7</c:v>
                </c:pt>
                <c:pt idx="334">
                  <c:v>3.6</c:v>
                </c:pt>
                <c:pt idx="335">
                  <c:v>3.5</c:v>
                </c:pt>
                <c:pt idx="336">
                  <c:v>3.4</c:v>
                </c:pt>
                <c:pt idx="337">
                  <c:v>3.6</c:v>
                </c:pt>
                <c:pt idx="338">
                  <c:v>3.5</c:v>
                </c:pt>
                <c:pt idx="339">
                  <c:v>3.4</c:v>
                </c:pt>
                <c:pt idx="340">
                  <c:v>3.7</c:v>
                </c:pt>
                <c:pt idx="341">
                  <c:v>3.6</c:v>
                </c:pt>
                <c:pt idx="342">
                  <c:v>3.5</c:v>
                </c:pt>
                <c:pt idx="343">
                  <c:v>3.8</c:v>
                </c:pt>
                <c:pt idx="344">
                  <c:v>3.8</c:v>
                </c:pt>
                <c:pt idx="345">
                  <c:v>3.8</c:v>
                </c:pt>
                <c:pt idx="346">
                  <c:v>3.7</c:v>
                </c:pt>
                <c:pt idx="347">
                  <c:v>3.7</c:v>
                </c:pt>
                <c:pt idx="348">
                  <c:v>3.7</c:v>
                </c:pt>
                <c:pt idx="349">
                  <c:v>3.9</c:v>
                </c:pt>
                <c:pt idx="350">
                  <c:v>3.8</c:v>
                </c:pt>
                <c:pt idx="351">
                  <c:v>3.9</c:v>
                </c:pt>
                <c:pt idx="352">
                  <c:v>4</c:v>
                </c:pt>
                <c:pt idx="353">
                  <c:v>4.0999999999999996</c:v>
                </c:pt>
                <c:pt idx="354">
                  <c:v>4.3</c:v>
                </c:pt>
                <c:pt idx="355">
                  <c:v>4.2</c:v>
                </c:pt>
                <c:pt idx="356">
                  <c:v>4.0999999999999996</c:v>
                </c:pt>
                <c:pt idx="357">
                  <c:v>4.0999999999999996</c:v>
                </c:pt>
                <c:pt idx="358">
                  <c:v>4.0999999999999996</c:v>
                </c:pt>
              </c:numCache>
            </c:numRef>
          </c:val>
          <c:extLst>
            <c:ext xmlns:c16="http://schemas.microsoft.com/office/drawing/2014/chart" uri="{C3380CC4-5D6E-409C-BE32-E72D297353CC}">
              <c16:uniqueId val="{00000001-395D-4C93-8755-D17A274E5110}"/>
            </c:ext>
          </c:extLst>
        </c:ser>
        <c:dLbls>
          <c:showLegendKey val="0"/>
          <c:showVal val="0"/>
          <c:showCatName val="0"/>
          <c:showSerName val="0"/>
          <c:showPercent val="0"/>
          <c:showBubbleSize val="0"/>
        </c:dLbls>
        <c:axId val="224978680"/>
        <c:axId val="1"/>
      </c:areaChart>
      <c:lineChart>
        <c:grouping val="standard"/>
        <c:varyColors val="0"/>
        <c:ser>
          <c:idx val="4"/>
          <c:order val="3"/>
          <c:tx>
            <c:strRef>
              <c:f>Sheet1!$F$1</c:f>
              <c:strCache>
                <c:ptCount val="1"/>
                <c:pt idx="0">
                  <c:v>4.5% Full Employment Target (Left Axis)</c:v>
                </c:pt>
              </c:strCache>
            </c:strRef>
          </c:tx>
          <c:spPr>
            <a:ln w="45660">
              <a:solidFill>
                <a:srgbClr val="FF9900"/>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Sheet1!$F$2:$F$363</c:f>
              <c:numCache>
                <c:formatCode>General</c:formatCode>
                <c:ptCount val="362"/>
                <c:pt idx="0">
                  <c:v>5.4</c:v>
                </c:pt>
                <c:pt idx="1">
                  <c:v>5.4</c:v>
                </c:pt>
                <c:pt idx="2">
                  <c:v>5.4</c:v>
                </c:pt>
                <c:pt idx="3">
                  <c:v>5.4</c:v>
                </c:pt>
                <c:pt idx="4">
                  <c:v>5.4</c:v>
                </c:pt>
                <c:pt idx="5">
                  <c:v>5.4</c:v>
                </c:pt>
                <c:pt idx="6">
                  <c:v>5.4</c:v>
                </c:pt>
                <c:pt idx="7">
                  <c:v>5.4</c:v>
                </c:pt>
                <c:pt idx="8">
                  <c:v>5.4</c:v>
                </c:pt>
                <c:pt idx="9">
                  <c:v>5.4</c:v>
                </c:pt>
                <c:pt idx="10">
                  <c:v>5.4</c:v>
                </c:pt>
                <c:pt idx="11">
                  <c:v>5.4</c:v>
                </c:pt>
                <c:pt idx="12">
                  <c:v>5.4</c:v>
                </c:pt>
                <c:pt idx="13">
                  <c:v>5.4</c:v>
                </c:pt>
                <c:pt idx="14">
                  <c:v>5.4</c:v>
                </c:pt>
                <c:pt idx="15">
                  <c:v>5.4</c:v>
                </c:pt>
                <c:pt idx="16">
                  <c:v>5.4</c:v>
                </c:pt>
                <c:pt idx="17">
                  <c:v>5.4</c:v>
                </c:pt>
                <c:pt idx="18">
                  <c:v>5.4</c:v>
                </c:pt>
                <c:pt idx="19">
                  <c:v>5.4</c:v>
                </c:pt>
                <c:pt idx="20">
                  <c:v>5.4</c:v>
                </c:pt>
                <c:pt idx="21">
                  <c:v>5.4</c:v>
                </c:pt>
                <c:pt idx="22">
                  <c:v>5.4</c:v>
                </c:pt>
                <c:pt idx="23">
                  <c:v>5.4</c:v>
                </c:pt>
                <c:pt idx="24">
                  <c:v>5.4</c:v>
                </c:pt>
                <c:pt idx="25">
                  <c:v>5.4</c:v>
                </c:pt>
                <c:pt idx="26">
                  <c:v>5.4</c:v>
                </c:pt>
                <c:pt idx="27">
                  <c:v>5.4</c:v>
                </c:pt>
                <c:pt idx="28">
                  <c:v>5.4</c:v>
                </c:pt>
                <c:pt idx="29">
                  <c:v>5.4</c:v>
                </c:pt>
                <c:pt idx="30">
                  <c:v>5.4</c:v>
                </c:pt>
                <c:pt idx="31">
                  <c:v>5.4</c:v>
                </c:pt>
                <c:pt idx="32">
                  <c:v>5.4</c:v>
                </c:pt>
                <c:pt idx="33">
                  <c:v>5.4</c:v>
                </c:pt>
                <c:pt idx="34">
                  <c:v>5.4</c:v>
                </c:pt>
                <c:pt idx="35">
                  <c:v>5.4</c:v>
                </c:pt>
                <c:pt idx="36">
                  <c:v>5.3</c:v>
                </c:pt>
                <c:pt idx="37">
                  <c:v>5.3</c:v>
                </c:pt>
                <c:pt idx="38">
                  <c:v>5.3</c:v>
                </c:pt>
                <c:pt idx="39">
                  <c:v>5.3</c:v>
                </c:pt>
                <c:pt idx="40">
                  <c:v>5.3</c:v>
                </c:pt>
                <c:pt idx="41">
                  <c:v>5.3</c:v>
                </c:pt>
                <c:pt idx="42">
                  <c:v>5.3</c:v>
                </c:pt>
                <c:pt idx="43">
                  <c:v>5.3</c:v>
                </c:pt>
                <c:pt idx="44">
                  <c:v>5.3</c:v>
                </c:pt>
                <c:pt idx="45">
                  <c:v>5.3</c:v>
                </c:pt>
                <c:pt idx="46">
                  <c:v>5.3</c:v>
                </c:pt>
                <c:pt idx="47">
                  <c:v>5.3</c:v>
                </c:pt>
                <c:pt idx="48">
                  <c:v>5.3</c:v>
                </c:pt>
                <c:pt idx="49">
                  <c:v>5.3</c:v>
                </c:pt>
                <c:pt idx="50">
                  <c:v>5.3</c:v>
                </c:pt>
                <c:pt idx="51">
                  <c:v>5.3</c:v>
                </c:pt>
                <c:pt idx="52">
                  <c:v>5.3</c:v>
                </c:pt>
                <c:pt idx="53">
                  <c:v>5.3</c:v>
                </c:pt>
                <c:pt idx="54">
                  <c:v>5.3</c:v>
                </c:pt>
                <c:pt idx="55">
                  <c:v>5.3</c:v>
                </c:pt>
                <c:pt idx="56">
                  <c:v>5.3</c:v>
                </c:pt>
                <c:pt idx="57">
                  <c:v>5.3</c:v>
                </c:pt>
                <c:pt idx="58">
                  <c:v>5.3</c:v>
                </c:pt>
                <c:pt idx="59">
                  <c:v>5.3</c:v>
                </c:pt>
                <c:pt idx="60">
                  <c:v>5.2</c:v>
                </c:pt>
                <c:pt idx="61">
                  <c:v>5.2</c:v>
                </c:pt>
                <c:pt idx="62">
                  <c:v>5.2</c:v>
                </c:pt>
                <c:pt idx="63">
                  <c:v>5.2</c:v>
                </c:pt>
                <c:pt idx="64">
                  <c:v>5.2</c:v>
                </c:pt>
                <c:pt idx="65">
                  <c:v>5.2</c:v>
                </c:pt>
                <c:pt idx="66">
                  <c:v>5.2</c:v>
                </c:pt>
                <c:pt idx="67">
                  <c:v>5.2</c:v>
                </c:pt>
                <c:pt idx="68">
                  <c:v>5.2</c:v>
                </c:pt>
                <c:pt idx="69">
                  <c:v>5.2</c:v>
                </c:pt>
                <c:pt idx="70">
                  <c:v>5.2</c:v>
                </c:pt>
                <c:pt idx="71">
                  <c:v>5.2</c:v>
                </c:pt>
                <c:pt idx="72">
                  <c:v>5.2</c:v>
                </c:pt>
                <c:pt idx="73">
                  <c:v>5.2</c:v>
                </c:pt>
                <c:pt idx="74">
                  <c:v>5.2</c:v>
                </c:pt>
                <c:pt idx="75">
                  <c:v>5.2</c:v>
                </c:pt>
                <c:pt idx="76">
                  <c:v>5.2</c:v>
                </c:pt>
                <c:pt idx="77">
                  <c:v>5.2</c:v>
                </c:pt>
                <c:pt idx="78">
                  <c:v>5.2</c:v>
                </c:pt>
                <c:pt idx="79">
                  <c:v>5.2</c:v>
                </c:pt>
                <c:pt idx="80">
                  <c:v>5.2</c:v>
                </c:pt>
                <c:pt idx="81">
                  <c:v>5.2</c:v>
                </c:pt>
                <c:pt idx="82">
                  <c:v>5.2</c:v>
                </c:pt>
                <c:pt idx="83">
                  <c:v>5.2</c:v>
                </c:pt>
                <c:pt idx="84">
                  <c:v>5.0999999999999996</c:v>
                </c:pt>
                <c:pt idx="85">
                  <c:v>5.0999999999999996</c:v>
                </c:pt>
                <c:pt idx="86">
                  <c:v>5.0999999999999996</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5.0999999999999996</c:v>
                </c:pt>
                <c:pt idx="98">
                  <c:v>5.0999999999999996</c:v>
                </c:pt>
                <c:pt idx="99">
                  <c:v>5.0999999999999996</c:v>
                </c:pt>
                <c:pt idx="100">
                  <c:v>5.0999999999999996</c:v>
                </c:pt>
                <c:pt idx="101">
                  <c:v>5.0999999999999996</c:v>
                </c:pt>
                <c:pt idx="102">
                  <c:v>5.0999999999999996</c:v>
                </c:pt>
                <c:pt idx="103">
                  <c:v>5.0999999999999996</c:v>
                </c:pt>
                <c:pt idx="104">
                  <c:v>5.0999999999999996</c:v>
                </c:pt>
                <c:pt idx="105">
                  <c:v>5.0999999999999996</c:v>
                </c:pt>
                <c:pt idx="106">
                  <c:v>5.0999999999999996</c:v>
                </c:pt>
                <c:pt idx="107">
                  <c:v>5.0999999999999996</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4.9000000000000004</c:v>
                </c:pt>
                <c:pt idx="145">
                  <c:v>4.9000000000000004</c:v>
                </c:pt>
                <c:pt idx="146">
                  <c:v>4.9000000000000004</c:v>
                </c:pt>
                <c:pt idx="147">
                  <c:v>4.9000000000000004</c:v>
                </c:pt>
                <c:pt idx="148">
                  <c:v>4.9000000000000004</c:v>
                </c:pt>
                <c:pt idx="149">
                  <c:v>4.9000000000000004</c:v>
                </c:pt>
                <c:pt idx="150">
                  <c:v>4.9000000000000004</c:v>
                </c:pt>
                <c:pt idx="151">
                  <c:v>4.9000000000000004</c:v>
                </c:pt>
                <c:pt idx="152">
                  <c:v>4.9000000000000004</c:v>
                </c:pt>
                <c:pt idx="153">
                  <c:v>4.9000000000000004</c:v>
                </c:pt>
                <c:pt idx="154">
                  <c:v>4.9000000000000004</c:v>
                </c:pt>
                <c:pt idx="155">
                  <c:v>4.9000000000000004</c:v>
                </c:pt>
                <c:pt idx="156">
                  <c:v>4.9000000000000004</c:v>
                </c:pt>
                <c:pt idx="157">
                  <c:v>4.9000000000000004</c:v>
                </c:pt>
                <c:pt idx="158">
                  <c:v>4.9000000000000004</c:v>
                </c:pt>
                <c:pt idx="159">
                  <c:v>4.9000000000000004</c:v>
                </c:pt>
                <c:pt idx="160">
                  <c:v>4.9000000000000004</c:v>
                </c:pt>
                <c:pt idx="161">
                  <c:v>4.9000000000000004</c:v>
                </c:pt>
                <c:pt idx="162">
                  <c:v>4.9000000000000004</c:v>
                </c:pt>
                <c:pt idx="163">
                  <c:v>4.9000000000000004</c:v>
                </c:pt>
                <c:pt idx="164">
                  <c:v>4.9000000000000004</c:v>
                </c:pt>
                <c:pt idx="165">
                  <c:v>4.9000000000000004</c:v>
                </c:pt>
                <c:pt idx="166">
                  <c:v>4.9000000000000004</c:v>
                </c:pt>
                <c:pt idx="167">
                  <c:v>4.9000000000000004</c:v>
                </c:pt>
                <c:pt idx="168">
                  <c:v>4.9000000000000004</c:v>
                </c:pt>
                <c:pt idx="169">
                  <c:v>4.9000000000000004</c:v>
                </c:pt>
                <c:pt idx="170">
                  <c:v>4.9000000000000004</c:v>
                </c:pt>
                <c:pt idx="171">
                  <c:v>4.9000000000000004</c:v>
                </c:pt>
                <c:pt idx="172">
                  <c:v>4.9000000000000004</c:v>
                </c:pt>
                <c:pt idx="173">
                  <c:v>4.9000000000000004</c:v>
                </c:pt>
                <c:pt idx="174">
                  <c:v>4.9000000000000004</c:v>
                </c:pt>
                <c:pt idx="175">
                  <c:v>4.9000000000000004</c:v>
                </c:pt>
                <c:pt idx="176">
                  <c:v>4.9000000000000004</c:v>
                </c:pt>
                <c:pt idx="177">
                  <c:v>4.9000000000000004</c:v>
                </c:pt>
                <c:pt idx="178">
                  <c:v>4.9000000000000004</c:v>
                </c:pt>
                <c:pt idx="179">
                  <c:v>4.9000000000000004</c:v>
                </c:pt>
                <c:pt idx="180">
                  <c:v>5</c:v>
                </c:pt>
                <c:pt idx="181">
                  <c:v>5</c:v>
                </c:pt>
                <c:pt idx="182">
                  <c:v>5</c:v>
                </c:pt>
                <c:pt idx="183">
                  <c:v>5</c:v>
                </c:pt>
                <c:pt idx="184">
                  <c:v>5</c:v>
                </c:pt>
                <c:pt idx="185">
                  <c:v>5</c:v>
                </c:pt>
                <c:pt idx="186">
                  <c:v>5</c:v>
                </c:pt>
                <c:pt idx="187">
                  <c:v>5</c:v>
                </c:pt>
                <c:pt idx="188">
                  <c:v>5</c:v>
                </c:pt>
                <c:pt idx="189">
                  <c:v>5</c:v>
                </c:pt>
                <c:pt idx="190">
                  <c:v>5</c:v>
                </c:pt>
                <c:pt idx="191">
                  <c:v>5</c:v>
                </c:pt>
                <c:pt idx="192">
                  <c:v>5.0999999999999996</c:v>
                </c:pt>
                <c:pt idx="193">
                  <c:v>5.0999999999999996</c:v>
                </c:pt>
                <c:pt idx="194">
                  <c:v>5.0999999999999996</c:v>
                </c:pt>
                <c:pt idx="195">
                  <c:v>5.0999999999999996</c:v>
                </c:pt>
                <c:pt idx="196">
                  <c:v>5.0999999999999996</c:v>
                </c:pt>
                <c:pt idx="197">
                  <c:v>5.0999999999999996</c:v>
                </c:pt>
                <c:pt idx="198">
                  <c:v>5.0999999999999996</c:v>
                </c:pt>
                <c:pt idx="199">
                  <c:v>5.0999999999999996</c:v>
                </c:pt>
                <c:pt idx="200">
                  <c:v>5.0999999999999996</c:v>
                </c:pt>
                <c:pt idx="201">
                  <c:v>5.0999999999999996</c:v>
                </c:pt>
                <c:pt idx="202">
                  <c:v>5.0999999999999996</c:v>
                </c:pt>
                <c:pt idx="203">
                  <c:v>5.0999999999999996</c:v>
                </c:pt>
                <c:pt idx="204">
                  <c:v>5</c:v>
                </c:pt>
                <c:pt idx="205">
                  <c:v>5</c:v>
                </c:pt>
                <c:pt idx="206">
                  <c:v>5</c:v>
                </c:pt>
                <c:pt idx="207">
                  <c:v>5</c:v>
                </c:pt>
                <c:pt idx="208">
                  <c:v>5</c:v>
                </c:pt>
                <c:pt idx="209">
                  <c:v>5</c:v>
                </c:pt>
                <c:pt idx="210">
                  <c:v>5</c:v>
                </c:pt>
                <c:pt idx="211">
                  <c:v>5</c:v>
                </c:pt>
                <c:pt idx="212">
                  <c:v>5</c:v>
                </c:pt>
                <c:pt idx="213">
                  <c:v>5</c:v>
                </c:pt>
                <c:pt idx="214">
                  <c:v>5</c:v>
                </c:pt>
                <c:pt idx="215">
                  <c:v>5</c:v>
                </c:pt>
                <c:pt idx="216">
                  <c:v>4.9000000000000004</c:v>
                </c:pt>
                <c:pt idx="217">
                  <c:v>4.9000000000000004</c:v>
                </c:pt>
                <c:pt idx="218">
                  <c:v>4.9000000000000004</c:v>
                </c:pt>
                <c:pt idx="219">
                  <c:v>4.9000000000000004</c:v>
                </c:pt>
                <c:pt idx="220">
                  <c:v>4.9000000000000004</c:v>
                </c:pt>
                <c:pt idx="221">
                  <c:v>4.9000000000000004</c:v>
                </c:pt>
                <c:pt idx="222">
                  <c:v>4.9000000000000004</c:v>
                </c:pt>
                <c:pt idx="223">
                  <c:v>4.9000000000000004</c:v>
                </c:pt>
                <c:pt idx="224">
                  <c:v>4.9000000000000004</c:v>
                </c:pt>
                <c:pt idx="225">
                  <c:v>4.9000000000000004</c:v>
                </c:pt>
                <c:pt idx="226">
                  <c:v>4.9000000000000004</c:v>
                </c:pt>
                <c:pt idx="227">
                  <c:v>4.9000000000000004</c:v>
                </c:pt>
                <c:pt idx="228">
                  <c:v>4.8</c:v>
                </c:pt>
                <c:pt idx="229">
                  <c:v>4.8</c:v>
                </c:pt>
                <c:pt idx="230">
                  <c:v>4.8</c:v>
                </c:pt>
                <c:pt idx="231">
                  <c:v>4.8</c:v>
                </c:pt>
                <c:pt idx="232">
                  <c:v>4.8</c:v>
                </c:pt>
                <c:pt idx="233">
                  <c:v>4.8</c:v>
                </c:pt>
                <c:pt idx="234">
                  <c:v>4.8</c:v>
                </c:pt>
                <c:pt idx="235">
                  <c:v>4.8</c:v>
                </c:pt>
                <c:pt idx="236">
                  <c:v>4.8</c:v>
                </c:pt>
                <c:pt idx="237">
                  <c:v>4.8</c:v>
                </c:pt>
                <c:pt idx="238">
                  <c:v>4.8</c:v>
                </c:pt>
                <c:pt idx="239">
                  <c:v>4.8</c:v>
                </c:pt>
                <c:pt idx="240">
                  <c:v>4.7</c:v>
                </c:pt>
                <c:pt idx="241">
                  <c:v>4.7</c:v>
                </c:pt>
                <c:pt idx="242">
                  <c:v>4.7</c:v>
                </c:pt>
                <c:pt idx="243">
                  <c:v>4.7</c:v>
                </c:pt>
                <c:pt idx="244">
                  <c:v>4.7</c:v>
                </c:pt>
                <c:pt idx="245">
                  <c:v>4.7</c:v>
                </c:pt>
                <c:pt idx="246">
                  <c:v>4.7</c:v>
                </c:pt>
                <c:pt idx="247">
                  <c:v>4.7</c:v>
                </c:pt>
                <c:pt idx="248">
                  <c:v>4.7</c:v>
                </c:pt>
                <c:pt idx="249">
                  <c:v>4.7</c:v>
                </c:pt>
                <c:pt idx="250">
                  <c:v>4.7</c:v>
                </c:pt>
                <c:pt idx="251">
                  <c:v>4.7</c:v>
                </c:pt>
                <c:pt idx="252">
                  <c:v>4.5999999999999996</c:v>
                </c:pt>
                <c:pt idx="253">
                  <c:v>4.5999999999999996</c:v>
                </c:pt>
                <c:pt idx="254">
                  <c:v>4.5999999999999996</c:v>
                </c:pt>
                <c:pt idx="255">
                  <c:v>4.5999999999999996</c:v>
                </c:pt>
                <c:pt idx="256">
                  <c:v>4.5999999999999996</c:v>
                </c:pt>
                <c:pt idx="257">
                  <c:v>4.5999999999999996</c:v>
                </c:pt>
                <c:pt idx="258">
                  <c:v>4.5999999999999996</c:v>
                </c:pt>
                <c:pt idx="259">
                  <c:v>4.5999999999999996</c:v>
                </c:pt>
                <c:pt idx="260">
                  <c:v>4.5999999999999996</c:v>
                </c:pt>
                <c:pt idx="261">
                  <c:v>4.5999999999999996</c:v>
                </c:pt>
                <c:pt idx="262">
                  <c:v>4.5999999999999996</c:v>
                </c:pt>
                <c:pt idx="263">
                  <c:v>4.5999999999999996</c:v>
                </c:pt>
                <c:pt idx="264">
                  <c:v>4.5999999999999996</c:v>
                </c:pt>
                <c:pt idx="265">
                  <c:v>4.5999999999999996</c:v>
                </c:pt>
                <c:pt idx="266">
                  <c:v>4.5999999999999996</c:v>
                </c:pt>
                <c:pt idx="267">
                  <c:v>4.5999999999999996</c:v>
                </c:pt>
                <c:pt idx="268">
                  <c:v>4.5999999999999996</c:v>
                </c:pt>
                <c:pt idx="269">
                  <c:v>4.5999999999999996</c:v>
                </c:pt>
                <c:pt idx="270">
                  <c:v>4.5999999999999996</c:v>
                </c:pt>
                <c:pt idx="271">
                  <c:v>4.5999999999999996</c:v>
                </c:pt>
                <c:pt idx="272">
                  <c:v>4.5999999999999996</c:v>
                </c:pt>
                <c:pt idx="273">
                  <c:v>4.5999999999999996</c:v>
                </c:pt>
                <c:pt idx="274">
                  <c:v>4.5999999999999996</c:v>
                </c:pt>
                <c:pt idx="275">
                  <c:v>4.5999999999999996</c:v>
                </c:pt>
                <c:pt idx="276">
                  <c:v>4.5999999999999996</c:v>
                </c:pt>
                <c:pt idx="277">
                  <c:v>4.5999999999999996</c:v>
                </c:pt>
                <c:pt idx="278">
                  <c:v>4.5999999999999996</c:v>
                </c:pt>
                <c:pt idx="279">
                  <c:v>4.5999999999999996</c:v>
                </c:pt>
                <c:pt idx="280">
                  <c:v>4.5999999999999996</c:v>
                </c:pt>
                <c:pt idx="281">
                  <c:v>4.5999999999999996</c:v>
                </c:pt>
                <c:pt idx="282">
                  <c:v>4.5999999999999996</c:v>
                </c:pt>
                <c:pt idx="283">
                  <c:v>4.5999999999999996</c:v>
                </c:pt>
                <c:pt idx="284">
                  <c:v>4.5999999999999996</c:v>
                </c:pt>
                <c:pt idx="285">
                  <c:v>4.5999999999999996</c:v>
                </c:pt>
                <c:pt idx="286">
                  <c:v>4.5999999999999996</c:v>
                </c:pt>
                <c:pt idx="287">
                  <c:v>4.5999999999999996</c:v>
                </c:pt>
                <c:pt idx="288">
                  <c:v>4.5999999999999996</c:v>
                </c:pt>
                <c:pt idx="289">
                  <c:v>4.5999999999999996</c:v>
                </c:pt>
                <c:pt idx="290">
                  <c:v>4.5999999999999996</c:v>
                </c:pt>
                <c:pt idx="291">
                  <c:v>4.5999999999999996</c:v>
                </c:pt>
                <c:pt idx="292">
                  <c:v>4.5999999999999996</c:v>
                </c:pt>
                <c:pt idx="293">
                  <c:v>4.5999999999999996</c:v>
                </c:pt>
                <c:pt idx="294">
                  <c:v>4.5999999999999996</c:v>
                </c:pt>
                <c:pt idx="295">
                  <c:v>4.5999999999999996</c:v>
                </c:pt>
                <c:pt idx="296">
                  <c:v>4.5999999999999996</c:v>
                </c:pt>
                <c:pt idx="297">
                  <c:v>4.5999999999999996</c:v>
                </c:pt>
                <c:pt idx="298">
                  <c:v>4.5999999999999996</c:v>
                </c:pt>
                <c:pt idx="299">
                  <c:v>4.5999999999999996</c:v>
                </c:pt>
                <c:pt idx="300">
                  <c:v>4.5</c:v>
                </c:pt>
                <c:pt idx="301">
                  <c:v>4.5</c:v>
                </c:pt>
                <c:pt idx="302">
                  <c:v>4.5</c:v>
                </c:pt>
                <c:pt idx="303">
                  <c:v>4.5</c:v>
                </c:pt>
                <c:pt idx="304">
                  <c:v>4.5</c:v>
                </c:pt>
                <c:pt idx="305">
                  <c:v>4.5</c:v>
                </c:pt>
                <c:pt idx="306">
                  <c:v>4.5</c:v>
                </c:pt>
                <c:pt idx="307">
                  <c:v>4.5</c:v>
                </c:pt>
                <c:pt idx="308">
                  <c:v>4.5</c:v>
                </c:pt>
                <c:pt idx="309">
                  <c:v>4.5</c:v>
                </c:pt>
                <c:pt idx="310">
                  <c:v>4.5</c:v>
                </c:pt>
                <c:pt idx="311">
                  <c:v>4.5</c:v>
                </c:pt>
                <c:pt idx="312">
                  <c:v>4.5</c:v>
                </c:pt>
                <c:pt idx="313">
                  <c:v>4.5</c:v>
                </c:pt>
                <c:pt idx="314">
                  <c:v>4.5</c:v>
                </c:pt>
                <c:pt idx="315">
                  <c:v>4.5</c:v>
                </c:pt>
                <c:pt idx="316">
                  <c:v>4.5</c:v>
                </c:pt>
                <c:pt idx="317">
                  <c:v>4.5</c:v>
                </c:pt>
                <c:pt idx="318">
                  <c:v>4.5</c:v>
                </c:pt>
                <c:pt idx="319">
                  <c:v>4.5</c:v>
                </c:pt>
                <c:pt idx="320">
                  <c:v>4.5</c:v>
                </c:pt>
                <c:pt idx="321">
                  <c:v>4.5</c:v>
                </c:pt>
                <c:pt idx="322">
                  <c:v>4.5</c:v>
                </c:pt>
                <c:pt idx="323">
                  <c:v>4.5</c:v>
                </c:pt>
                <c:pt idx="324">
                  <c:v>4.5</c:v>
                </c:pt>
                <c:pt idx="325">
                  <c:v>4.5</c:v>
                </c:pt>
                <c:pt idx="326">
                  <c:v>4.5</c:v>
                </c:pt>
                <c:pt idx="327">
                  <c:v>4.5</c:v>
                </c:pt>
                <c:pt idx="328">
                  <c:v>4.5</c:v>
                </c:pt>
                <c:pt idx="329">
                  <c:v>4.5</c:v>
                </c:pt>
                <c:pt idx="330">
                  <c:v>4.5</c:v>
                </c:pt>
                <c:pt idx="331">
                  <c:v>4.5</c:v>
                </c:pt>
                <c:pt idx="332">
                  <c:v>4.5</c:v>
                </c:pt>
                <c:pt idx="333">
                  <c:v>4.5</c:v>
                </c:pt>
                <c:pt idx="334">
                  <c:v>4.5</c:v>
                </c:pt>
                <c:pt idx="335">
                  <c:v>4.5</c:v>
                </c:pt>
                <c:pt idx="336">
                  <c:v>4.5</c:v>
                </c:pt>
                <c:pt idx="337">
                  <c:v>4.5</c:v>
                </c:pt>
                <c:pt idx="338">
                  <c:v>4.5</c:v>
                </c:pt>
                <c:pt idx="339">
                  <c:v>4.5</c:v>
                </c:pt>
                <c:pt idx="340">
                  <c:v>4.5</c:v>
                </c:pt>
                <c:pt idx="341">
                  <c:v>4.5</c:v>
                </c:pt>
                <c:pt idx="342">
                  <c:v>4.5</c:v>
                </c:pt>
                <c:pt idx="343">
                  <c:v>4.5</c:v>
                </c:pt>
                <c:pt idx="344">
                  <c:v>4.5</c:v>
                </c:pt>
                <c:pt idx="345">
                  <c:v>4.5</c:v>
                </c:pt>
                <c:pt idx="346">
                  <c:v>4.5</c:v>
                </c:pt>
                <c:pt idx="347">
                  <c:v>4.5</c:v>
                </c:pt>
                <c:pt idx="348">
                  <c:v>4.5</c:v>
                </c:pt>
                <c:pt idx="349">
                  <c:v>4.5</c:v>
                </c:pt>
                <c:pt idx="350">
                  <c:v>4.5</c:v>
                </c:pt>
                <c:pt idx="351">
                  <c:v>4.5</c:v>
                </c:pt>
                <c:pt idx="352">
                  <c:v>4.5</c:v>
                </c:pt>
                <c:pt idx="353">
                  <c:v>4.5</c:v>
                </c:pt>
                <c:pt idx="354">
                  <c:v>4.5</c:v>
                </c:pt>
                <c:pt idx="355">
                  <c:v>4.5</c:v>
                </c:pt>
                <c:pt idx="356">
                  <c:v>4.5</c:v>
                </c:pt>
                <c:pt idx="357">
                  <c:v>4.5</c:v>
                </c:pt>
                <c:pt idx="358">
                  <c:v>4.5</c:v>
                </c:pt>
                <c:pt idx="359">
                  <c:v>4.5</c:v>
                </c:pt>
                <c:pt idx="360">
                  <c:v>4.5</c:v>
                </c:pt>
              </c:numCache>
            </c:numRef>
          </c:val>
          <c:smooth val="0"/>
          <c:extLst>
            <c:ext xmlns:c16="http://schemas.microsoft.com/office/drawing/2014/chart" uri="{C3380CC4-5D6E-409C-BE32-E72D297353CC}">
              <c16:uniqueId val="{00000004-395D-4C93-8755-D17A274E5110}"/>
            </c:ext>
          </c:extLst>
        </c:ser>
        <c:dLbls>
          <c:showLegendKey val="0"/>
          <c:showVal val="0"/>
          <c:showCatName val="0"/>
          <c:showSerName val="0"/>
          <c:showPercent val="0"/>
          <c:showBubbleSize val="0"/>
        </c:dLbls>
        <c:marker val="1"/>
        <c:smooth val="0"/>
        <c:axId val="224978680"/>
        <c:axId val="1"/>
      </c:lineChart>
      <c:lineChart>
        <c:grouping val="standard"/>
        <c:varyColors val="0"/>
        <c:ser>
          <c:idx val="3"/>
          <c:order val="2"/>
          <c:tx>
            <c:strRef>
              <c:f>Sheet1!$E$1</c:f>
              <c:strCache>
                <c:ptCount val="1"/>
                <c:pt idx="0">
                  <c:v>Loan Delinquency Rate (Right Axis)</c:v>
                </c:pt>
              </c:strCache>
            </c:strRef>
          </c:tx>
          <c:spPr>
            <a:ln w="45660">
              <a:solidFill>
                <a:srgbClr val="00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Sheet1!$E$2:$E$363</c:f>
              <c:numCache>
                <c:formatCode>General</c:formatCode>
                <c:ptCount val="362"/>
                <c:pt idx="0">
                  <c:v>0.9</c:v>
                </c:pt>
                <c:pt idx="1">
                  <c:v>0.89</c:v>
                </c:pt>
                <c:pt idx="2">
                  <c:v>0.84</c:v>
                </c:pt>
                <c:pt idx="3">
                  <c:v>0.85</c:v>
                </c:pt>
                <c:pt idx="4">
                  <c:v>0.86</c:v>
                </c:pt>
                <c:pt idx="5">
                  <c:v>0.83</c:v>
                </c:pt>
                <c:pt idx="6">
                  <c:v>0.87</c:v>
                </c:pt>
                <c:pt idx="7">
                  <c:v>0.89</c:v>
                </c:pt>
                <c:pt idx="8">
                  <c:v>0.91</c:v>
                </c:pt>
                <c:pt idx="9">
                  <c:v>0.88</c:v>
                </c:pt>
                <c:pt idx="10">
                  <c:v>0.94</c:v>
                </c:pt>
                <c:pt idx="11">
                  <c:v>0.95</c:v>
                </c:pt>
                <c:pt idx="12">
                  <c:v>0.99</c:v>
                </c:pt>
                <c:pt idx="13">
                  <c:v>1</c:v>
                </c:pt>
                <c:pt idx="14">
                  <c:v>0.97</c:v>
                </c:pt>
                <c:pt idx="15">
                  <c:v>0.94</c:v>
                </c:pt>
                <c:pt idx="16">
                  <c:v>0.94</c:v>
                </c:pt>
                <c:pt idx="17">
                  <c:v>0.91</c:v>
                </c:pt>
                <c:pt idx="18">
                  <c:v>0.94</c:v>
                </c:pt>
                <c:pt idx="19">
                  <c:v>0.92</c:v>
                </c:pt>
                <c:pt idx="20">
                  <c:v>0.92</c:v>
                </c:pt>
                <c:pt idx="21">
                  <c:v>0.91</c:v>
                </c:pt>
                <c:pt idx="22">
                  <c:v>0.94</c:v>
                </c:pt>
                <c:pt idx="23">
                  <c:v>0.94</c:v>
                </c:pt>
                <c:pt idx="24">
                  <c:v>0.94</c:v>
                </c:pt>
                <c:pt idx="25">
                  <c:v>0.95</c:v>
                </c:pt>
                <c:pt idx="26">
                  <c:v>0.96</c:v>
                </c:pt>
                <c:pt idx="27">
                  <c:v>0.95</c:v>
                </c:pt>
                <c:pt idx="28">
                  <c:v>0.95</c:v>
                </c:pt>
                <c:pt idx="29">
                  <c:v>0.93</c:v>
                </c:pt>
                <c:pt idx="30">
                  <c:v>0.92</c:v>
                </c:pt>
                <c:pt idx="31">
                  <c:v>0.92</c:v>
                </c:pt>
                <c:pt idx="32">
                  <c:v>0.91</c:v>
                </c:pt>
                <c:pt idx="33">
                  <c:v>0.9</c:v>
                </c:pt>
                <c:pt idx="34">
                  <c:v>1.05</c:v>
                </c:pt>
                <c:pt idx="35">
                  <c:v>1.01</c:v>
                </c:pt>
                <c:pt idx="36">
                  <c:v>1.04</c:v>
                </c:pt>
                <c:pt idx="37">
                  <c:v>1.04</c:v>
                </c:pt>
                <c:pt idx="38">
                  <c:v>0.98</c:v>
                </c:pt>
                <c:pt idx="39">
                  <c:v>0.94</c:v>
                </c:pt>
                <c:pt idx="40">
                  <c:v>0.93</c:v>
                </c:pt>
                <c:pt idx="41">
                  <c:v>0.88</c:v>
                </c:pt>
                <c:pt idx="42">
                  <c:v>0.88</c:v>
                </c:pt>
                <c:pt idx="43">
                  <c:v>0.9</c:v>
                </c:pt>
                <c:pt idx="44">
                  <c:v>0.88</c:v>
                </c:pt>
                <c:pt idx="45">
                  <c:v>0.9</c:v>
                </c:pt>
                <c:pt idx="46">
                  <c:v>0.9</c:v>
                </c:pt>
                <c:pt idx="47">
                  <c:v>0.88</c:v>
                </c:pt>
                <c:pt idx="48">
                  <c:v>0.89</c:v>
                </c:pt>
                <c:pt idx="49">
                  <c:v>0.86</c:v>
                </c:pt>
                <c:pt idx="50">
                  <c:v>0.79</c:v>
                </c:pt>
                <c:pt idx="51">
                  <c:v>0.76</c:v>
                </c:pt>
                <c:pt idx="52">
                  <c:v>0.76</c:v>
                </c:pt>
                <c:pt idx="53">
                  <c:v>0.76</c:v>
                </c:pt>
                <c:pt idx="54">
                  <c:v>0.79</c:v>
                </c:pt>
                <c:pt idx="55">
                  <c:v>0.76</c:v>
                </c:pt>
                <c:pt idx="56">
                  <c:v>0.74</c:v>
                </c:pt>
                <c:pt idx="57">
                  <c:v>0.75</c:v>
                </c:pt>
                <c:pt idx="58">
                  <c:v>0.79</c:v>
                </c:pt>
                <c:pt idx="59">
                  <c:v>0.75</c:v>
                </c:pt>
                <c:pt idx="60">
                  <c:v>0.78</c:v>
                </c:pt>
                <c:pt idx="61">
                  <c:v>0.74</c:v>
                </c:pt>
                <c:pt idx="62">
                  <c:v>0.7</c:v>
                </c:pt>
                <c:pt idx="63">
                  <c:v>0.7</c:v>
                </c:pt>
                <c:pt idx="64">
                  <c:v>0.67</c:v>
                </c:pt>
                <c:pt idx="65">
                  <c:v>0.66</c:v>
                </c:pt>
                <c:pt idx="66">
                  <c:v>0.67</c:v>
                </c:pt>
                <c:pt idx="67">
                  <c:v>0.68</c:v>
                </c:pt>
                <c:pt idx="68">
                  <c:v>0.67</c:v>
                </c:pt>
                <c:pt idx="69">
                  <c:v>0.67</c:v>
                </c:pt>
                <c:pt idx="70">
                  <c:v>0.71</c:v>
                </c:pt>
                <c:pt idx="71">
                  <c:v>0.74</c:v>
                </c:pt>
                <c:pt idx="72">
                  <c:v>0.73</c:v>
                </c:pt>
                <c:pt idx="73">
                  <c:v>0.73</c:v>
                </c:pt>
                <c:pt idx="74">
                  <c:v>0.7</c:v>
                </c:pt>
                <c:pt idx="75">
                  <c:v>0.73</c:v>
                </c:pt>
                <c:pt idx="76">
                  <c:v>0.71</c:v>
                </c:pt>
                <c:pt idx="77">
                  <c:v>0.71</c:v>
                </c:pt>
                <c:pt idx="78">
                  <c:v>0.73</c:v>
                </c:pt>
                <c:pt idx="79">
                  <c:v>0.71</c:v>
                </c:pt>
                <c:pt idx="80">
                  <c:v>0.74</c:v>
                </c:pt>
                <c:pt idx="81">
                  <c:v>0.76</c:v>
                </c:pt>
                <c:pt idx="82">
                  <c:v>0.79</c:v>
                </c:pt>
                <c:pt idx="83">
                  <c:v>0.82</c:v>
                </c:pt>
                <c:pt idx="84">
                  <c:v>0.85</c:v>
                </c:pt>
                <c:pt idx="85">
                  <c:v>0.79</c:v>
                </c:pt>
                <c:pt idx="86">
                  <c:v>0.76</c:v>
                </c:pt>
                <c:pt idx="87">
                  <c:v>0.76</c:v>
                </c:pt>
                <c:pt idx="88">
                  <c:v>0.74</c:v>
                </c:pt>
                <c:pt idx="89">
                  <c:v>0.72</c:v>
                </c:pt>
                <c:pt idx="90">
                  <c:v>0.72</c:v>
                </c:pt>
                <c:pt idx="91">
                  <c:v>0.73</c:v>
                </c:pt>
                <c:pt idx="92">
                  <c:v>0.75</c:v>
                </c:pt>
                <c:pt idx="93">
                  <c:v>0.74</c:v>
                </c:pt>
                <c:pt idx="94">
                  <c:v>0.77</c:v>
                </c:pt>
                <c:pt idx="95">
                  <c:v>0.8</c:v>
                </c:pt>
                <c:pt idx="96">
                  <c:v>0.85</c:v>
                </c:pt>
                <c:pt idx="97">
                  <c:v>0.82</c:v>
                </c:pt>
                <c:pt idx="98">
                  <c:v>0.78</c:v>
                </c:pt>
                <c:pt idx="99">
                  <c:v>0.76</c:v>
                </c:pt>
                <c:pt idx="100">
                  <c:v>0.76</c:v>
                </c:pt>
                <c:pt idx="101">
                  <c:v>0.73</c:v>
                </c:pt>
                <c:pt idx="102">
                  <c:v>0.75</c:v>
                </c:pt>
                <c:pt idx="103">
                  <c:v>0.77</c:v>
                </c:pt>
                <c:pt idx="104">
                  <c:v>0.75</c:v>
                </c:pt>
                <c:pt idx="105">
                  <c:v>0.75</c:v>
                </c:pt>
                <c:pt idx="106">
                  <c:v>0.76</c:v>
                </c:pt>
                <c:pt idx="107">
                  <c:v>0.76</c:v>
                </c:pt>
                <c:pt idx="108">
                  <c:v>0.81</c:v>
                </c:pt>
                <c:pt idx="109">
                  <c:v>0.78</c:v>
                </c:pt>
                <c:pt idx="110">
                  <c:v>0.72</c:v>
                </c:pt>
                <c:pt idx="111">
                  <c:v>0.7</c:v>
                </c:pt>
                <c:pt idx="112">
                  <c:v>0.69</c:v>
                </c:pt>
                <c:pt idx="113">
                  <c:v>0.66</c:v>
                </c:pt>
                <c:pt idx="114">
                  <c:v>0.68</c:v>
                </c:pt>
                <c:pt idx="115">
                  <c:v>0.68</c:v>
                </c:pt>
                <c:pt idx="116">
                  <c:v>0.7</c:v>
                </c:pt>
                <c:pt idx="117">
                  <c:v>0.71</c:v>
                </c:pt>
                <c:pt idx="118">
                  <c:v>0.73</c:v>
                </c:pt>
                <c:pt idx="119">
                  <c:v>0.72</c:v>
                </c:pt>
                <c:pt idx="120">
                  <c:v>0.75</c:v>
                </c:pt>
                <c:pt idx="121">
                  <c:v>0.7</c:v>
                </c:pt>
                <c:pt idx="122">
                  <c:v>0.66</c:v>
                </c:pt>
                <c:pt idx="123">
                  <c:v>0.67</c:v>
                </c:pt>
                <c:pt idx="124">
                  <c:v>0.65</c:v>
                </c:pt>
                <c:pt idx="125">
                  <c:v>0.64</c:v>
                </c:pt>
                <c:pt idx="126">
                  <c:v>0.69</c:v>
                </c:pt>
                <c:pt idx="127">
                  <c:v>0.69</c:v>
                </c:pt>
                <c:pt idx="128">
                  <c:v>0.67</c:v>
                </c:pt>
                <c:pt idx="129">
                  <c:v>0.7</c:v>
                </c:pt>
                <c:pt idx="130">
                  <c:v>0.73</c:v>
                </c:pt>
                <c:pt idx="131">
                  <c:v>0.73</c:v>
                </c:pt>
                <c:pt idx="132">
                  <c:v>0.71</c:v>
                </c:pt>
                <c:pt idx="133">
                  <c:v>0.65</c:v>
                </c:pt>
                <c:pt idx="134">
                  <c:v>0.59</c:v>
                </c:pt>
                <c:pt idx="135">
                  <c:v>0.53</c:v>
                </c:pt>
                <c:pt idx="136">
                  <c:v>0.6</c:v>
                </c:pt>
                <c:pt idx="137">
                  <c:v>0.57999999999999996</c:v>
                </c:pt>
                <c:pt idx="138">
                  <c:v>0.61</c:v>
                </c:pt>
                <c:pt idx="139">
                  <c:v>0.66</c:v>
                </c:pt>
                <c:pt idx="140">
                  <c:v>0.68</c:v>
                </c:pt>
                <c:pt idx="141">
                  <c:v>0.56999999999999995</c:v>
                </c:pt>
                <c:pt idx="142">
                  <c:v>0.62</c:v>
                </c:pt>
                <c:pt idx="143">
                  <c:v>0.68</c:v>
                </c:pt>
                <c:pt idx="144">
                  <c:v>0.72</c:v>
                </c:pt>
                <c:pt idx="145">
                  <c:v>0.66</c:v>
                </c:pt>
                <c:pt idx="146">
                  <c:v>0.64</c:v>
                </c:pt>
                <c:pt idx="147">
                  <c:v>0.67</c:v>
                </c:pt>
                <c:pt idx="148">
                  <c:v>0.68</c:v>
                </c:pt>
                <c:pt idx="149">
                  <c:v>0.69</c:v>
                </c:pt>
                <c:pt idx="150">
                  <c:v>0.71</c:v>
                </c:pt>
                <c:pt idx="151">
                  <c:v>0.73</c:v>
                </c:pt>
                <c:pt idx="152">
                  <c:v>0.79</c:v>
                </c:pt>
                <c:pt idx="153">
                  <c:v>0.82</c:v>
                </c:pt>
                <c:pt idx="154">
                  <c:v>0.87</c:v>
                </c:pt>
                <c:pt idx="155">
                  <c:v>0.93</c:v>
                </c:pt>
                <c:pt idx="156">
                  <c:v>0.96</c:v>
                </c:pt>
                <c:pt idx="157">
                  <c:v>0.95</c:v>
                </c:pt>
                <c:pt idx="158">
                  <c:v>0.96</c:v>
                </c:pt>
                <c:pt idx="159">
                  <c:v>0.96</c:v>
                </c:pt>
                <c:pt idx="160">
                  <c:v>0.97</c:v>
                </c:pt>
                <c:pt idx="161">
                  <c:v>0.97</c:v>
                </c:pt>
                <c:pt idx="162">
                  <c:v>0.95</c:v>
                </c:pt>
                <c:pt idx="163">
                  <c:v>1.03</c:v>
                </c:pt>
                <c:pt idx="164">
                  <c:v>1.0900000000000001</c:v>
                </c:pt>
                <c:pt idx="165">
                  <c:v>1.1399999999999999</c:v>
                </c:pt>
                <c:pt idx="166">
                  <c:v>1.32</c:v>
                </c:pt>
                <c:pt idx="167">
                  <c:v>1.37</c:v>
                </c:pt>
                <c:pt idx="168">
                  <c:v>1.44</c:v>
                </c:pt>
                <c:pt idx="169">
                  <c:v>1.41</c:v>
                </c:pt>
                <c:pt idx="170">
                  <c:v>1.44</c:v>
                </c:pt>
                <c:pt idx="171">
                  <c:v>1.51</c:v>
                </c:pt>
                <c:pt idx="172">
                  <c:v>1.57</c:v>
                </c:pt>
                <c:pt idx="173">
                  <c:v>1.58</c:v>
                </c:pt>
                <c:pt idx="174">
                  <c:v>1.65</c:v>
                </c:pt>
                <c:pt idx="175">
                  <c:v>1.64</c:v>
                </c:pt>
                <c:pt idx="176">
                  <c:v>1.69</c:v>
                </c:pt>
                <c:pt idx="177">
                  <c:v>1.73</c:v>
                </c:pt>
                <c:pt idx="178">
                  <c:v>1.78</c:v>
                </c:pt>
                <c:pt idx="179">
                  <c:v>1.82</c:v>
                </c:pt>
                <c:pt idx="180">
                  <c:v>1.8740000000000001</c:v>
                </c:pt>
                <c:pt idx="181">
                  <c:v>1.8779999999999999</c:v>
                </c:pt>
                <c:pt idx="182">
                  <c:v>1.835</c:v>
                </c:pt>
                <c:pt idx="183">
                  <c:v>1.8320000000000001</c:v>
                </c:pt>
                <c:pt idx="184">
                  <c:v>1.82</c:v>
                </c:pt>
                <c:pt idx="185">
                  <c:v>1.74</c:v>
                </c:pt>
                <c:pt idx="186">
                  <c:v>1.78</c:v>
                </c:pt>
                <c:pt idx="187">
                  <c:v>1.78</c:v>
                </c:pt>
                <c:pt idx="188">
                  <c:v>1.75</c:v>
                </c:pt>
                <c:pt idx="189">
                  <c:v>1.76</c:v>
                </c:pt>
                <c:pt idx="190">
                  <c:v>1.76</c:v>
                </c:pt>
                <c:pt idx="191">
                  <c:v>1.75</c:v>
                </c:pt>
                <c:pt idx="192">
                  <c:v>1.77</c:v>
                </c:pt>
                <c:pt idx="193">
                  <c:v>1.71</c:v>
                </c:pt>
                <c:pt idx="194">
                  <c:v>1.625</c:v>
                </c:pt>
                <c:pt idx="195">
                  <c:v>1.64</c:v>
                </c:pt>
                <c:pt idx="196">
                  <c:v>1.61</c:v>
                </c:pt>
                <c:pt idx="197">
                  <c:v>1.58</c:v>
                </c:pt>
                <c:pt idx="198">
                  <c:v>1.58</c:v>
                </c:pt>
                <c:pt idx="199">
                  <c:v>1.57</c:v>
                </c:pt>
                <c:pt idx="200">
                  <c:v>1.59</c:v>
                </c:pt>
                <c:pt idx="201">
                  <c:v>1.58</c:v>
                </c:pt>
                <c:pt idx="202">
                  <c:v>1.6</c:v>
                </c:pt>
                <c:pt idx="203">
                  <c:v>1.6</c:v>
                </c:pt>
                <c:pt idx="204">
                  <c:v>1.59</c:v>
                </c:pt>
                <c:pt idx="205">
                  <c:v>1.49</c:v>
                </c:pt>
                <c:pt idx="206">
                  <c:v>1.44</c:v>
                </c:pt>
                <c:pt idx="207">
                  <c:v>1.37</c:v>
                </c:pt>
                <c:pt idx="208">
                  <c:v>1.29</c:v>
                </c:pt>
                <c:pt idx="209">
                  <c:v>1.2</c:v>
                </c:pt>
                <c:pt idx="210">
                  <c:v>1.18</c:v>
                </c:pt>
                <c:pt idx="211">
                  <c:v>1.18</c:v>
                </c:pt>
                <c:pt idx="212">
                  <c:v>1.17</c:v>
                </c:pt>
                <c:pt idx="213">
                  <c:v>1.1299999999999999</c:v>
                </c:pt>
                <c:pt idx="214">
                  <c:v>1.1399999999999999</c:v>
                </c:pt>
                <c:pt idx="215">
                  <c:v>1.1499999999999999</c:v>
                </c:pt>
                <c:pt idx="216">
                  <c:v>1.1200000000000001</c:v>
                </c:pt>
                <c:pt idx="217">
                  <c:v>1.08</c:v>
                </c:pt>
                <c:pt idx="218">
                  <c:v>1.01</c:v>
                </c:pt>
                <c:pt idx="219">
                  <c:v>1</c:v>
                </c:pt>
                <c:pt idx="220">
                  <c:v>1</c:v>
                </c:pt>
                <c:pt idx="221">
                  <c:v>1.03</c:v>
                </c:pt>
                <c:pt idx="222">
                  <c:v>1.02</c:v>
                </c:pt>
                <c:pt idx="223">
                  <c:v>1.02</c:v>
                </c:pt>
                <c:pt idx="224">
                  <c:v>1.01</c:v>
                </c:pt>
                <c:pt idx="225">
                  <c:v>1.01</c:v>
                </c:pt>
                <c:pt idx="226">
                  <c:v>1.03</c:v>
                </c:pt>
                <c:pt idx="227">
                  <c:v>1.01</c:v>
                </c:pt>
                <c:pt idx="228" formatCode="0.00">
                  <c:v>0.95752241900000001</c:v>
                </c:pt>
                <c:pt idx="229" formatCode="0.00">
                  <c:v>0.88558968800000004</c:v>
                </c:pt>
                <c:pt idx="230" formatCode="0.00">
                  <c:v>0.80940000000000001</c:v>
                </c:pt>
                <c:pt idx="231" formatCode="0.00">
                  <c:v>0.83570119600000004</c:v>
                </c:pt>
                <c:pt idx="232" formatCode="0.00">
                  <c:v>0.84886367200000001</c:v>
                </c:pt>
                <c:pt idx="233" formatCode="0.00">
                  <c:v>0.85170000000000001</c:v>
                </c:pt>
                <c:pt idx="234" formatCode="0.00">
                  <c:v>0.82546146600000003</c:v>
                </c:pt>
                <c:pt idx="235" formatCode="0.00">
                  <c:v>0.84141217400000001</c:v>
                </c:pt>
                <c:pt idx="236" formatCode="0.00">
                  <c:v>0.85150000000000003</c:v>
                </c:pt>
                <c:pt idx="237" formatCode="0.00">
                  <c:v>0.83192241899999997</c:v>
                </c:pt>
                <c:pt idx="238" formatCode="0.00">
                  <c:v>0.85572132199999995</c:v>
                </c:pt>
                <c:pt idx="239" formatCode="0.00">
                  <c:v>0.84789999999999999</c:v>
                </c:pt>
                <c:pt idx="240" formatCode="0.000">
                  <c:v>0.83413711599999996</c:v>
                </c:pt>
                <c:pt idx="241" formatCode="0.000">
                  <c:v>0.73824346100000005</c:v>
                </c:pt>
                <c:pt idx="242" formatCode="0.000">
                  <c:v>0.68289999999999995</c:v>
                </c:pt>
                <c:pt idx="243" formatCode="0.000">
                  <c:v>0.72794519099999999</c:v>
                </c:pt>
                <c:pt idx="244" formatCode="0.000">
                  <c:v>0.73703137299999999</c:v>
                </c:pt>
                <c:pt idx="245" formatCode="0.000">
                  <c:v>0.73950000000000005</c:v>
                </c:pt>
                <c:pt idx="246" formatCode="0.000">
                  <c:v>0.75681181799999997</c:v>
                </c:pt>
                <c:pt idx="247" formatCode="0.000">
                  <c:v>0.77878719100000005</c:v>
                </c:pt>
                <c:pt idx="248" formatCode="0.000">
                  <c:v>0.77600000000000002</c:v>
                </c:pt>
                <c:pt idx="249" formatCode="0.000">
                  <c:v>0.79005914099999996</c:v>
                </c:pt>
                <c:pt idx="250">
                  <c:v>0.82039853200000001</c:v>
                </c:pt>
                <c:pt idx="251">
                  <c:v>0.80920000000000003</c:v>
                </c:pt>
                <c:pt idx="252">
                  <c:v>0.81616904300000004</c:v>
                </c:pt>
                <c:pt idx="253">
                  <c:v>0.76391021299999995</c:v>
                </c:pt>
                <c:pt idx="254">
                  <c:v>0.7056</c:v>
                </c:pt>
                <c:pt idx="255">
                  <c:v>0.72781991300000004</c:v>
                </c:pt>
                <c:pt idx="256">
                  <c:v>0.72813539900000002</c:v>
                </c:pt>
                <c:pt idx="257">
                  <c:v>0.74539999999999995</c:v>
                </c:pt>
                <c:pt idx="258">
                  <c:v>0.77369458099999999</c:v>
                </c:pt>
                <c:pt idx="259">
                  <c:v>0.773579197</c:v>
                </c:pt>
                <c:pt idx="260">
                  <c:v>0.76910000000000001</c:v>
                </c:pt>
                <c:pt idx="261">
                  <c:v>0.79662138400000004</c:v>
                </c:pt>
                <c:pt idx="262">
                  <c:v>0.82193047100000005</c:v>
                </c:pt>
                <c:pt idx="263">
                  <c:v>0.82679999999999998</c:v>
                </c:pt>
                <c:pt idx="264">
                  <c:v>0.82541704199999999</c:v>
                </c:pt>
                <c:pt idx="265">
                  <c:v>0.74984378399999996</c:v>
                </c:pt>
                <c:pt idx="266">
                  <c:v>0.68359999999999999</c:v>
                </c:pt>
                <c:pt idx="267">
                  <c:v>0.73887833000000003</c:v>
                </c:pt>
                <c:pt idx="268">
                  <c:v>0.74021650900000002</c:v>
                </c:pt>
                <c:pt idx="269">
                  <c:v>0.74529999999999996</c:v>
                </c:pt>
                <c:pt idx="270">
                  <c:v>0.75546914700000001</c:v>
                </c:pt>
                <c:pt idx="271">
                  <c:v>0.76993381400000005</c:v>
                </c:pt>
                <c:pt idx="272">
                  <c:v>0.78420000000000001</c:v>
                </c:pt>
                <c:pt idx="273">
                  <c:v>0.81126667200000002</c:v>
                </c:pt>
                <c:pt idx="274">
                  <c:v>0.85357313800000001</c:v>
                </c:pt>
                <c:pt idx="275">
                  <c:v>0.88100000000000001</c:v>
                </c:pt>
                <c:pt idx="276">
                  <c:v>0.80999660399999995</c:v>
                </c:pt>
                <c:pt idx="277">
                  <c:v>0.72085289299999999</c:v>
                </c:pt>
                <c:pt idx="278">
                  <c:v>0.65329999999999999</c:v>
                </c:pt>
                <c:pt idx="279">
                  <c:v>0.655341642</c:v>
                </c:pt>
                <c:pt idx="280">
                  <c:v>0.64222913000000004</c:v>
                </c:pt>
                <c:pt idx="281">
                  <c:v>0.66859999999999997</c:v>
                </c:pt>
                <c:pt idx="282">
                  <c:v>0.66597187999999996</c:v>
                </c:pt>
                <c:pt idx="283">
                  <c:v>0.67179765199999997</c:v>
                </c:pt>
                <c:pt idx="284">
                  <c:v>0.67120000000000002</c:v>
                </c:pt>
                <c:pt idx="285">
                  <c:v>0.67385524699999999</c:v>
                </c:pt>
                <c:pt idx="286">
                  <c:v>0.69816593500000002</c:v>
                </c:pt>
                <c:pt idx="287">
                  <c:v>0.70940000000000003</c:v>
                </c:pt>
                <c:pt idx="288">
                  <c:v>0.660006969</c:v>
                </c:pt>
                <c:pt idx="289">
                  <c:v>0.62152257499999997</c:v>
                </c:pt>
                <c:pt idx="290">
                  <c:v>0.57620000000000005</c:v>
                </c:pt>
                <c:pt idx="291">
                  <c:v>0.59687040700000005</c:v>
                </c:pt>
                <c:pt idx="292">
                  <c:v>0.59929990499999997</c:v>
                </c:pt>
                <c:pt idx="293">
                  <c:v>0.63090000000000002</c:v>
                </c:pt>
                <c:pt idx="294">
                  <c:v>0.64467335800000003</c:v>
                </c:pt>
                <c:pt idx="295">
                  <c:v>0.660022946</c:v>
                </c:pt>
                <c:pt idx="296">
                  <c:v>0.66510000000000002</c:v>
                </c:pt>
                <c:pt idx="297">
                  <c:v>0.67460815299999999</c:v>
                </c:pt>
                <c:pt idx="298">
                  <c:v>0.70243925500000004</c:v>
                </c:pt>
                <c:pt idx="299">
                  <c:v>0.7</c:v>
                </c:pt>
                <c:pt idx="300">
                  <c:v>0.698002173</c:v>
                </c:pt>
                <c:pt idx="301">
                  <c:v>0.640377945</c:v>
                </c:pt>
                <c:pt idx="302">
                  <c:v>0.62849999999999995</c:v>
                </c:pt>
                <c:pt idx="303">
                  <c:v>0.67315355300000002</c:v>
                </c:pt>
                <c:pt idx="304">
                  <c:v>0.65694641300000001</c:v>
                </c:pt>
                <c:pt idx="305">
                  <c:v>0.57420000000000004</c:v>
                </c:pt>
                <c:pt idx="306">
                  <c:v>0.540955509</c:v>
                </c:pt>
                <c:pt idx="307">
                  <c:v>0.55263472199999997</c:v>
                </c:pt>
                <c:pt idx="308">
                  <c:v>0.54</c:v>
                </c:pt>
                <c:pt idx="309">
                  <c:v>0.54932815999999995</c:v>
                </c:pt>
                <c:pt idx="310">
                  <c:v>0.58001505900000006</c:v>
                </c:pt>
                <c:pt idx="311">
                  <c:v>0.59450000000000003</c:v>
                </c:pt>
                <c:pt idx="312">
                  <c:v>0.58722505999999997</c:v>
                </c:pt>
                <c:pt idx="313">
                  <c:v>0.52352876299999995</c:v>
                </c:pt>
                <c:pt idx="314">
                  <c:v>0.45469999999999999</c:v>
                </c:pt>
                <c:pt idx="315">
                  <c:v>0.47446389300000003</c:v>
                </c:pt>
                <c:pt idx="316">
                  <c:v>0.467387836</c:v>
                </c:pt>
                <c:pt idx="317">
                  <c:v>0.45150000000000001</c:v>
                </c:pt>
                <c:pt idx="318">
                  <c:v>0.45534964900000002</c:v>
                </c:pt>
                <c:pt idx="319">
                  <c:v>0.45178478599999999</c:v>
                </c:pt>
                <c:pt idx="320">
                  <c:v>0.45639999999999997</c:v>
                </c:pt>
                <c:pt idx="321">
                  <c:v>0.46979954699999998</c:v>
                </c:pt>
                <c:pt idx="322">
                  <c:v>0.47126854600000001</c:v>
                </c:pt>
                <c:pt idx="323">
                  <c:v>0.48459999999999998</c:v>
                </c:pt>
                <c:pt idx="324">
                  <c:v>0.49444210599999999</c:v>
                </c:pt>
                <c:pt idx="325">
                  <c:v>0.46127572500000003</c:v>
                </c:pt>
                <c:pt idx="326">
                  <c:v>0.41830000000000001</c:v>
                </c:pt>
                <c:pt idx="327">
                  <c:v>0.44325680299999998</c:v>
                </c:pt>
                <c:pt idx="328">
                  <c:v>0.45810816100000001</c:v>
                </c:pt>
                <c:pt idx="329">
                  <c:v>0.47899999999999998</c:v>
                </c:pt>
                <c:pt idx="330">
                  <c:v>0.50959958599999999</c:v>
                </c:pt>
                <c:pt idx="331">
                  <c:v>0.51514890700000004</c:v>
                </c:pt>
                <c:pt idx="332">
                  <c:v>0.52800000000000002</c:v>
                </c:pt>
                <c:pt idx="333">
                  <c:v>0.56089580299999997</c:v>
                </c:pt>
                <c:pt idx="334">
                  <c:v>0.61614067400000005</c:v>
                </c:pt>
                <c:pt idx="335">
                  <c:v>0.61170000000000002</c:v>
                </c:pt>
                <c:pt idx="336">
                  <c:v>0.666806538</c:v>
                </c:pt>
                <c:pt idx="337">
                  <c:v>0.58177326200000001</c:v>
                </c:pt>
                <c:pt idx="338">
                  <c:v>0.52310000000000001</c:v>
                </c:pt>
                <c:pt idx="339">
                  <c:v>0.59459109600000004</c:v>
                </c:pt>
                <c:pt idx="340">
                  <c:v>0.60804619999999998</c:v>
                </c:pt>
                <c:pt idx="341">
                  <c:v>0.62570000000000003</c:v>
                </c:pt>
                <c:pt idx="342">
                  <c:v>0.67207819099999999</c:v>
                </c:pt>
                <c:pt idx="343">
                  <c:v>0.69718939899999999</c:v>
                </c:pt>
                <c:pt idx="344">
                  <c:v>0.71619999999999995</c:v>
                </c:pt>
                <c:pt idx="345">
                  <c:v>0.733274486</c:v>
                </c:pt>
                <c:pt idx="346">
                  <c:v>0.77421106900000003</c:v>
                </c:pt>
                <c:pt idx="347">
                  <c:v>0.78324023300000001</c:v>
                </c:pt>
                <c:pt idx="348">
                  <c:v>0.86241299999999999</c:v>
                </c:pt>
                <c:pt idx="349">
                  <c:v>0.80889</c:v>
                </c:pt>
                <c:pt idx="350">
                  <c:v>0.77290000000000003</c:v>
                </c:pt>
                <c:pt idx="351">
                  <c:v>0.84019100000000002</c:v>
                </c:pt>
                <c:pt idx="352">
                  <c:v>0.84312399999999998</c:v>
                </c:pt>
                <c:pt idx="353">
                  <c:v>0.8397</c:v>
                </c:pt>
                <c:pt idx="354">
                  <c:v>0.84378399999999998</c:v>
                </c:pt>
                <c:pt idx="355">
                  <c:v>0.88921399999999995</c:v>
                </c:pt>
                <c:pt idx="356">
                  <c:v>0.90600000000000003</c:v>
                </c:pt>
                <c:pt idx="357">
                  <c:v>0.93213900000000005</c:v>
                </c:pt>
                <c:pt idx="358">
                  <c:v>0.98871799999999999</c:v>
                </c:pt>
              </c:numCache>
            </c:numRef>
          </c:val>
          <c:smooth val="0"/>
          <c:extLst>
            <c:ext xmlns:c16="http://schemas.microsoft.com/office/drawing/2014/chart" uri="{C3380CC4-5D6E-409C-BE32-E72D297353CC}">
              <c16:uniqueId val="{00000002-395D-4C93-8755-D17A274E5110}"/>
            </c:ext>
          </c:extLst>
        </c:ser>
        <c:ser>
          <c:idx val="5"/>
          <c:order val="4"/>
          <c:tx>
            <c:strRef>
              <c:f>Sheet1!$G$1</c:f>
              <c:strCache>
                <c:ptCount val="1"/>
                <c:pt idx="0">
                  <c:v>0.75% Natural Delinquency Rate (Right Axis)</c:v>
                </c:pt>
              </c:strCache>
            </c:strRef>
          </c:tx>
          <c:spPr>
            <a:ln w="45660">
              <a:solidFill>
                <a:srgbClr val="FF00FF"/>
              </a:solidFill>
              <a:prstDash val="solid"/>
            </a:ln>
          </c:spPr>
          <c:marker>
            <c:symbol val="none"/>
          </c:marker>
          <c:cat>
            <c:strRef>
              <c:f>Sheet1!$A$2:$A$363</c:f>
              <c:strCache>
                <c:ptCount val="361"/>
                <c:pt idx="0">
                  <c:v>95</c:v>
                </c:pt>
                <c:pt idx="12">
                  <c:v>96</c:v>
                </c:pt>
                <c:pt idx="24">
                  <c:v>97</c:v>
                </c:pt>
                <c:pt idx="36">
                  <c:v>98</c:v>
                </c:pt>
                <c:pt idx="48">
                  <c:v>99</c:v>
                </c:pt>
                <c:pt idx="60">
                  <c:v>00</c:v>
                </c:pt>
                <c:pt idx="72">
                  <c:v>01</c:v>
                </c:pt>
                <c:pt idx="84">
                  <c:v>02</c:v>
                </c:pt>
                <c:pt idx="96">
                  <c:v>03</c:v>
                </c:pt>
                <c:pt idx="108">
                  <c:v>04</c:v>
                </c:pt>
                <c:pt idx="120">
                  <c:v>05</c:v>
                </c:pt>
                <c:pt idx="132">
                  <c:v>06</c:v>
                </c:pt>
                <c:pt idx="144">
                  <c:v>07</c:v>
                </c:pt>
                <c:pt idx="156">
                  <c:v>08</c:v>
                </c:pt>
                <c:pt idx="168">
                  <c:v>09</c:v>
                </c:pt>
                <c:pt idx="180">
                  <c:v>10</c:v>
                </c:pt>
                <c:pt idx="192">
                  <c:v>11</c:v>
                </c:pt>
                <c:pt idx="204">
                  <c:v>12</c:v>
                </c:pt>
                <c:pt idx="216">
                  <c:v>13</c:v>
                </c:pt>
                <c:pt idx="228">
                  <c:v>14</c:v>
                </c:pt>
                <c:pt idx="240">
                  <c:v>15</c:v>
                </c:pt>
                <c:pt idx="252">
                  <c:v>16</c:v>
                </c:pt>
                <c:pt idx="264">
                  <c:v>17</c:v>
                </c:pt>
                <c:pt idx="276">
                  <c:v>18</c:v>
                </c:pt>
                <c:pt idx="288">
                  <c:v>19</c:v>
                </c:pt>
                <c:pt idx="300">
                  <c:v>20</c:v>
                </c:pt>
                <c:pt idx="312">
                  <c:v>21</c:v>
                </c:pt>
                <c:pt idx="324">
                  <c:v>22</c:v>
                </c:pt>
                <c:pt idx="336">
                  <c:v>23</c:v>
                </c:pt>
                <c:pt idx="348">
                  <c:v>24</c:v>
                </c:pt>
                <c:pt idx="360">
                  <c:v>25</c:v>
                </c:pt>
              </c:strCache>
            </c:strRef>
          </c:cat>
          <c:val>
            <c:numRef>
              <c:f>Sheet1!$G$2:$G$363</c:f>
              <c:numCache>
                <c:formatCode>General</c:formatCode>
                <c:ptCount val="362"/>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pt idx="14">
                  <c:v>0.75</c:v>
                </c:pt>
                <c:pt idx="15">
                  <c:v>0.75</c:v>
                </c:pt>
                <c:pt idx="16">
                  <c:v>0.75</c:v>
                </c:pt>
                <c:pt idx="17">
                  <c:v>0.75</c:v>
                </c:pt>
                <c:pt idx="18">
                  <c:v>0.75</c:v>
                </c:pt>
                <c:pt idx="19">
                  <c:v>0.75</c:v>
                </c:pt>
                <c:pt idx="20">
                  <c:v>0.75</c:v>
                </c:pt>
                <c:pt idx="21">
                  <c:v>0.75</c:v>
                </c:pt>
                <c:pt idx="22">
                  <c:v>0.75</c:v>
                </c:pt>
                <c:pt idx="23">
                  <c:v>0.75</c:v>
                </c:pt>
                <c:pt idx="24">
                  <c:v>0.75</c:v>
                </c:pt>
                <c:pt idx="25">
                  <c:v>0.75</c:v>
                </c:pt>
                <c:pt idx="26">
                  <c:v>0.75</c:v>
                </c:pt>
                <c:pt idx="27">
                  <c:v>0.75</c:v>
                </c:pt>
                <c:pt idx="28">
                  <c:v>0.75</c:v>
                </c:pt>
                <c:pt idx="29">
                  <c:v>0.75</c:v>
                </c:pt>
                <c:pt idx="30">
                  <c:v>0.75</c:v>
                </c:pt>
                <c:pt idx="31">
                  <c:v>0.75</c:v>
                </c:pt>
                <c:pt idx="32">
                  <c:v>0.75</c:v>
                </c:pt>
                <c:pt idx="33">
                  <c:v>0.75</c:v>
                </c:pt>
                <c:pt idx="34">
                  <c:v>0.75</c:v>
                </c:pt>
                <c:pt idx="35">
                  <c:v>0.75</c:v>
                </c:pt>
                <c:pt idx="36">
                  <c:v>0.75</c:v>
                </c:pt>
                <c:pt idx="37">
                  <c:v>0.75</c:v>
                </c:pt>
                <c:pt idx="38">
                  <c:v>0.75</c:v>
                </c:pt>
                <c:pt idx="39">
                  <c:v>0.75</c:v>
                </c:pt>
                <c:pt idx="40">
                  <c:v>0.75</c:v>
                </c:pt>
                <c:pt idx="41">
                  <c:v>0.75</c:v>
                </c:pt>
                <c:pt idx="42">
                  <c:v>0.75</c:v>
                </c:pt>
                <c:pt idx="43">
                  <c:v>0.75</c:v>
                </c:pt>
                <c:pt idx="44">
                  <c:v>0.75</c:v>
                </c:pt>
                <c:pt idx="45">
                  <c:v>0.75</c:v>
                </c:pt>
                <c:pt idx="46">
                  <c:v>0.75</c:v>
                </c:pt>
                <c:pt idx="47">
                  <c:v>0.75</c:v>
                </c:pt>
                <c:pt idx="48">
                  <c:v>0.75</c:v>
                </c:pt>
                <c:pt idx="49">
                  <c:v>0.75</c:v>
                </c:pt>
                <c:pt idx="50">
                  <c:v>0.75</c:v>
                </c:pt>
                <c:pt idx="51">
                  <c:v>0.75</c:v>
                </c:pt>
                <c:pt idx="52">
                  <c:v>0.75</c:v>
                </c:pt>
                <c:pt idx="53">
                  <c:v>0.75</c:v>
                </c:pt>
                <c:pt idx="54">
                  <c:v>0.75</c:v>
                </c:pt>
                <c:pt idx="55">
                  <c:v>0.75</c:v>
                </c:pt>
                <c:pt idx="56">
                  <c:v>0.75</c:v>
                </c:pt>
                <c:pt idx="57">
                  <c:v>0.75</c:v>
                </c:pt>
                <c:pt idx="58">
                  <c:v>0.75</c:v>
                </c:pt>
                <c:pt idx="59">
                  <c:v>0.75</c:v>
                </c:pt>
                <c:pt idx="60">
                  <c:v>0.75</c:v>
                </c:pt>
                <c:pt idx="61">
                  <c:v>0.75</c:v>
                </c:pt>
                <c:pt idx="62">
                  <c:v>0.75</c:v>
                </c:pt>
                <c:pt idx="63">
                  <c:v>0.75</c:v>
                </c:pt>
                <c:pt idx="64">
                  <c:v>0.75</c:v>
                </c:pt>
                <c:pt idx="65">
                  <c:v>0.75</c:v>
                </c:pt>
                <c:pt idx="66">
                  <c:v>0.75</c:v>
                </c:pt>
                <c:pt idx="67">
                  <c:v>0.75</c:v>
                </c:pt>
                <c:pt idx="68">
                  <c:v>0.75</c:v>
                </c:pt>
                <c:pt idx="69">
                  <c:v>0.75</c:v>
                </c:pt>
                <c:pt idx="70">
                  <c:v>0.75</c:v>
                </c:pt>
                <c:pt idx="71">
                  <c:v>0.75</c:v>
                </c:pt>
                <c:pt idx="72">
                  <c:v>0.75</c:v>
                </c:pt>
                <c:pt idx="73">
                  <c:v>0.75</c:v>
                </c:pt>
                <c:pt idx="74">
                  <c:v>0.75</c:v>
                </c:pt>
                <c:pt idx="75">
                  <c:v>0.75</c:v>
                </c:pt>
                <c:pt idx="76">
                  <c:v>0.75</c:v>
                </c:pt>
                <c:pt idx="77">
                  <c:v>0.75</c:v>
                </c:pt>
                <c:pt idx="78">
                  <c:v>0.75</c:v>
                </c:pt>
                <c:pt idx="79">
                  <c:v>0.75</c:v>
                </c:pt>
                <c:pt idx="80">
                  <c:v>0.75</c:v>
                </c:pt>
                <c:pt idx="81">
                  <c:v>0.75</c:v>
                </c:pt>
                <c:pt idx="82">
                  <c:v>0.75</c:v>
                </c:pt>
                <c:pt idx="83">
                  <c:v>0.75</c:v>
                </c:pt>
                <c:pt idx="84">
                  <c:v>0.75</c:v>
                </c:pt>
                <c:pt idx="85">
                  <c:v>0.75</c:v>
                </c:pt>
                <c:pt idx="86">
                  <c:v>0.75</c:v>
                </c:pt>
                <c:pt idx="87">
                  <c:v>0.75</c:v>
                </c:pt>
                <c:pt idx="88">
                  <c:v>0.75</c:v>
                </c:pt>
                <c:pt idx="89">
                  <c:v>0.75</c:v>
                </c:pt>
                <c:pt idx="90">
                  <c:v>0.75</c:v>
                </c:pt>
                <c:pt idx="91">
                  <c:v>0.75</c:v>
                </c:pt>
                <c:pt idx="92">
                  <c:v>0.75</c:v>
                </c:pt>
                <c:pt idx="93">
                  <c:v>0.75</c:v>
                </c:pt>
                <c:pt idx="94">
                  <c:v>0.75</c:v>
                </c:pt>
                <c:pt idx="95">
                  <c:v>0.75</c:v>
                </c:pt>
                <c:pt idx="96">
                  <c:v>0.75</c:v>
                </c:pt>
                <c:pt idx="97">
                  <c:v>0.75</c:v>
                </c:pt>
                <c:pt idx="98">
                  <c:v>0.75</c:v>
                </c:pt>
                <c:pt idx="99">
                  <c:v>0.75</c:v>
                </c:pt>
                <c:pt idx="100">
                  <c:v>0.75</c:v>
                </c:pt>
                <c:pt idx="101">
                  <c:v>0.75</c:v>
                </c:pt>
                <c:pt idx="102">
                  <c:v>0.75</c:v>
                </c:pt>
                <c:pt idx="103">
                  <c:v>0.75</c:v>
                </c:pt>
                <c:pt idx="104">
                  <c:v>0.75</c:v>
                </c:pt>
                <c:pt idx="105">
                  <c:v>0.75</c:v>
                </c:pt>
                <c:pt idx="106">
                  <c:v>0.75</c:v>
                </c:pt>
                <c:pt idx="107">
                  <c:v>0.75</c:v>
                </c:pt>
                <c:pt idx="108">
                  <c:v>0.75</c:v>
                </c:pt>
                <c:pt idx="109">
                  <c:v>0.75</c:v>
                </c:pt>
                <c:pt idx="110">
                  <c:v>0.75</c:v>
                </c:pt>
                <c:pt idx="111">
                  <c:v>0.75</c:v>
                </c:pt>
                <c:pt idx="112">
                  <c:v>0.75</c:v>
                </c:pt>
                <c:pt idx="113">
                  <c:v>0.75</c:v>
                </c:pt>
                <c:pt idx="114">
                  <c:v>0.75</c:v>
                </c:pt>
                <c:pt idx="115">
                  <c:v>0.75</c:v>
                </c:pt>
                <c:pt idx="116">
                  <c:v>0.75</c:v>
                </c:pt>
                <c:pt idx="117">
                  <c:v>0.75</c:v>
                </c:pt>
                <c:pt idx="118">
                  <c:v>0.75</c:v>
                </c:pt>
                <c:pt idx="119">
                  <c:v>0.75</c:v>
                </c:pt>
                <c:pt idx="120">
                  <c:v>0.75</c:v>
                </c:pt>
                <c:pt idx="121">
                  <c:v>0.75</c:v>
                </c:pt>
                <c:pt idx="122">
                  <c:v>0.75</c:v>
                </c:pt>
                <c:pt idx="123">
                  <c:v>0.75</c:v>
                </c:pt>
                <c:pt idx="124">
                  <c:v>0.75</c:v>
                </c:pt>
                <c:pt idx="125">
                  <c:v>0.75</c:v>
                </c:pt>
                <c:pt idx="126">
                  <c:v>0.75</c:v>
                </c:pt>
                <c:pt idx="127">
                  <c:v>0.75</c:v>
                </c:pt>
                <c:pt idx="128">
                  <c:v>0.75</c:v>
                </c:pt>
                <c:pt idx="129">
                  <c:v>0.75</c:v>
                </c:pt>
                <c:pt idx="130">
                  <c:v>0.75</c:v>
                </c:pt>
                <c:pt idx="131">
                  <c:v>0.75</c:v>
                </c:pt>
                <c:pt idx="132">
                  <c:v>0.75</c:v>
                </c:pt>
                <c:pt idx="133">
                  <c:v>0.75</c:v>
                </c:pt>
                <c:pt idx="134">
                  <c:v>0.75</c:v>
                </c:pt>
                <c:pt idx="135">
                  <c:v>0.75</c:v>
                </c:pt>
                <c:pt idx="136">
                  <c:v>0.75</c:v>
                </c:pt>
                <c:pt idx="137">
                  <c:v>0.75</c:v>
                </c:pt>
                <c:pt idx="138">
                  <c:v>0.75</c:v>
                </c:pt>
                <c:pt idx="139">
                  <c:v>0.75</c:v>
                </c:pt>
                <c:pt idx="140">
                  <c:v>0.75</c:v>
                </c:pt>
                <c:pt idx="141">
                  <c:v>0.75</c:v>
                </c:pt>
                <c:pt idx="142">
                  <c:v>0.75</c:v>
                </c:pt>
                <c:pt idx="143">
                  <c:v>0.75</c:v>
                </c:pt>
                <c:pt idx="144">
                  <c:v>0.75</c:v>
                </c:pt>
                <c:pt idx="145">
                  <c:v>0.75</c:v>
                </c:pt>
                <c:pt idx="146">
                  <c:v>0.75</c:v>
                </c:pt>
                <c:pt idx="147">
                  <c:v>0.75</c:v>
                </c:pt>
                <c:pt idx="148">
                  <c:v>0.75</c:v>
                </c:pt>
                <c:pt idx="149">
                  <c:v>0.75</c:v>
                </c:pt>
                <c:pt idx="150">
                  <c:v>0.75</c:v>
                </c:pt>
                <c:pt idx="151">
                  <c:v>0.75</c:v>
                </c:pt>
                <c:pt idx="152">
                  <c:v>0.75</c:v>
                </c:pt>
                <c:pt idx="153">
                  <c:v>0.75</c:v>
                </c:pt>
                <c:pt idx="154">
                  <c:v>0.75</c:v>
                </c:pt>
                <c:pt idx="155">
                  <c:v>0.75</c:v>
                </c:pt>
                <c:pt idx="156">
                  <c:v>0.75</c:v>
                </c:pt>
                <c:pt idx="157">
                  <c:v>0.75</c:v>
                </c:pt>
                <c:pt idx="158">
                  <c:v>0.75</c:v>
                </c:pt>
                <c:pt idx="159">
                  <c:v>0.75</c:v>
                </c:pt>
                <c:pt idx="160">
                  <c:v>0.75</c:v>
                </c:pt>
                <c:pt idx="161">
                  <c:v>0.75</c:v>
                </c:pt>
                <c:pt idx="162">
                  <c:v>0.75</c:v>
                </c:pt>
                <c:pt idx="163">
                  <c:v>0.75</c:v>
                </c:pt>
                <c:pt idx="164">
                  <c:v>0.75</c:v>
                </c:pt>
                <c:pt idx="165">
                  <c:v>0.75</c:v>
                </c:pt>
                <c:pt idx="166">
                  <c:v>0.75</c:v>
                </c:pt>
                <c:pt idx="167">
                  <c:v>0.75</c:v>
                </c:pt>
                <c:pt idx="168">
                  <c:v>0.75</c:v>
                </c:pt>
                <c:pt idx="169">
                  <c:v>0.75</c:v>
                </c:pt>
                <c:pt idx="170">
                  <c:v>0.75</c:v>
                </c:pt>
                <c:pt idx="171">
                  <c:v>0.75</c:v>
                </c:pt>
                <c:pt idx="172">
                  <c:v>0.75</c:v>
                </c:pt>
                <c:pt idx="173">
                  <c:v>0.75</c:v>
                </c:pt>
                <c:pt idx="174">
                  <c:v>0.75</c:v>
                </c:pt>
                <c:pt idx="175">
                  <c:v>0.75</c:v>
                </c:pt>
                <c:pt idx="176">
                  <c:v>0.75</c:v>
                </c:pt>
                <c:pt idx="177">
                  <c:v>0.75</c:v>
                </c:pt>
                <c:pt idx="178">
                  <c:v>0.75</c:v>
                </c:pt>
                <c:pt idx="179">
                  <c:v>0.75</c:v>
                </c:pt>
                <c:pt idx="180">
                  <c:v>0.75</c:v>
                </c:pt>
                <c:pt idx="181">
                  <c:v>0.75</c:v>
                </c:pt>
                <c:pt idx="182">
                  <c:v>0.75</c:v>
                </c:pt>
                <c:pt idx="183">
                  <c:v>0.75</c:v>
                </c:pt>
                <c:pt idx="184">
                  <c:v>0.75</c:v>
                </c:pt>
                <c:pt idx="185">
                  <c:v>0.75</c:v>
                </c:pt>
                <c:pt idx="186">
                  <c:v>0.75</c:v>
                </c:pt>
                <c:pt idx="187">
                  <c:v>0.75</c:v>
                </c:pt>
                <c:pt idx="188">
                  <c:v>0.75</c:v>
                </c:pt>
                <c:pt idx="189">
                  <c:v>0.75</c:v>
                </c:pt>
                <c:pt idx="190">
                  <c:v>0.75</c:v>
                </c:pt>
                <c:pt idx="191">
                  <c:v>0.75</c:v>
                </c:pt>
                <c:pt idx="192">
                  <c:v>0.75</c:v>
                </c:pt>
                <c:pt idx="193">
                  <c:v>0.75</c:v>
                </c:pt>
                <c:pt idx="194">
                  <c:v>0.75</c:v>
                </c:pt>
                <c:pt idx="195">
                  <c:v>0.75</c:v>
                </c:pt>
                <c:pt idx="196">
                  <c:v>0.75</c:v>
                </c:pt>
                <c:pt idx="197">
                  <c:v>0.75</c:v>
                </c:pt>
                <c:pt idx="198">
                  <c:v>0.75</c:v>
                </c:pt>
                <c:pt idx="199">
                  <c:v>0.75</c:v>
                </c:pt>
                <c:pt idx="200">
                  <c:v>0.75</c:v>
                </c:pt>
                <c:pt idx="201">
                  <c:v>0.75</c:v>
                </c:pt>
                <c:pt idx="202">
                  <c:v>0.75</c:v>
                </c:pt>
                <c:pt idx="203">
                  <c:v>0.75</c:v>
                </c:pt>
                <c:pt idx="204">
                  <c:v>0.75</c:v>
                </c:pt>
                <c:pt idx="205">
                  <c:v>0.75</c:v>
                </c:pt>
                <c:pt idx="206">
                  <c:v>0.75</c:v>
                </c:pt>
                <c:pt idx="207">
                  <c:v>0.75</c:v>
                </c:pt>
                <c:pt idx="208">
                  <c:v>0.75</c:v>
                </c:pt>
                <c:pt idx="209">
                  <c:v>0.75</c:v>
                </c:pt>
                <c:pt idx="210">
                  <c:v>0.75</c:v>
                </c:pt>
                <c:pt idx="211">
                  <c:v>0.75</c:v>
                </c:pt>
                <c:pt idx="212">
                  <c:v>0.75</c:v>
                </c:pt>
                <c:pt idx="213">
                  <c:v>0.75</c:v>
                </c:pt>
                <c:pt idx="214">
                  <c:v>0.75</c:v>
                </c:pt>
                <c:pt idx="215">
                  <c:v>0.75</c:v>
                </c:pt>
                <c:pt idx="216">
                  <c:v>0.75</c:v>
                </c:pt>
                <c:pt idx="217">
                  <c:v>0.75</c:v>
                </c:pt>
                <c:pt idx="218">
                  <c:v>0.75</c:v>
                </c:pt>
                <c:pt idx="219">
                  <c:v>0.75</c:v>
                </c:pt>
                <c:pt idx="220">
                  <c:v>0.75</c:v>
                </c:pt>
                <c:pt idx="221">
                  <c:v>0.75</c:v>
                </c:pt>
                <c:pt idx="222">
                  <c:v>0.75</c:v>
                </c:pt>
                <c:pt idx="223">
                  <c:v>0.75</c:v>
                </c:pt>
                <c:pt idx="224">
                  <c:v>0.75</c:v>
                </c:pt>
                <c:pt idx="225">
                  <c:v>0.75</c:v>
                </c:pt>
                <c:pt idx="226">
                  <c:v>0.75</c:v>
                </c:pt>
                <c:pt idx="227">
                  <c:v>0.75</c:v>
                </c:pt>
                <c:pt idx="228">
                  <c:v>0.75</c:v>
                </c:pt>
                <c:pt idx="229">
                  <c:v>0.75</c:v>
                </c:pt>
                <c:pt idx="230">
                  <c:v>0.75</c:v>
                </c:pt>
                <c:pt idx="231">
                  <c:v>0.75</c:v>
                </c:pt>
                <c:pt idx="232">
                  <c:v>0.75</c:v>
                </c:pt>
                <c:pt idx="233">
                  <c:v>0.75</c:v>
                </c:pt>
                <c:pt idx="234">
                  <c:v>0.75</c:v>
                </c:pt>
                <c:pt idx="235">
                  <c:v>0.75</c:v>
                </c:pt>
                <c:pt idx="236">
                  <c:v>0.75</c:v>
                </c:pt>
                <c:pt idx="237">
                  <c:v>0.75</c:v>
                </c:pt>
                <c:pt idx="238">
                  <c:v>0.75</c:v>
                </c:pt>
                <c:pt idx="239">
                  <c:v>0.75</c:v>
                </c:pt>
                <c:pt idx="240">
                  <c:v>0.75</c:v>
                </c:pt>
                <c:pt idx="241">
                  <c:v>0.75</c:v>
                </c:pt>
                <c:pt idx="242">
                  <c:v>0.75</c:v>
                </c:pt>
                <c:pt idx="243">
                  <c:v>0.75</c:v>
                </c:pt>
                <c:pt idx="244">
                  <c:v>0.75</c:v>
                </c:pt>
                <c:pt idx="245">
                  <c:v>0.75</c:v>
                </c:pt>
                <c:pt idx="246">
                  <c:v>0.75</c:v>
                </c:pt>
                <c:pt idx="247">
                  <c:v>0.75</c:v>
                </c:pt>
                <c:pt idx="248">
                  <c:v>0.75</c:v>
                </c:pt>
                <c:pt idx="249">
                  <c:v>0.75</c:v>
                </c:pt>
                <c:pt idx="250">
                  <c:v>0.75</c:v>
                </c:pt>
                <c:pt idx="251">
                  <c:v>0.75</c:v>
                </c:pt>
                <c:pt idx="252">
                  <c:v>0.75</c:v>
                </c:pt>
                <c:pt idx="253">
                  <c:v>0.75</c:v>
                </c:pt>
                <c:pt idx="254">
                  <c:v>0.75</c:v>
                </c:pt>
                <c:pt idx="255">
                  <c:v>0.75</c:v>
                </c:pt>
                <c:pt idx="256">
                  <c:v>0.75</c:v>
                </c:pt>
                <c:pt idx="257">
                  <c:v>0.75</c:v>
                </c:pt>
                <c:pt idx="258">
                  <c:v>0.75</c:v>
                </c:pt>
                <c:pt idx="259">
                  <c:v>0.75</c:v>
                </c:pt>
                <c:pt idx="260">
                  <c:v>0.75</c:v>
                </c:pt>
                <c:pt idx="261">
                  <c:v>0.75</c:v>
                </c:pt>
                <c:pt idx="262">
                  <c:v>0.75</c:v>
                </c:pt>
                <c:pt idx="263">
                  <c:v>0.75</c:v>
                </c:pt>
                <c:pt idx="264">
                  <c:v>0.75</c:v>
                </c:pt>
                <c:pt idx="265">
                  <c:v>0.75</c:v>
                </c:pt>
                <c:pt idx="266">
                  <c:v>0.75</c:v>
                </c:pt>
                <c:pt idx="267">
                  <c:v>0.75</c:v>
                </c:pt>
                <c:pt idx="268">
                  <c:v>0.75</c:v>
                </c:pt>
                <c:pt idx="269">
                  <c:v>0.75</c:v>
                </c:pt>
                <c:pt idx="270">
                  <c:v>0.75</c:v>
                </c:pt>
                <c:pt idx="271">
                  <c:v>0.75</c:v>
                </c:pt>
                <c:pt idx="272">
                  <c:v>0.75</c:v>
                </c:pt>
                <c:pt idx="273">
                  <c:v>0.75</c:v>
                </c:pt>
                <c:pt idx="274">
                  <c:v>0.75</c:v>
                </c:pt>
                <c:pt idx="275">
                  <c:v>0.75</c:v>
                </c:pt>
                <c:pt idx="276">
                  <c:v>0.75</c:v>
                </c:pt>
                <c:pt idx="277">
                  <c:v>0.75</c:v>
                </c:pt>
                <c:pt idx="278">
                  <c:v>0.75</c:v>
                </c:pt>
                <c:pt idx="279">
                  <c:v>0.75</c:v>
                </c:pt>
                <c:pt idx="280">
                  <c:v>0.75</c:v>
                </c:pt>
                <c:pt idx="281">
                  <c:v>0.75</c:v>
                </c:pt>
                <c:pt idx="282">
                  <c:v>0.75</c:v>
                </c:pt>
                <c:pt idx="283">
                  <c:v>0.75</c:v>
                </c:pt>
                <c:pt idx="284">
                  <c:v>0.75</c:v>
                </c:pt>
                <c:pt idx="285">
                  <c:v>0.75</c:v>
                </c:pt>
                <c:pt idx="286">
                  <c:v>0.75</c:v>
                </c:pt>
                <c:pt idx="287">
                  <c:v>0.75</c:v>
                </c:pt>
                <c:pt idx="288">
                  <c:v>0.75</c:v>
                </c:pt>
                <c:pt idx="289">
                  <c:v>0.75</c:v>
                </c:pt>
                <c:pt idx="290">
                  <c:v>0.75</c:v>
                </c:pt>
                <c:pt idx="291">
                  <c:v>0.75</c:v>
                </c:pt>
                <c:pt idx="292">
                  <c:v>0.75</c:v>
                </c:pt>
                <c:pt idx="293">
                  <c:v>0.75</c:v>
                </c:pt>
                <c:pt idx="294">
                  <c:v>0.75</c:v>
                </c:pt>
                <c:pt idx="295">
                  <c:v>0.75</c:v>
                </c:pt>
                <c:pt idx="296">
                  <c:v>0.75</c:v>
                </c:pt>
                <c:pt idx="297">
                  <c:v>0.75</c:v>
                </c:pt>
                <c:pt idx="298">
                  <c:v>0.75</c:v>
                </c:pt>
                <c:pt idx="299">
                  <c:v>0.75</c:v>
                </c:pt>
                <c:pt idx="300">
                  <c:v>0.75</c:v>
                </c:pt>
                <c:pt idx="301">
                  <c:v>0.75</c:v>
                </c:pt>
                <c:pt idx="302">
                  <c:v>0.75</c:v>
                </c:pt>
                <c:pt idx="303">
                  <c:v>0.75</c:v>
                </c:pt>
                <c:pt idx="304">
                  <c:v>0.75</c:v>
                </c:pt>
                <c:pt idx="305">
                  <c:v>0.75</c:v>
                </c:pt>
                <c:pt idx="306">
                  <c:v>0.75</c:v>
                </c:pt>
                <c:pt idx="307">
                  <c:v>0.75</c:v>
                </c:pt>
                <c:pt idx="308">
                  <c:v>0.75</c:v>
                </c:pt>
                <c:pt idx="309">
                  <c:v>0.75</c:v>
                </c:pt>
                <c:pt idx="310">
                  <c:v>0.75</c:v>
                </c:pt>
                <c:pt idx="311">
                  <c:v>0.75</c:v>
                </c:pt>
                <c:pt idx="312">
                  <c:v>0.75</c:v>
                </c:pt>
                <c:pt idx="313">
                  <c:v>0.75</c:v>
                </c:pt>
                <c:pt idx="314">
                  <c:v>0.75</c:v>
                </c:pt>
                <c:pt idx="315">
                  <c:v>0.75</c:v>
                </c:pt>
                <c:pt idx="316">
                  <c:v>0.75</c:v>
                </c:pt>
                <c:pt idx="317">
                  <c:v>0.75</c:v>
                </c:pt>
                <c:pt idx="318">
                  <c:v>0.75</c:v>
                </c:pt>
                <c:pt idx="319">
                  <c:v>0.75</c:v>
                </c:pt>
                <c:pt idx="320">
                  <c:v>0.75</c:v>
                </c:pt>
                <c:pt idx="321">
                  <c:v>0.75</c:v>
                </c:pt>
                <c:pt idx="322">
                  <c:v>0.75</c:v>
                </c:pt>
                <c:pt idx="323">
                  <c:v>0.75</c:v>
                </c:pt>
                <c:pt idx="324">
                  <c:v>0.75</c:v>
                </c:pt>
                <c:pt idx="325">
                  <c:v>0.75</c:v>
                </c:pt>
                <c:pt idx="326">
                  <c:v>0.75</c:v>
                </c:pt>
                <c:pt idx="327">
                  <c:v>0.75</c:v>
                </c:pt>
                <c:pt idx="328">
                  <c:v>0.75</c:v>
                </c:pt>
                <c:pt idx="329">
                  <c:v>0.75</c:v>
                </c:pt>
                <c:pt idx="330">
                  <c:v>0.75</c:v>
                </c:pt>
                <c:pt idx="331">
                  <c:v>0.75</c:v>
                </c:pt>
                <c:pt idx="332">
                  <c:v>0.75</c:v>
                </c:pt>
                <c:pt idx="333">
                  <c:v>0.75</c:v>
                </c:pt>
                <c:pt idx="334">
                  <c:v>0.75</c:v>
                </c:pt>
                <c:pt idx="335">
                  <c:v>0.75</c:v>
                </c:pt>
                <c:pt idx="336">
                  <c:v>0.75</c:v>
                </c:pt>
                <c:pt idx="337">
                  <c:v>0.75</c:v>
                </c:pt>
                <c:pt idx="338">
                  <c:v>0.75</c:v>
                </c:pt>
                <c:pt idx="339">
                  <c:v>0.75</c:v>
                </c:pt>
                <c:pt idx="340">
                  <c:v>0.75</c:v>
                </c:pt>
                <c:pt idx="341">
                  <c:v>0.75</c:v>
                </c:pt>
                <c:pt idx="342">
                  <c:v>0.75</c:v>
                </c:pt>
                <c:pt idx="343">
                  <c:v>0.75</c:v>
                </c:pt>
                <c:pt idx="344">
                  <c:v>0.75</c:v>
                </c:pt>
                <c:pt idx="345">
                  <c:v>0.75</c:v>
                </c:pt>
                <c:pt idx="346">
                  <c:v>0.75</c:v>
                </c:pt>
                <c:pt idx="347">
                  <c:v>0.75</c:v>
                </c:pt>
                <c:pt idx="348">
                  <c:v>0.75</c:v>
                </c:pt>
                <c:pt idx="349">
                  <c:v>0.75</c:v>
                </c:pt>
                <c:pt idx="350">
                  <c:v>0.75</c:v>
                </c:pt>
                <c:pt idx="351">
                  <c:v>0.75</c:v>
                </c:pt>
                <c:pt idx="352">
                  <c:v>0.75</c:v>
                </c:pt>
                <c:pt idx="353">
                  <c:v>0.75</c:v>
                </c:pt>
                <c:pt idx="354">
                  <c:v>0.75</c:v>
                </c:pt>
                <c:pt idx="355">
                  <c:v>0.75</c:v>
                </c:pt>
                <c:pt idx="356">
                  <c:v>0.75</c:v>
                </c:pt>
                <c:pt idx="357">
                  <c:v>0.75</c:v>
                </c:pt>
                <c:pt idx="358">
                  <c:v>0.75</c:v>
                </c:pt>
                <c:pt idx="359">
                  <c:v>0.75</c:v>
                </c:pt>
                <c:pt idx="360">
                  <c:v>0.75</c:v>
                </c:pt>
              </c:numCache>
            </c:numRef>
          </c:val>
          <c:smooth val="0"/>
          <c:extLst>
            <c:ext xmlns:c16="http://schemas.microsoft.com/office/drawing/2014/chart" uri="{C3380CC4-5D6E-409C-BE32-E72D297353CC}">
              <c16:uniqueId val="{00000003-395D-4C93-8755-D17A274E5110}"/>
            </c:ext>
          </c:extLst>
        </c:ser>
        <c:dLbls>
          <c:showLegendKey val="0"/>
          <c:showVal val="0"/>
          <c:showCatName val="0"/>
          <c:showSerName val="0"/>
          <c:showPercent val="0"/>
          <c:showBubbleSize val="0"/>
        </c:dLbls>
        <c:marker val="1"/>
        <c:smooth val="0"/>
        <c:axId val="3"/>
        <c:axId val="4"/>
      </c:lineChart>
      <c:catAx>
        <c:axId val="224978680"/>
        <c:scaling>
          <c:orientation val="minMax"/>
        </c:scaling>
        <c:delete val="0"/>
        <c:axPos val="b"/>
        <c:numFmt formatCode="General" sourceLinked="1"/>
        <c:majorTickMark val="out"/>
        <c:minorTickMark val="none"/>
        <c:tickLblPos val="nextTo"/>
        <c:spPr>
          <a:ln w="3805">
            <a:solidFill>
              <a:schemeClr val="tx1"/>
            </a:solidFill>
            <a:prstDash val="solid"/>
          </a:ln>
        </c:spPr>
        <c:txPr>
          <a:bodyPr rot="0" vert="horz"/>
          <a:lstStyle/>
          <a:p>
            <a:pPr>
              <a:defRPr sz="1378" b="1"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15"/>
          <c:min val="0"/>
        </c:scaling>
        <c:delete val="0"/>
        <c:axPos val="l"/>
        <c:majorGridlines>
          <c:spPr>
            <a:ln w="3805">
              <a:solidFill>
                <a:schemeClr val="tx1"/>
              </a:solidFill>
              <a:prstDash val="solid"/>
            </a:ln>
          </c:spPr>
        </c:majorGridlines>
        <c:numFmt formatCode="0" sourceLinked="0"/>
        <c:majorTickMark val="out"/>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224978680"/>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3"/>
          <c:min val="0"/>
        </c:scaling>
        <c:delete val="0"/>
        <c:axPos val="r"/>
        <c:numFmt formatCode="0.0" sourceLinked="0"/>
        <c:majorTickMark val="cross"/>
        <c:minorTickMark val="none"/>
        <c:tickLblPos val="nextTo"/>
        <c:spPr>
          <a:ln w="3805">
            <a:solidFill>
              <a:schemeClr val="tx1"/>
            </a:solidFill>
            <a:prstDash val="solid"/>
          </a:ln>
        </c:spPr>
        <c:txPr>
          <a:bodyPr rot="0" vert="horz"/>
          <a:lstStyle/>
          <a:p>
            <a:pPr>
              <a:defRPr sz="1438" b="1" i="0" u="none" strike="noStrike" baseline="0">
                <a:solidFill>
                  <a:schemeClr val="tx1"/>
                </a:solidFill>
                <a:latin typeface="Arial"/>
                <a:ea typeface="Arial"/>
                <a:cs typeface="Arial"/>
              </a:defRPr>
            </a:pPr>
            <a:endParaRPr lang="en-US"/>
          </a:p>
        </c:txPr>
        <c:crossAx val="3"/>
        <c:crosses val="max"/>
        <c:crossBetween val="midCat"/>
        <c:majorUnit val="0.2"/>
        <c:minorUnit val="0.1"/>
      </c:valAx>
      <c:spPr>
        <a:noFill/>
        <a:ln w="15220">
          <a:solidFill>
            <a:schemeClr val="tx1"/>
          </a:solidFill>
          <a:prstDash val="solid"/>
        </a:ln>
      </c:spPr>
    </c:plotArea>
    <c:legend>
      <c:legendPos val="r"/>
      <c:layout>
        <c:manualLayout>
          <c:xMode val="edge"/>
          <c:yMode val="edge"/>
          <c:x val="8.1462660632021344E-2"/>
          <c:y val="0.17253527956265258"/>
          <c:w val="0.41564284657544381"/>
          <c:h val="0.198943661971831"/>
        </c:manualLayout>
      </c:layout>
      <c:overlay val="0"/>
      <c:spPr>
        <a:solidFill>
          <a:schemeClr val="bg1"/>
        </a:solidFill>
        <a:ln w="3805">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5660">
      <a:solidFill>
        <a:schemeClr val="tx1"/>
      </a:solidFill>
      <a:prstDash val="solid"/>
    </a:ln>
  </c:spPr>
  <c:txPr>
    <a:bodyPr/>
    <a:lstStyle/>
    <a:p>
      <a:pPr>
        <a:defRPr sz="215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Sheet1!$B$1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Sheet1!#REF!</c:f>
              <c:strCache>
                <c:ptCount val="1"/>
                <c:pt idx="0">
                  <c:v>#REF!</c:v>
                </c:pt>
              </c:strCache>
            </c:strRef>
          </c:tx>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2606-4245-84EA-09EB5DF5C723}"/>
            </c:ext>
          </c:extLst>
        </c:ser>
        <c:ser>
          <c:idx val="1"/>
          <c:order val="3"/>
          <c:tx>
            <c:strRef>
              <c:f>Sheet1!$C$1</c:f>
              <c:strCache>
                <c:ptCount val="1"/>
                <c:pt idx="0">
                  <c:v>Wage Growth Target</c:v>
                </c:pt>
              </c:strCache>
            </c:strRef>
          </c:tx>
          <c:spPr>
            <a:ln w="38100">
              <a:solidFill>
                <a:srgbClr val="FFC000"/>
              </a:solidFill>
            </a:ln>
          </c:spPr>
          <c:marker>
            <c:symbol val="none"/>
          </c:marker>
          <c:val>
            <c:numRef>
              <c:f>Sheet1!$C$2:$C$210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Average</a:t>
            </a:r>
            <a:r>
              <a:rPr lang="en-US" sz="1600" baseline="0" dirty="0"/>
              <a:t> Hourly Earnings</a:t>
            </a:r>
          </a:p>
          <a:p>
            <a:pPr>
              <a:defRPr sz="1600"/>
            </a:pPr>
            <a:r>
              <a:rPr lang="en-US" sz="1400" baseline="0" dirty="0"/>
              <a:t>(Growth Rate)</a:t>
            </a:r>
          </a:p>
          <a:p>
            <a:pPr>
              <a:defRPr sz="1600"/>
            </a:pPr>
            <a:r>
              <a:rPr lang="en-US" sz="1600" baseline="0" dirty="0"/>
              <a:t>Vs </a:t>
            </a:r>
          </a:p>
          <a:p>
            <a:pPr>
              <a:defRPr sz="1600"/>
            </a:pPr>
            <a:r>
              <a:rPr lang="en-US" sz="1600" baseline="0" dirty="0"/>
              <a:t>Core CPI Inflation</a:t>
            </a:r>
            <a:endParaRPr lang="en-US" sz="1600" dirty="0"/>
          </a:p>
        </c:rich>
      </c:tx>
      <c:layout>
        <c:manualLayout>
          <c:xMode val="edge"/>
          <c:yMode val="edge"/>
          <c:x val="0.34856421552425926"/>
          <c:y val="5.5700219875671171E-3"/>
        </c:manualLayout>
      </c:layout>
      <c:overlay val="0"/>
      <c:spPr>
        <a:noFill/>
        <a:ln w="19539">
          <a:noFill/>
        </a:ln>
      </c:spPr>
    </c:title>
    <c:autoTitleDeleted val="0"/>
    <c:plotArea>
      <c:layout>
        <c:manualLayout>
          <c:layoutTarget val="inner"/>
          <c:xMode val="edge"/>
          <c:yMode val="edge"/>
          <c:x val="9.0291002593679587E-2"/>
          <c:y val="0.176648629125747"/>
          <c:w val="0.83950617283950613"/>
          <c:h val="0.71232982768508191"/>
        </c:manualLayout>
      </c:layout>
      <c:areaChart>
        <c:grouping val="stacked"/>
        <c:varyColors val="0"/>
        <c:ser>
          <c:idx val="3"/>
          <c:order val="2"/>
          <c:tx>
            <c:strRef>
              <c:f>Sheet1!#REF!</c:f>
              <c:strCache>
                <c:ptCount val="1"/>
                <c:pt idx="0">
                  <c:v>#REF!</c:v>
                </c:pt>
              </c:strCache>
            </c:strRef>
          </c:tx>
          <c:spPr>
            <a:solidFill>
              <a:schemeClr val="accent2"/>
            </a:solidFill>
            <a:ln w="9770">
              <a:solidFill>
                <a:schemeClr val="tx1"/>
              </a:solidFill>
              <a:prstDash val="solid"/>
            </a:ln>
          </c:spPr>
          <c:cat>
            <c:strRef>
              <c:f>Sheet1!$A$2:$A$200</c:f>
              <c:strCache>
                <c:ptCount val="193"/>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pt idx="180">
                  <c:v>23</c:v>
                </c:pt>
                <c:pt idx="192">
                  <c:v>24</c:v>
                </c:pt>
              </c:strCache>
            </c:strRef>
          </c:cat>
          <c:val>
            <c:numRef>
              <c:f>Sheet1!#REF!</c:f>
              <c:numCache>
                <c:formatCode>General</c:formatCode>
                <c:ptCount val="1"/>
                <c:pt idx="0">
                  <c:v>1</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Wage Growth</c:v>
                </c:pt>
              </c:strCache>
            </c:strRef>
          </c:tx>
          <c:spPr>
            <a:ln w="29309">
              <a:solidFill>
                <a:srgbClr val="00B05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Sheet1!$C$2:$C$210</c:f>
              <c:numCache>
                <c:formatCode>0.0</c:formatCode>
                <c:ptCount val="209"/>
                <c:pt idx="0">
                  <c:v>2.86408</c:v>
                </c:pt>
                <c:pt idx="1">
                  <c:v>2.80464</c:v>
                </c:pt>
                <c:pt idx="2">
                  <c:v>3.0888</c:v>
                </c:pt>
                <c:pt idx="3">
                  <c:v>2.8378999999999999</c:v>
                </c:pt>
                <c:pt idx="4">
                  <c:v>3.0230299999999999</c:v>
                </c:pt>
                <c:pt idx="5">
                  <c:v>2.7207599999999998</c:v>
                </c:pt>
                <c:pt idx="6">
                  <c:v>3.0548899999999999</c:v>
                </c:pt>
                <c:pt idx="7">
                  <c:v>3.3333300000000001</c:v>
                </c:pt>
                <c:pt idx="8">
                  <c:v>3.2319399999999998</c:v>
                </c:pt>
                <c:pt idx="9">
                  <c:v>3.3238400000000001</c:v>
                </c:pt>
                <c:pt idx="10">
                  <c:v>3.5984799999999999</c:v>
                </c:pt>
                <c:pt idx="11">
                  <c:v>3.5882900000000002</c:v>
                </c:pt>
                <c:pt idx="12">
                  <c:v>3.6809799999999999</c:v>
                </c:pt>
                <c:pt idx="13">
                  <c:v>3.4336799999999998</c:v>
                </c:pt>
                <c:pt idx="14">
                  <c:v>3.2771499999999998</c:v>
                </c:pt>
                <c:pt idx="15">
                  <c:v>3.3208600000000001</c:v>
                </c:pt>
                <c:pt idx="16">
                  <c:v>2.9343300000000001</c:v>
                </c:pt>
                <c:pt idx="17">
                  <c:v>2.8345699999999998</c:v>
                </c:pt>
                <c:pt idx="18">
                  <c:v>2.7327499999999998</c:v>
                </c:pt>
                <c:pt idx="19">
                  <c:v>2.4424000000000001</c:v>
                </c:pt>
                <c:pt idx="20">
                  <c:v>2.4861900000000001</c:v>
                </c:pt>
                <c:pt idx="21">
                  <c:v>2.4816199999999999</c:v>
                </c:pt>
                <c:pt idx="22">
                  <c:v>2.1937799999999998</c:v>
                </c:pt>
                <c:pt idx="23">
                  <c:v>1.91431</c:v>
                </c:pt>
                <c:pt idx="24">
                  <c:v>2.0027300000000001</c:v>
                </c:pt>
                <c:pt idx="25">
                  <c:v>2.0918600000000001</c:v>
                </c:pt>
                <c:pt idx="26">
                  <c:v>1.7679100000000001</c:v>
                </c:pt>
                <c:pt idx="27">
                  <c:v>1.81077</c:v>
                </c:pt>
                <c:pt idx="28">
                  <c:v>1.9457</c:v>
                </c:pt>
                <c:pt idx="29">
                  <c:v>1.8075000000000001</c:v>
                </c:pt>
                <c:pt idx="30">
                  <c:v>1.8485100000000001</c:v>
                </c:pt>
                <c:pt idx="31">
                  <c:v>1.7543899999999999</c:v>
                </c:pt>
                <c:pt idx="32">
                  <c:v>1.8418699999999999</c:v>
                </c:pt>
                <c:pt idx="33">
                  <c:v>1.97309</c:v>
                </c:pt>
                <c:pt idx="34">
                  <c:v>1.6547400000000001</c:v>
                </c:pt>
                <c:pt idx="35">
                  <c:v>1.78891</c:v>
                </c:pt>
                <c:pt idx="36">
                  <c:v>1.9634100000000001</c:v>
                </c:pt>
                <c:pt idx="37">
                  <c:v>1.8708199999999999</c:v>
                </c:pt>
                <c:pt idx="38">
                  <c:v>1.8708199999999999</c:v>
                </c:pt>
                <c:pt idx="39">
                  <c:v>1.9119600000000001</c:v>
                </c:pt>
                <c:pt idx="40">
                  <c:v>2.0417200000000002</c:v>
                </c:pt>
                <c:pt idx="41">
                  <c:v>2.13049</c:v>
                </c:pt>
                <c:pt idx="42">
                  <c:v>2.2576399999999999</c:v>
                </c:pt>
                <c:pt idx="43">
                  <c:v>1.98939</c:v>
                </c:pt>
                <c:pt idx="44">
                  <c:v>1.94089</c:v>
                </c:pt>
                <c:pt idx="45">
                  <c:v>2.0228700000000002</c:v>
                </c:pt>
                <c:pt idx="46">
                  <c:v>2.0237599999999998</c:v>
                </c:pt>
                <c:pt idx="47">
                  <c:v>1.97715</c:v>
                </c:pt>
                <c:pt idx="48">
                  <c:v>1.70678</c:v>
                </c:pt>
                <c:pt idx="49">
                  <c:v>1.74902</c:v>
                </c:pt>
                <c:pt idx="50">
                  <c:v>2.1425399999999999</c:v>
                </c:pt>
                <c:pt idx="51">
                  <c:v>2.0506099999999998</c:v>
                </c:pt>
                <c:pt idx="52">
                  <c:v>1.7398899999999999</c:v>
                </c:pt>
                <c:pt idx="53">
                  <c:v>1.95567</c:v>
                </c:pt>
                <c:pt idx="54">
                  <c:v>1.7748900000000001</c:v>
                </c:pt>
                <c:pt idx="55">
                  <c:v>1.8205499999999999</c:v>
                </c:pt>
                <c:pt idx="56">
                  <c:v>1.99048</c:v>
                </c:pt>
                <c:pt idx="57">
                  <c:v>1.55172</c:v>
                </c:pt>
                <c:pt idx="58">
                  <c:v>1.89737</c:v>
                </c:pt>
                <c:pt idx="59">
                  <c:v>2.2404099999999998</c:v>
                </c:pt>
                <c:pt idx="60">
                  <c:v>2.23752</c:v>
                </c:pt>
                <c:pt idx="61">
                  <c:v>2.1486900000000002</c:v>
                </c:pt>
                <c:pt idx="62">
                  <c:v>1.9263699999999999</c:v>
                </c:pt>
                <c:pt idx="63">
                  <c:v>2.0521600000000002</c:v>
                </c:pt>
                <c:pt idx="64">
                  <c:v>2.13767</c:v>
                </c:pt>
                <c:pt idx="65">
                  <c:v>2.1739099999999998</c:v>
                </c:pt>
                <c:pt idx="66">
                  <c:v>1.99915</c:v>
                </c:pt>
                <c:pt idx="67">
                  <c:v>2.2988499999999998</c:v>
                </c:pt>
                <c:pt idx="68">
                  <c:v>2.07891</c:v>
                </c:pt>
                <c:pt idx="69">
                  <c:v>2.2495799999999999</c:v>
                </c:pt>
                <c:pt idx="70">
                  <c:v>2.2429100000000002</c:v>
                </c:pt>
                <c:pt idx="71">
                  <c:v>1.85419</c:v>
                </c:pt>
                <c:pt idx="72">
                  <c:v>1.89394</c:v>
                </c:pt>
                <c:pt idx="73">
                  <c:v>2.3138399999999999</c:v>
                </c:pt>
                <c:pt idx="74">
                  <c:v>2.0999599999999998</c:v>
                </c:pt>
                <c:pt idx="75">
                  <c:v>1.9690000000000001</c:v>
                </c:pt>
                <c:pt idx="76">
                  <c:v>2.1347800000000001</c:v>
                </c:pt>
                <c:pt idx="77">
                  <c:v>2.0024999999999999</c:v>
                </c:pt>
                <c:pt idx="78">
                  <c:v>2.08507</c:v>
                </c:pt>
                <c:pt idx="79">
                  <c:v>2.2055799999999999</c:v>
                </c:pt>
                <c:pt idx="80">
                  <c:v>2.0781399999999999</c:v>
                </c:pt>
                <c:pt idx="81">
                  <c:v>2.0340400000000001</c:v>
                </c:pt>
                <c:pt idx="82">
                  <c:v>2.0281500000000001</c:v>
                </c:pt>
                <c:pt idx="83">
                  <c:v>1.98593</c:v>
                </c:pt>
                <c:pt idx="84">
                  <c:v>2.1478700000000002</c:v>
                </c:pt>
                <c:pt idx="85">
                  <c:v>1.8914500000000001</c:v>
                </c:pt>
                <c:pt idx="86">
                  <c:v>2.1801699999999999</c:v>
                </c:pt>
                <c:pt idx="87">
                  <c:v>2.2596500000000002</c:v>
                </c:pt>
                <c:pt idx="88">
                  <c:v>2.29508</c:v>
                </c:pt>
                <c:pt idx="89">
                  <c:v>2.1676899999999999</c:v>
                </c:pt>
                <c:pt idx="90">
                  <c:v>2.1650299999999998</c:v>
                </c:pt>
                <c:pt idx="91">
                  <c:v>2.1987000000000001</c:v>
                </c:pt>
                <c:pt idx="92">
                  <c:v>2.2394099999999999</c:v>
                </c:pt>
                <c:pt idx="93">
                  <c:v>2.5223800000000001</c:v>
                </c:pt>
                <c:pt idx="94">
                  <c:v>2.39351</c:v>
                </c:pt>
                <c:pt idx="95">
                  <c:v>2.5152100000000002</c:v>
                </c:pt>
                <c:pt idx="96">
                  <c:v>2.5475099999999999</c:v>
                </c:pt>
                <c:pt idx="97">
                  <c:v>2.4616600000000002</c:v>
                </c:pt>
                <c:pt idx="98">
                  <c:v>2.4557199999999999</c:v>
                </c:pt>
                <c:pt idx="99">
                  <c:v>2.57131</c:v>
                </c:pt>
                <c:pt idx="100">
                  <c:v>2.4439099999999998</c:v>
                </c:pt>
                <c:pt idx="101">
                  <c:v>2.6020799999999999</c:v>
                </c:pt>
                <c:pt idx="102">
                  <c:v>2.7189100000000002</c:v>
                </c:pt>
                <c:pt idx="103">
                  <c:v>2.4701200000000001</c:v>
                </c:pt>
                <c:pt idx="104">
                  <c:v>2.6284299999999998</c:v>
                </c:pt>
                <c:pt idx="105">
                  <c:v>2.69841</c:v>
                </c:pt>
                <c:pt idx="106">
                  <c:v>2.6545200000000002</c:v>
                </c:pt>
                <c:pt idx="107">
                  <c:v>2.65137</c:v>
                </c:pt>
                <c:pt idx="108">
                  <c:v>2.6419600000000001</c:v>
                </c:pt>
                <c:pt idx="109">
                  <c:v>2.7176100000000001</c:v>
                </c:pt>
                <c:pt idx="110">
                  <c:v>2.5933199999999998</c:v>
                </c:pt>
                <c:pt idx="111">
                  <c:v>2.50685</c:v>
                </c:pt>
                <c:pt idx="112">
                  <c:v>2.5029300000000001</c:v>
                </c:pt>
                <c:pt idx="113">
                  <c:v>2.4580600000000001</c:v>
                </c:pt>
                <c:pt idx="114">
                  <c:v>2.5690900000000001</c:v>
                </c:pt>
                <c:pt idx="115">
                  <c:v>2.5272199999999998</c:v>
                </c:pt>
                <c:pt idx="116">
                  <c:v>2.7939500000000002</c:v>
                </c:pt>
                <c:pt idx="117">
                  <c:v>2.35703</c:v>
                </c:pt>
                <c:pt idx="118">
                  <c:v>2.4314900000000002</c:v>
                </c:pt>
                <c:pt idx="119">
                  <c:v>2.7370899999999998</c:v>
                </c:pt>
                <c:pt idx="120">
                  <c:v>2.6892</c:v>
                </c:pt>
                <c:pt idx="121">
                  <c:v>2.5690200000000001</c:v>
                </c:pt>
                <c:pt idx="122">
                  <c:v>2.8341599999999998</c:v>
                </c:pt>
                <c:pt idx="123">
                  <c:v>2.7512400000000001</c:v>
                </c:pt>
                <c:pt idx="124">
                  <c:v>2.8996599999999999</c:v>
                </c:pt>
                <c:pt idx="125">
                  <c:v>2.93222</c:v>
                </c:pt>
                <c:pt idx="126">
                  <c:v>2.8462999999999998</c:v>
                </c:pt>
                <c:pt idx="127">
                  <c:v>3.1854399999999998</c:v>
                </c:pt>
                <c:pt idx="128">
                  <c:v>3.09551</c:v>
                </c:pt>
                <c:pt idx="129">
                  <c:v>3.2842600000000002</c:v>
                </c:pt>
                <c:pt idx="130">
                  <c:v>3.3534299999999999</c:v>
                </c:pt>
                <c:pt idx="131">
                  <c:v>3.4146299999999998</c:v>
                </c:pt>
                <c:pt idx="132">
                  <c:v>3.2547700000000002</c:v>
                </c:pt>
                <c:pt idx="133">
                  <c:v>3.5514000000000001</c:v>
                </c:pt>
                <c:pt idx="134">
                  <c:v>3.5381800000000001</c:v>
                </c:pt>
                <c:pt idx="135">
                  <c:v>3.3097799999999999</c:v>
                </c:pt>
                <c:pt idx="136">
                  <c:v>3.26288</c:v>
                </c:pt>
                <c:pt idx="137">
                  <c:v>3.3666299999999998</c:v>
                </c:pt>
                <c:pt idx="138">
                  <c:v>3.4317299999999999</c:v>
                </c:pt>
                <c:pt idx="139">
                  <c:v>3.3811100000000001</c:v>
                </c:pt>
                <c:pt idx="140">
                  <c:v>3.0758000000000001</c:v>
                </c:pt>
                <c:pt idx="141">
                  <c:v>3.1798199999999999</c:v>
                </c:pt>
                <c:pt idx="142">
                  <c:v>3.35399</c:v>
                </c:pt>
                <c:pt idx="143">
                  <c:v>2.9390399999999999</c:v>
                </c:pt>
                <c:pt idx="144">
                  <c:v>3</c:v>
                </c:pt>
                <c:pt idx="145">
                  <c:v>3.1</c:v>
                </c:pt>
                <c:pt idx="146">
                  <c:v>3.6</c:v>
                </c:pt>
                <c:pt idx="147">
                  <c:v>8.1</c:v>
                </c:pt>
                <c:pt idx="148">
                  <c:v>6.7</c:v>
                </c:pt>
                <c:pt idx="149">
                  <c:v>5.0999999999999996</c:v>
                </c:pt>
                <c:pt idx="150">
                  <c:v>4.9000000000000004</c:v>
                </c:pt>
                <c:pt idx="151">
                  <c:v>4.8</c:v>
                </c:pt>
                <c:pt idx="152">
                  <c:v>4.8</c:v>
                </c:pt>
                <c:pt idx="153">
                  <c:v>4.5999999999999996</c:v>
                </c:pt>
                <c:pt idx="154">
                  <c:v>4.5999999999999996</c:v>
                </c:pt>
                <c:pt idx="155">
                  <c:v>5.5</c:v>
                </c:pt>
                <c:pt idx="156">
                  <c:v>5.2</c:v>
                </c:pt>
                <c:pt idx="157">
                  <c:v>5.3</c:v>
                </c:pt>
                <c:pt idx="158">
                  <c:v>4.3</c:v>
                </c:pt>
                <c:pt idx="159">
                  <c:v>0.6</c:v>
                </c:pt>
                <c:pt idx="160">
                  <c:v>2.2000000000000002</c:v>
                </c:pt>
                <c:pt idx="161">
                  <c:v>3.9</c:v>
                </c:pt>
                <c:pt idx="162">
                  <c:v>4.3</c:v>
                </c:pt>
                <c:pt idx="163">
                  <c:v>4.4000000000000004</c:v>
                </c:pt>
                <c:pt idx="164">
                  <c:v>4.9000000000000004</c:v>
                </c:pt>
                <c:pt idx="165">
                  <c:v>5.4</c:v>
                </c:pt>
                <c:pt idx="166">
                  <c:v>5.4</c:v>
                </c:pt>
                <c:pt idx="167">
                  <c:v>5</c:v>
                </c:pt>
                <c:pt idx="168">
                  <c:v>5.6799200000000001</c:v>
                </c:pt>
                <c:pt idx="169">
                  <c:v>5.2894199999999998</c:v>
                </c:pt>
                <c:pt idx="170">
                  <c:v>5.9214900000000004</c:v>
                </c:pt>
                <c:pt idx="171">
                  <c:v>5.7596800000000004</c:v>
                </c:pt>
                <c:pt idx="172">
                  <c:v>5.5610400000000002</c:v>
                </c:pt>
                <c:pt idx="173">
                  <c:v>5.4354899999999997</c:v>
                </c:pt>
                <c:pt idx="174">
                  <c:v>5.4812399999999997</c:v>
                </c:pt>
                <c:pt idx="175">
                  <c:v>5.4273600000000002</c:v>
                </c:pt>
                <c:pt idx="176">
                  <c:v>5.1373199999999999</c:v>
                </c:pt>
                <c:pt idx="177">
                  <c:v>4.9759200000000003</c:v>
                </c:pt>
                <c:pt idx="178">
                  <c:v>5.0896299999999997</c:v>
                </c:pt>
                <c:pt idx="179">
                  <c:v>4.9044600000000003</c:v>
                </c:pt>
                <c:pt idx="180">
                  <c:v>4.5526400000000002</c:v>
                </c:pt>
                <c:pt idx="181">
                  <c:v>4.7393400000000003</c:v>
                </c:pt>
                <c:pt idx="182">
                  <c:v>4.6168300000000002</c:v>
                </c:pt>
                <c:pt idx="183">
                  <c:v>4.6635400000000002</c:v>
                </c:pt>
                <c:pt idx="184">
                  <c:v>4.5511200000000001</c:v>
                </c:pt>
                <c:pt idx="185">
                  <c:v>4.6583899999999998</c:v>
                </c:pt>
                <c:pt idx="186">
                  <c:v>4.6705800000000002</c:v>
                </c:pt>
                <c:pt idx="187">
                  <c:v>4.5314399999999999</c:v>
                </c:pt>
                <c:pt idx="188">
                  <c:v>4.5175200000000002</c:v>
                </c:pt>
                <c:pt idx="189">
                  <c:v>4.2813499999999998</c:v>
                </c:pt>
                <c:pt idx="190">
                  <c:v>4.2643899999999997</c:v>
                </c:pt>
                <c:pt idx="191">
                  <c:v>4.3108700000000004</c:v>
                </c:pt>
                <c:pt idx="192">
                  <c:v>4.4000000000000004</c:v>
                </c:pt>
                <c:pt idx="193">
                  <c:v>4.3</c:v>
                </c:pt>
                <c:pt idx="194">
                  <c:v>4.0999999999999996</c:v>
                </c:pt>
                <c:pt idx="195">
                  <c:v>3.9</c:v>
                </c:pt>
                <c:pt idx="196">
                  <c:v>4</c:v>
                </c:pt>
                <c:pt idx="197">
                  <c:v>3.8</c:v>
                </c:pt>
                <c:pt idx="198">
                  <c:v>3.6</c:v>
                </c:pt>
                <c:pt idx="199">
                  <c:v>3.8</c:v>
                </c:pt>
                <c:pt idx="200">
                  <c:v>4</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Inflation</c:v>
                </c:pt>
              </c:strCache>
            </c:strRef>
          </c:tx>
          <c:spPr>
            <a:ln w="29309">
              <a:solidFill>
                <a:srgbClr val="FF0000"/>
              </a:solidFill>
              <a:prstDash val="solid"/>
            </a:ln>
          </c:spPr>
          <c:marker>
            <c:symbol val="none"/>
          </c:marker>
          <c:cat>
            <c:strRef>
              <c:f>Sheet1!$A$2:$A$172</c:f>
              <c:strCache>
                <c:ptCount val="169"/>
                <c:pt idx="0">
                  <c:v>08</c:v>
                </c:pt>
                <c:pt idx="12">
                  <c:v>09</c:v>
                </c:pt>
                <c:pt idx="24">
                  <c:v>10</c:v>
                </c:pt>
                <c:pt idx="36">
                  <c:v>11</c:v>
                </c:pt>
                <c:pt idx="48">
                  <c:v>12</c:v>
                </c:pt>
                <c:pt idx="60">
                  <c:v>13</c:v>
                </c:pt>
                <c:pt idx="72">
                  <c:v>14</c:v>
                </c:pt>
                <c:pt idx="84">
                  <c:v>15</c:v>
                </c:pt>
                <c:pt idx="96">
                  <c:v>16</c:v>
                </c:pt>
                <c:pt idx="108">
                  <c:v>17</c:v>
                </c:pt>
                <c:pt idx="120">
                  <c:v>18</c:v>
                </c:pt>
                <c:pt idx="132">
                  <c:v>19</c:v>
                </c:pt>
                <c:pt idx="144">
                  <c:v>20</c:v>
                </c:pt>
                <c:pt idx="156">
                  <c:v>21</c:v>
                </c:pt>
                <c:pt idx="168">
                  <c:v>22</c:v>
                </c:pt>
              </c:strCache>
            </c:strRef>
          </c:cat>
          <c:val>
            <c:numRef>
              <c:f>Sheet1!$B$2:$B$210</c:f>
              <c:numCache>
                <c:formatCode>0.0</c:formatCode>
                <c:ptCount val="209"/>
                <c:pt idx="0">
                  <c:v>2.4789099999999999</c:v>
                </c:pt>
                <c:pt idx="1">
                  <c:v>2.2970799999999998</c:v>
                </c:pt>
                <c:pt idx="2">
                  <c:v>2.3885200000000002</c:v>
                </c:pt>
                <c:pt idx="3">
                  <c:v>2.29467</c:v>
                </c:pt>
                <c:pt idx="4">
                  <c:v>2.3222200000000002</c:v>
                </c:pt>
                <c:pt idx="5">
                  <c:v>2.3917299999999999</c:v>
                </c:pt>
                <c:pt idx="6">
                  <c:v>2.4633099999999999</c:v>
                </c:pt>
                <c:pt idx="7">
                  <c:v>2.4981200000000001</c:v>
                </c:pt>
                <c:pt idx="8">
                  <c:v>2.4386199999999998</c:v>
                </c:pt>
                <c:pt idx="9">
                  <c:v>2.2213599999999998</c:v>
                </c:pt>
                <c:pt idx="10">
                  <c:v>2.0158900000000002</c:v>
                </c:pt>
                <c:pt idx="11">
                  <c:v>1.7624599999999999</c:v>
                </c:pt>
                <c:pt idx="12">
                  <c:v>1.67235</c:v>
                </c:pt>
                <c:pt idx="13">
                  <c:v>1.80098</c:v>
                </c:pt>
                <c:pt idx="14">
                  <c:v>1.7876099999999999</c:v>
                </c:pt>
                <c:pt idx="15">
                  <c:v>1.9323300000000001</c:v>
                </c:pt>
                <c:pt idx="16">
                  <c:v>1.84613</c:v>
                </c:pt>
                <c:pt idx="17">
                  <c:v>1.71197</c:v>
                </c:pt>
                <c:pt idx="18">
                  <c:v>1.5270999999999999</c:v>
                </c:pt>
                <c:pt idx="19">
                  <c:v>1.43397</c:v>
                </c:pt>
                <c:pt idx="20">
                  <c:v>1.47984</c:v>
                </c:pt>
                <c:pt idx="21">
                  <c:v>1.7127300000000001</c:v>
                </c:pt>
                <c:pt idx="22">
                  <c:v>1.71424</c:v>
                </c:pt>
                <c:pt idx="23">
                  <c:v>1.8236699999999999</c:v>
                </c:pt>
                <c:pt idx="24">
                  <c:v>1.51234</c:v>
                </c:pt>
                <c:pt idx="25">
                  <c:v>1.34945</c:v>
                </c:pt>
                <c:pt idx="26">
                  <c:v>1.1592100000000001</c:v>
                </c:pt>
                <c:pt idx="27">
                  <c:v>0.96750999999999998</c:v>
                </c:pt>
                <c:pt idx="28">
                  <c:v>0.94013999999999998</c:v>
                </c:pt>
                <c:pt idx="29">
                  <c:v>0.95020000000000004</c:v>
                </c:pt>
                <c:pt idx="30">
                  <c:v>0.95774999999999999</c:v>
                </c:pt>
                <c:pt idx="31">
                  <c:v>0.91710000000000003</c:v>
                </c:pt>
                <c:pt idx="32">
                  <c:v>0.81438999999999995</c:v>
                </c:pt>
                <c:pt idx="33">
                  <c:v>0.60272000000000003</c:v>
                </c:pt>
                <c:pt idx="34">
                  <c:v>0.67205999999999999</c:v>
                </c:pt>
                <c:pt idx="35">
                  <c:v>0.66188999999999998</c:v>
                </c:pt>
                <c:pt idx="36">
                  <c:v>0.98353000000000002</c:v>
                </c:pt>
                <c:pt idx="37">
                  <c:v>1.1244499999999999</c:v>
                </c:pt>
                <c:pt idx="38">
                  <c:v>1.2097899999999999</c:v>
                </c:pt>
                <c:pt idx="39">
                  <c:v>1.3155399999999999</c:v>
                </c:pt>
                <c:pt idx="40">
                  <c:v>1.4540999999999999</c:v>
                </c:pt>
                <c:pt idx="41">
                  <c:v>1.58368</c:v>
                </c:pt>
                <c:pt idx="42">
                  <c:v>1.7414799999999999</c:v>
                </c:pt>
                <c:pt idx="43">
                  <c:v>1.96516</c:v>
                </c:pt>
                <c:pt idx="44">
                  <c:v>1.9877199999999999</c:v>
                </c:pt>
                <c:pt idx="45">
                  <c:v>2.10792</c:v>
                </c:pt>
                <c:pt idx="46">
                  <c:v>2.1381999999999999</c:v>
                </c:pt>
                <c:pt idx="47">
                  <c:v>2.2766600000000001</c:v>
                </c:pt>
                <c:pt idx="48">
                  <c:v>2.2773500000000002</c:v>
                </c:pt>
                <c:pt idx="49">
                  <c:v>2.1598199999999999</c:v>
                </c:pt>
                <c:pt idx="50">
                  <c:v>2.2483399999999998</c:v>
                </c:pt>
                <c:pt idx="51">
                  <c:v>2.3144300000000002</c:v>
                </c:pt>
                <c:pt idx="52">
                  <c:v>2.2522600000000002</c:v>
                </c:pt>
                <c:pt idx="53">
                  <c:v>2.1922899999999998</c:v>
                </c:pt>
                <c:pt idx="54">
                  <c:v>2.1099600000000001</c:v>
                </c:pt>
                <c:pt idx="55">
                  <c:v>1.9352499999999999</c:v>
                </c:pt>
                <c:pt idx="56">
                  <c:v>2.0082399999999998</c:v>
                </c:pt>
                <c:pt idx="57">
                  <c:v>1.99465</c:v>
                </c:pt>
                <c:pt idx="58">
                  <c:v>1.95285</c:v>
                </c:pt>
                <c:pt idx="59">
                  <c:v>1.8996900000000001</c:v>
                </c:pt>
                <c:pt idx="60">
                  <c:v>1.9097999999999999</c:v>
                </c:pt>
                <c:pt idx="61">
                  <c:v>1.98874</c:v>
                </c:pt>
                <c:pt idx="62">
                  <c:v>1.8890199999999999</c:v>
                </c:pt>
                <c:pt idx="63">
                  <c:v>1.71556</c:v>
                </c:pt>
                <c:pt idx="64">
                  <c:v>1.6455500000000001</c:v>
                </c:pt>
                <c:pt idx="65">
                  <c:v>1.6231</c:v>
                </c:pt>
                <c:pt idx="66">
                  <c:v>1.7002200000000001</c:v>
                </c:pt>
                <c:pt idx="67">
                  <c:v>1.7821100000000001</c:v>
                </c:pt>
                <c:pt idx="68">
                  <c:v>1.7519400000000001</c:v>
                </c:pt>
                <c:pt idx="69">
                  <c:v>1.6868399999999999</c:v>
                </c:pt>
                <c:pt idx="70">
                  <c:v>1.7416700000000001</c:v>
                </c:pt>
                <c:pt idx="71">
                  <c:v>1.7408600000000001</c:v>
                </c:pt>
                <c:pt idx="72">
                  <c:v>1.60703</c:v>
                </c:pt>
                <c:pt idx="73">
                  <c:v>1.55481</c:v>
                </c:pt>
                <c:pt idx="74">
                  <c:v>1.6456599999999999</c:v>
                </c:pt>
                <c:pt idx="75">
                  <c:v>1.8210599999999999</c:v>
                </c:pt>
                <c:pt idx="76">
                  <c:v>1.94553</c:v>
                </c:pt>
                <c:pt idx="77">
                  <c:v>1.92286</c:v>
                </c:pt>
                <c:pt idx="78">
                  <c:v>1.8449599999999999</c:v>
                </c:pt>
                <c:pt idx="79">
                  <c:v>1.7363999999999999</c:v>
                </c:pt>
                <c:pt idx="80">
                  <c:v>1.74095</c:v>
                </c:pt>
                <c:pt idx="81">
                  <c:v>1.8176300000000001</c:v>
                </c:pt>
                <c:pt idx="82">
                  <c:v>1.74159</c:v>
                </c:pt>
                <c:pt idx="83">
                  <c:v>1.62242</c:v>
                </c:pt>
                <c:pt idx="84">
                  <c:v>1.6316299999999999</c:v>
                </c:pt>
                <c:pt idx="85">
                  <c:v>1.68808</c:v>
                </c:pt>
                <c:pt idx="86">
                  <c:v>1.7453799999999999</c:v>
                </c:pt>
                <c:pt idx="87">
                  <c:v>1.8028299999999999</c:v>
                </c:pt>
                <c:pt idx="88">
                  <c:v>1.7509399999999999</c:v>
                </c:pt>
                <c:pt idx="89">
                  <c:v>1.7772699999999999</c:v>
                </c:pt>
                <c:pt idx="90">
                  <c:v>1.83463</c:v>
                </c:pt>
                <c:pt idx="91">
                  <c:v>1.85063</c:v>
                </c:pt>
                <c:pt idx="92">
                  <c:v>1.8971</c:v>
                </c:pt>
                <c:pt idx="93">
                  <c:v>1.91353</c:v>
                </c:pt>
                <c:pt idx="94">
                  <c:v>1.99743</c:v>
                </c:pt>
                <c:pt idx="95">
                  <c:v>2.07151</c:v>
                </c:pt>
                <c:pt idx="96">
                  <c:v>2.1450200000000001</c:v>
                </c:pt>
                <c:pt idx="97">
                  <c:v>2.2225700000000002</c:v>
                </c:pt>
                <c:pt idx="98">
                  <c:v>2.1424300000000001</c:v>
                </c:pt>
                <c:pt idx="99">
                  <c:v>2.15665</c:v>
                </c:pt>
                <c:pt idx="100">
                  <c:v>2.2545600000000001</c:v>
                </c:pt>
                <c:pt idx="101">
                  <c:v>2.2622100000000001</c:v>
                </c:pt>
                <c:pt idx="102">
                  <c:v>2.17014</c:v>
                </c:pt>
                <c:pt idx="103">
                  <c:v>2.3087300000000002</c:v>
                </c:pt>
                <c:pt idx="104">
                  <c:v>2.2711199999999998</c:v>
                </c:pt>
                <c:pt idx="105">
                  <c:v>2.2045599999999999</c:v>
                </c:pt>
                <c:pt idx="106">
                  <c:v>2.1454200000000001</c:v>
                </c:pt>
                <c:pt idx="107">
                  <c:v>2.19712</c:v>
                </c:pt>
                <c:pt idx="108">
                  <c:v>2.25021</c:v>
                </c:pt>
                <c:pt idx="109">
                  <c:v>2.2353499999999999</c:v>
                </c:pt>
                <c:pt idx="110">
                  <c:v>2.0458500000000002</c:v>
                </c:pt>
                <c:pt idx="111">
                  <c:v>1.8965700000000001</c:v>
                </c:pt>
                <c:pt idx="112">
                  <c:v>1.73709</c:v>
                </c:pt>
                <c:pt idx="113">
                  <c:v>1.69912</c:v>
                </c:pt>
                <c:pt idx="114">
                  <c:v>1.67696</c:v>
                </c:pt>
                <c:pt idx="115">
                  <c:v>1.65524</c:v>
                </c:pt>
                <c:pt idx="116">
                  <c:v>1.5953900000000001</c:v>
                </c:pt>
                <c:pt idx="117">
                  <c:v>1.7596400000000001</c:v>
                </c:pt>
                <c:pt idx="118">
                  <c:v>1.7376100000000001</c:v>
                </c:pt>
                <c:pt idx="119">
                  <c:v>1.77017</c:v>
                </c:pt>
                <c:pt idx="120">
                  <c:v>1.83857</c:v>
                </c:pt>
                <c:pt idx="121">
                  <c:v>1.82073</c:v>
                </c:pt>
                <c:pt idx="122">
                  <c:v>2.0657999999999999</c:v>
                </c:pt>
                <c:pt idx="123">
                  <c:v>2.1398999999999999</c:v>
                </c:pt>
                <c:pt idx="124">
                  <c:v>2.2753800000000002</c:v>
                </c:pt>
                <c:pt idx="125">
                  <c:v>2.2653799999999999</c:v>
                </c:pt>
                <c:pt idx="126">
                  <c:v>2.32673</c:v>
                </c:pt>
                <c:pt idx="127">
                  <c:v>2.1751399999999999</c:v>
                </c:pt>
                <c:pt idx="128">
                  <c:v>2.2518699999999998</c:v>
                </c:pt>
                <c:pt idx="129">
                  <c:v>2.1579600000000001</c:v>
                </c:pt>
                <c:pt idx="130">
                  <c:v>2.2216900000000002</c:v>
                </c:pt>
                <c:pt idx="131">
                  <c:v>2.19781</c:v>
                </c:pt>
                <c:pt idx="132">
                  <c:v>2.1413600000000002</c:v>
                </c:pt>
                <c:pt idx="133">
                  <c:v>2.08046</c:v>
                </c:pt>
                <c:pt idx="134">
                  <c:v>2.05132</c:v>
                </c:pt>
                <c:pt idx="135">
                  <c:v>2.0868799999999998</c:v>
                </c:pt>
                <c:pt idx="136">
                  <c:v>2.0104899999999999</c:v>
                </c:pt>
                <c:pt idx="137">
                  <c:v>2.1347900000000002</c:v>
                </c:pt>
                <c:pt idx="138">
                  <c:v>2.1884999999999999</c:v>
                </c:pt>
                <c:pt idx="139">
                  <c:v>2.3668</c:v>
                </c:pt>
                <c:pt idx="140">
                  <c:v>2.3531499999999999</c:v>
                </c:pt>
                <c:pt idx="141">
                  <c:v>2.3251200000000001</c:v>
                </c:pt>
                <c:pt idx="142">
                  <c:v>2.3148499999999999</c:v>
                </c:pt>
                <c:pt idx="143">
                  <c:v>2.23441</c:v>
                </c:pt>
                <c:pt idx="144">
                  <c:v>2.2999999999999998</c:v>
                </c:pt>
                <c:pt idx="145">
                  <c:v>2.4</c:v>
                </c:pt>
                <c:pt idx="146">
                  <c:v>2.1</c:v>
                </c:pt>
                <c:pt idx="147">
                  <c:v>1.4</c:v>
                </c:pt>
                <c:pt idx="148">
                  <c:v>1.2</c:v>
                </c:pt>
                <c:pt idx="149">
                  <c:v>1.2</c:v>
                </c:pt>
                <c:pt idx="150">
                  <c:v>1.5</c:v>
                </c:pt>
                <c:pt idx="151">
                  <c:v>1.7</c:v>
                </c:pt>
                <c:pt idx="152">
                  <c:v>1.7</c:v>
                </c:pt>
                <c:pt idx="153">
                  <c:v>1.6</c:v>
                </c:pt>
                <c:pt idx="154">
                  <c:v>1.7</c:v>
                </c:pt>
                <c:pt idx="155">
                  <c:v>1.6</c:v>
                </c:pt>
                <c:pt idx="156">
                  <c:v>1.4</c:v>
                </c:pt>
                <c:pt idx="157">
                  <c:v>1.3</c:v>
                </c:pt>
                <c:pt idx="158">
                  <c:v>1.7</c:v>
                </c:pt>
                <c:pt idx="159">
                  <c:v>3</c:v>
                </c:pt>
                <c:pt idx="160">
                  <c:v>3.8</c:v>
                </c:pt>
                <c:pt idx="161">
                  <c:v>4.4000000000000004</c:v>
                </c:pt>
                <c:pt idx="162">
                  <c:v>4.2</c:v>
                </c:pt>
                <c:pt idx="163">
                  <c:v>3.9</c:v>
                </c:pt>
                <c:pt idx="164">
                  <c:v>4</c:v>
                </c:pt>
                <c:pt idx="165">
                  <c:v>4.5999999999999996</c:v>
                </c:pt>
                <c:pt idx="166">
                  <c:v>5</c:v>
                </c:pt>
                <c:pt idx="167">
                  <c:v>5.5</c:v>
                </c:pt>
                <c:pt idx="168">
                  <c:v>6.0688000000000004</c:v>
                </c:pt>
                <c:pt idx="169">
                  <c:v>6.4345299999999996</c:v>
                </c:pt>
                <c:pt idx="170">
                  <c:v>6.45242</c:v>
                </c:pt>
                <c:pt idx="171">
                  <c:v>6.1381899999999998</c:v>
                </c:pt>
                <c:pt idx="172">
                  <c:v>6.02095</c:v>
                </c:pt>
                <c:pt idx="173">
                  <c:v>5.8849200000000002</c:v>
                </c:pt>
                <c:pt idx="174">
                  <c:v>5.8893000000000004</c:v>
                </c:pt>
                <c:pt idx="175">
                  <c:v>6.3005000000000004</c:v>
                </c:pt>
                <c:pt idx="176">
                  <c:v>6.6429600000000004</c:v>
                </c:pt>
                <c:pt idx="177">
                  <c:v>6.3017599999999998</c:v>
                </c:pt>
                <c:pt idx="178">
                  <c:v>5.9719800000000003</c:v>
                </c:pt>
                <c:pt idx="179">
                  <c:v>5.7038599999999997</c:v>
                </c:pt>
                <c:pt idx="180">
                  <c:v>5.5475700000000003</c:v>
                </c:pt>
                <c:pt idx="181">
                  <c:v>5.5259999999999998</c:v>
                </c:pt>
                <c:pt idx="182">
                  <c:v>5.6025700000000001</c:v>
                </c:pt>
                <c:pt idx="183">
                  <c:v>5.5366600000000004</c:v>
                </c:pt>
                <c:pt idx="184">
                  <c:v>5.32864</c:v>
                </c:pt>
                <c:pt idx="185">
                  <c:v>4.8609400000000003</c:v>
                </c:pt>
                <c:pt idx="186">
                  <c:v>4.7049200000000004</c:v>
                </c:pt>
                <c:pt idx="187">
                  <c:v>4.38985</c:v>
                </c:pt>
                <c:pt idx="188">
                  <c:v>4.1302000000000003</c:v>
                </c:pt>
                <c:pt idx="189">
                  <c:v>4.0195999999999996</c:v>
                </c:pt>
                <c:pt idx="190">
                  <c:v>3.9931899999999998</c:v>
                </c:pt>
                <c:pt idx="191">
                  <c:v>3.8996900000000001</c:v>
                </c:pt>
                <c:pt idx="192">
                  <c:v>3.8746800000000001</c:v>
                </c:pt>
                <c:pt idx="193">
                  <c:v>3.7619500000000001</c:v>
                </c:pt>
                <c:pt idx="194">
                  <c:v>3.7972899999999998</c:v>
                </c:pt>
                <c:pt idx="195">
                  <c:v>3.6155300000000001</c:v>
                </c:pt>
                <c:pt idx="196">
                  <c:v>3.41106</c:v>
                </c:pt>
                <c:pt idx="197">
                  <c:v>3.2769400000000002</c:v>
                </c:pt>
                <c:pt idx="198">
                  <c:v>3.21319</c:v>
                </c:pt>
                <c:pt idx="199">
                  <c:v>3.2</c:v>
                </c:pt>
                <c:pt idx="200">
                  <c:v>3.3</c:v>
                </c:pt>
              </c:numCache>
            </c:numRef>
          </c:val>
          <c:smooth val="0"/>
          <c:extLst>
            <c:ext xmlns:c16="http://schemas.microsoft.com/office/drawing/2014/chart" uri="{C3380CC4-5D6E-409C-BE32-E72D297353CC}">
              <c16:uniqueId val="{00000002-2606-4245-84EA-09EB5DF5C723}"/>
            </c:ext>
          </c:extLst>
        </c:ser>
        <c:ser>
          <c:idx val="1"/>
          <c:order val="3"/>
          <c:tx>
            <c:strRef>
              <c:f>Sheet1!$D$1</c:f>
              <c:strCache>
                <c:ptCount val="1"/>
                <c:pt idx="0">
                  <c:v>Wage Growth Target</c:v>
                </c:pt>
              </c:strCache>
            </c:strRef>
          </c:tx>
          <c:spPr>
            <a:ln w="38100">
              <a:solidFill>
                <a:srgbClr val="FFC000"/>
              </a:solidFill>
            </a:ln>
          </c:spPr>
          <c:marker>
            <c:symbol val="none"/>
          </c:marker>
          <c:val>
            <c:numRef>
              <c:f>Sheet1!$D$2:$D$210</c:f>
              <c:numCache>
                <c:formatCode>General</c:formatCode>
                <c:ptCount val="20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numCache>
            </c:numRef>
          </c:val>
          <c:smooth val="0"/>
          <c:extLst>
            <c:ext xmlns:c16="http://schemas.microsoft.com/office/drawing/2014/chart" uri="{C3380CC4-5D6E-409C-BE32-E72D297353CC}">
              <c16:uniqueId val="{00000000-0607-4416-90A8-868261120001}"/>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8"/>
          <c:min val="0"/>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8"/>
          <c:min val="0"/>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0.00%</c:formatCode>
                <c:ptCount val="305"/>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3.1099999999999999E-2</c:v>
                </c:pt>
                <c:pt idx="289">
                  <c:v>3.1699999999999999E-2</c:v>
                </c:pt>
                <c:pt idx="290">
                  <c:v>3.4799999999999998E-2</c:v>
                </c:pt>
                <c:pt idx="291">
                  <c:v>3.3599999999999998E-2</c:v>
                </c:pt>
                <c:pt idx="292">
                  <c:v>3.2500000000000001E-2</c:v>
                </c:pt>
                <c:pt idx="293">
                  <c:v>2.98E-2</c:v>
                </c:pt>
                <c:pt idx="294" formatCode="General">
                  <c:v>2.92357E-2</c:v>
                </c:pt>
                <c:pt idx="295" formatCode="General">
                  <c:v>2.5912299999999999E-2</c:v>
                </c:pt>
                <c:pt idx="296">
                  <c:v>2.4E-2</c:v>
                </c:pt>
                <c:pt idx="297">
                  <c:v>2.5999999999999999E-2</c:v>
                </c:pt>
                <c:pt idx="298">
                  <c:v>2.7E-2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0.00%</c:formatCode>
                <c:ptCount val="30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pt idx="298">
                  <c:v>2.5000000000000001E-2</c:v>
                </c:pt>
                <c:pt idx="299">
                  <c:v>2.5000000000000001E-2</c:v>
                </c:pt>
                <c:pt idx="300">
                  <c:v>2.5000000000000001E-2</c:v>
                </c:pt>
                <c:pt idx="301">
                  <c:v>2.5000000000000001E-2</c:v>
                </c:pt>
                <c:pt idx="302">
                  <c:v>2.5000000000000001E-2</c:v>
                </c:pt>
                <c:pt idx="303">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Sheet1!$A$2:$A$310</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Sheet1!$B$2:$B$310</c:f>
              <c:numCache>
                <c:formatCode>General</c:formatCode>
                <c:ptCount val="309"/>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Sheet1!$A$2:$A$310</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Sheet1!$A$2:$A$310</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Sheet1!$B$2:$B$311</c:f>
              <c:numCache>
                <c:formatCode>General</c:formatCode>
                <c:ptCount val="310"/>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7.437E-3</c:v>
                </c:pt>
                <c:pt idx="289">
                  <c:v>4.3579999999999999E-3</c:v>
                </c:pt>
                <c:pt idx="290">
                  <c:v>-5.4000000000000001E-4</c:v>
                </c:pt>
                <c:pt idx="291">
                  <c:v>-3.5899999999999999E-3</c:v>
                </c:pt>
                <c:pt idx="292">
                  <c:v>-7.6400000000000001E-3</c:v>
                </c:pt>
                <c:pt idx="293">
                  <c:v>-8.7799999999999996E-3</c:v>
                </c:pt>
                <c:pt idx="294">
                  <c:v>-1.0330000000000001E-2</c:v>
                </c:pt>
                <c:pt idx="295">
                  <c:v>-1.2E-2</c:v>
                </c:pt>
                <c:pt idx="296">
                  <c:v>-1.2880000000000001E-2</c:v>
                </c:pt>
                <c:pt idx="297">
                  <c:v>-1.273E-2</c:v>
                </c:pt>
                <c:pt idx="298">
                  <c:v>-6.8700000000000002E-3</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Sheet1!$C$2:$C$311</c:f>
              <c:numCache>
                <c:formatCode>General</c:formatCode>
                <c:ptCount val="310"/>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-3.2939999999999997E-2</c:v>
                </c:pt>
                <c:pt idx="289">
                  <c:v>-1.388E-2</c:v>
                </c:pt>
                <c:pt idx="290">
                  <c:v>-1.917E-2</c:v>
                </c:pt>
                <c:pt idx="291">
                  <c:v>-6.2939999999999996E-2</c:v>
                </c:pt>
                <c:pt idx="292">
                  <c:v>-8.6419999999999997E-2</c:v>
                </c:pt>
                <c:pt idx="293">
                  <c:v>-9.4990000000000005E-2</c:v>
                </c:pt>
                <c:pt idx="294">
                  <c:v>-0.10267</c:v>
                </c:pt>
                <c:pt idx="295">
                  <c:v>-9.4460000000000002E-2</c:v>
                </c:pt>
                <c:pt idx="296">
                  <c:v>-7.5050000000000006E-2</c:v>
                </c:pt>
                <c:pt idx="297">
                  <c:v>-4.5960000000000001E-2</c:v>
                </c:pt>
                <c:pt idx="298">
                  <c:v>-4.0189999999999997E-2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Sheet1!$A$2:$A$311</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Sheet1!$D$2:$D$311</c:f>
              <c:numCache>
                <c:formatCode>General</c:formatCode>
                <c:ptCount val="310"/>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pt idx="298">
                  <c:v>0.02</c:v>
                </c:pt>
                <c:pt idx="299">
                  <c:v>0.02</c:v>
                </c:pt>
                <c:pt idx="300">
                  <c:v>0.02</c:v>
                </c:pt>
                <c:pt idx="301">
                  <c:v>0.02</c:v>
                </c:pt>
                <c:pt idx="302">
                  <c:v>0.02</c:v>
                </c:pt>
                <c:pt idx="303">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0.00%</c:formatCode>
                <c:ptCount val="305"/>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3.1099999999999999E-2</c:v>
                </c:pt>
                <c:pt idx="289">
                  <c:v>3.1699999999999999E-2</c:v>
                </c:pt>
                <c:pt idx="290">
                  <c:v>3.4799999999999998E-2</c:v>
                </c:pt>
                <c:pt idx="291">
                  <c:v>3.3599999999999998E-2</c:v>
                </c:pt>
                <c:pt idx="292">
                  <c:v>3.2500000000000001E-2</c:v>
                </c:pt>
                <c:pt idx="293">
                  <c:v>2.98E-2</c:v>
                </c:pt>
                <c:pt idx="294" formatCode="General">
                  <c:v>2.92357E-2</c:v>
                </c:pt>
                <c:pt idx="295" formatCode="General">
                  <c:v>2.5912299999999999E-2</c:v>
                </c:pt>
                <c:pt idx="296">
                  <c:v>2.4E-2</c:v>
                </c:pt>
                <c:pt idx="297">
                  <c:v>2.5999999999999999E-2</c:v>
                </c:pt>
                <c:pt idx="298">
                  <c:v>2.7E-2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0.00%</c:formatCode>
                <c:ptCount val="30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pt idx="298">
                  <c:v>2.5000000000000001E-2</c:v>
                </c:pt>
                <c:pt idx="299">
                  <c:v>2.5000000000000001E-2</c:v>
                </c:pt>
                <c:pt idx="300">
                  <c:v>2.5000000000000001E-2</c:v>
                </c:pt>
                <c:pt idx="301">
                  <c:v>2.5000000000000001E-2</c:v>
                </c:pt>
                <c:pt idx="302">
                  <c:v>2.5000000000000001E-2</c:v>
                </c:pt>
                <c:pt idx="303">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Sheet1!$B$2:$B$306</c:f>
              <c:numCache>
                <c:formatCode>0.00%</c:formatCode>
                <c:ptCount val="305"/>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pt idx="262">
                  <c:v>6.8000000000000005E-2</c:v>
                </c:pt>
                <c:pt idx="263">
                  <c:v>7.0000000000000007E-2</c:v>
                </c:pt>
                <c:pt idx="264">
                  <c:v>7.5952800000000001E-2</c:v>
                </c:pt>
                <c:pt idx="265">
                  <c:v>7.9548499999999994E-2</c:v>
                </c:pt>
                <c:pt idx="266">
                  <c:v>8.5152199999999997E-2</c:v>
                </c:pt>
                <c:pt idx="267">
                  <c:v>8.2277699999999995E-2</c:v>
                </c:pt>
                <c:pt idx="268">
                  <c:v>8.5023299999999996E-2</c:v>
                </c:pt>
                <c:pt idx="269">
                  <c:v>8.9329900000000004E-2</c:v>
                </c:pt>
                <c:pt idx="270">
                  <c:v>8.4131800000000007E-2</c:v>
                </c:pt>
                <c:pt idx="271">
                  <c:v>8.2273600000000002E-2</c:v>
                </c:pt>
                <c:pt idx="272">
                  <c:v>8.2148499999999999E-2</c:v>
                </c:pt>
                <c:pt idx="273">
                  <c:v>7.7624899999999997E-2</c:v>
                </c:pt>
                <c:pt idx="274" formatCode="General">
                  <c:v>7.13535E-2</c:v>
                </c:pt>
                <c:pt idx="275" formatCode="General">
                  <c:v>6.4449400000000004E-2</c:v>
                </c:pt>
                <c:pt idx="276">
                  <c:v>6.3500000000000001E-2</c:v>
                </c:pt>
                <c:pt idx="277">
                  <c:v>5.9900000000000002E-2</c:v>
                </c:pt>
                <c:pt idx="278">
                  <c:v>4.99E-2</c:v>
                </c:pt>
                <c:pt idx="279" formatCode="General">
                  <c:v>4.9571900000000002E-2</c:v>
                </c:pt>
                <c:pt idx="280" formatCode="General">
                  <c:v>4.1288400000000003E-2</c:v>
                </c:pt>
                <c:pt idx="281">
                  <c:v>0.03</c:v>
                </c:pt>
                <c:pt idx="282">
                  <c:v>3.2000000000000001E-2</c:v>
                </c:pt>
                <c:pt idx="283">
                  <c:v>3.6999999999999998E-2</c:v>
                </c:pt>
                <c:pt idx="284">
                  <c:v>3.6999999999999998E-2</c:v>
                </c:pt>
                <c:pt idx="285">
                  <c:v>3.2000000000000001E-2</c:v>
                </c:pt>
                <c:pt idx="286">
                  <c:v>3.1E-2</c:v>
                </c:pt>
                <c:pt idx="287">
                  <c:v>3.4000000000000002E-2</c:v>
                </c:pt>
                <c:pt idx="288">
                  <c:v>3.1099999999999999E-2</c:v>
                </c:pt>
                <c:pt idx="289">
                  <c:v>3.1699999999999999E-2</c:v>
                </c:pt>
                <c:pt idx="290">
                  <c:v>3.4799999999999998E-2</c:v>
                </c:pt>
                <c:pt idx="291">
                  <c:v>3.3599999999999998E-2</c:v>
                </c:pt>
                <c:pt idx="292">
                  <c:v>3.2500000000000001E-2</c:v>
                </c:pt>
                <c:pt idx="293">
                  <c:v>2.98E-2</c:v>
                </c:pt>
                <c:pt idx="294" formatCode="General">
                  <c:v>2.92357E-2</c:v>
                </c:pt>
                <c:pt idx="295" formatCode="General">
                  <c:v>2.5912299999999999E-2</c:v>
                </c:pt>
                <c:pt idx="296">
                  <c:v>2.4E-2</c:v>
                </c:pt>
                <c:pt idx="297">
                  <c:v>2.5999999999999999E-2</c:v>
                </c:pt>
                <c:pt idx="298">
                  <c:v>2.7E-2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0">
              <a:solidFill>
                <a:schemeClr val="tx1"/>
              </a:solidFill>
              <a:prstDash val="solid"/>
            </a:ln>
          </c:spPr>
          <c:marker>
            <c:symbol val="square"/>
            <c:size val="2"/>
            <c:spPr>
              <a:solidFill>
                <a:schemeClr val="accent4"/>
              </a:solidFill>
              <a:ln>
                <a:solidFill>
                  <a:schemeClr val="tx1"/>
                </a:solidFill>
                <a:prstDash val="solid"/>
              </a:ln>
            </c:spPr>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Sheet1!$C$2:$C$306</c:f>
              <c:numCache>
                <c:formatCode>0.00%</c:formatCode>
                <c:ptCount val="30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Sheet1!$A$2:$A$306</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Sheet1!$D$2:$D$306</c:f>
              <c:numCache>
                <c:formatCode>General</c:formatCode>
                <c:ptCount val="305"/>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pt idx="268">
                  <c:v>2.5000000000000001E-2</c:v>
                </c:pt>
                <c:pt idx="269">
                  <c:v>2.5000000000000001E-2</c:v>
                </c:pt>
                <c:pt idx="270">
                  <c:v>2.5000000000000001E-2</c:v>
                </c:pt>
                <c:pt idx="271">
                  <c:v>2.5000000000000001E-2</c:v>
                </c:pt>
                <c:pt idx="272">
                  <c:v>2.5000000000000001E-2</c:v>
                </c:pt>
                <c:pt idx="273">
                  <c:v>2.5000000000000001E-2</c:v>
                </c:pt>
                <c:pt idx="274">
                  <c:v>2.5000000000000001E-2</c:v>
                </c:pt>
                <c:pt idx="275">
                  <c:v>2.5000000000000001E-2</c:v>
                </c:pt>
                <c:pt idx="276">
                  <c:v>2.5000000000000001E-2</c:v>
                </c:pt>
                <c:pt idx="277">
                  <c:v>2.5000000000000001E-2</c:v>
                </c:pt>
                <c:pt idx="278">
                  <c:v>2.5000000000000001E-2</c:v>
                </c:pt>
                <c:pt idx="279">
                  <c:v>2.5000000000000001E-2</c:v>
                </c:pt>
                <c:pt idx="280">
                  <c:v>2.5000000000000001E-2</c:v>
                </c:pt>
                <c:pt idx="281">
                  <c:v>2.5000000000000001E-2</c:v>
                </c:pt>
                <c:pt idx="282">
                  <c:v>2.5000000000000001E-2</c:v>
                </c:pt>
                <c:pt idx="283">
                  <c:v>2.5000000000000001E-2</c:v>
                </c:pt>
                <c:pt idx="284">
                  <c:v>2.5000000000000001E-2</c:v>
                </c:pt>
                <c:pt idx="285">
                  <c:v>2.5000000000000001E-2</c:v>
                </c:pt>
                <c:pt idx="286">
                  <c:v>2.5000000000000001E-2</c:v>
                </c:pt>
                <c:pt idx="287">
                  <c:v>2.5000000000000001E-2</c:v>
                </c:pt>
                <c:pt idx="288">
                  <c:v>2.5000000000000001E-2</c:v>
                </c:pt>
                <c:pt idx="289">
                  <c:v>2.5000000000000001E-2</c:v>
                </c:pt>
                <c:pt idx="290">
                  <c:v>2.5000000000000001E-2</c:v>
                </c:pt>
                <c:pt idx="291">
                  <c:v>2.5000000000000001E-2</c:v>
                </c:pt>
                <c:pt idx="292">
                  <c:v>2.5000000000000001E-2</c:v>
                </c:pt>
                <c:pt idx="293">
                  <c:v>2.5000000000000001E-2</c:v>
                </c:pt>
                <c:pt idx="294">
                  <c:v>2.5000000000000001E-2</c:v>
                </c:pt>
                <c:pt idx="295">
                  <c:v>2.5000000000000001E-2</c:v>
                </c:pt>
                <c:pt idx="296">
                  <c:v>2.5000000000000001E-2</c:v>
                </c:pt>
                <c:pt idx="297">
                  <c:v>2.5000000000000001E-2</c:v>
                </c:pt>
                <c:pt idx="298">
                  <c:v>2.5000000000000001E-2</c:v>
                </c:pt>
                <c:pt idx="299">
                  <c:v>2.5000000000000001E-2</c:v>
                </c:pt>
                <c:pt idx="300">
                  <c:v>2.5000000000000001E-2</c:v>
                </c:pt>
                <c:pt idx="301">
                  <c:v>2.5000000000000001E-2</c:v>
                </c:pt>
                <c:pt idx="302">
                  <c:v>2.5000000000000001E-2</c:v>
                </c:pt>
                <c:pt idx="303">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1"/>
        <c:delete val="1"/>
      </c:legendEntry>
      <c:layout>
        <c:manualLayout>
          <c:xMode val="edge"/>
          <c:yMode val="edge"/>
          <c:x val="0.53463423231076546"/>
          <c:y val="0.83117444118872696"/>
          <c:w val="0.35462782266958742"/>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Sheet1!#REF!</c:f>
              <c:strCache>
                <c:ptCount val="1"/>
                <c:pt idx="0">
                  <c:v>#REF!</c:v>
                </c:pt>
              </c:strCache>
            </c:strRef>
          </c:tx>
          <c:marker>
            <c:symbol val="diamond"/>
            <c:size val="3"/>
            <c:spPr>
              <a:noFill/>
              <a:ln>
                <a:no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1787-4634-A4F8-3D6046E7D3E8}"/>
            </c:ext>
          </c:extLst>
        </c:ser>
        <c:ser>
          <c:idx val="1"/>
          <c:order val="1"/>
          <c:tx>
            <c:strRef>
              <c:f>Sheet1!$B$1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0.00%</c:formatCode>
                <c:ptCount val="12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2.9388500000000001E-2</c:v>
                </c:pt>
                <c:pt idx="109" formatCode="General">
                  <c:v>2.8341700000000001E-2</c:v>
                </c:pt>
                <c:pt idx="110" formatCode="General">
                  <c:v>2.8322900000000002E-2</c:v>
                </c:pt>
                <c:pt idx="111" formatCode="General">
                  <c:v>2.7789500000000002E-2</c:v>
                </c:pt>
                <c:pt idx="112" formatCode="General">
                  <c:v>2.5877399999999998E-2</c:v>
                </c:pt>
                <c:pt idx="113" formatCode="General">
                  <c:v>2.5782599999999999E-2</c:v>
                </c:pt>
                <c:pt idx="114" formatCode="General">
                  <c:v>2.62042E-2</c:v>
                </c:pt>
                <c:pt idx="115" formatCode="General">
                  <c:v>2.7E-2</c:v>
                </c:pt>
                <c:pt idx="116" formatCode="General">
                  <c:v>2.7E-2</c:v>
                </c:pt>
                <c:pt idx="117" formatCode="General">
                  <c:v>2.8000000000000001E-2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PCE 2% Target</c:v>
                </c:pt>
              </c:strCache>
            </c:strRef>
          </c:tx>
          <c:spPr>
            <a:ln w="27660">
              <a:solidFill>
                <a:srgbClr val="FFC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Sheet1!$C$2:$C$128</c:f>
              <c:numCache>
                <c:formatCode>General</c:formatCode>
                <c:ptCount val="1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6.0000000000000012E-2"/>
          <c:min val="0"/>
        </c:scaling>
        <c:delete val="0"/>
        <c:axPos val="r"/>
        <c:numFmt formatCode="0%" sourceLinked="0"/>
        <c:majorTickMark val="cross"/>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0"/>
        <c:delete val="1"/>
      </c:legendEntry>
      <c:layout>
        <c:manualLayout>
          <c:xMode val="edge"/>
          <c:yMode val="edge"/>
          <c:x val="0.10258448728391707"/>
          <c:y val="0.15414023530279117"/>
          <c:w val="0.38755905511811023"/>
          <c:h val="0.12724306688417619"/>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Arial"/>
              </a:rPr>
              <a:t>Inflation (Core PCE)</a:t>
            </a:r>
          </a:p>
          <a:p>
            <a:pPr>
              <a:defRPr sz="2000" b="1" i="0" u="none" strike="noStrike" baseline="0">
                <a:solidFill>
                  <a:schemeClr val="tx1"/>
                </a:solidFill>
                <a:latin typeface="+mn-lt"/>
                <a:ea typeface="Arial"/>
                <a:cs typeface="Arial"/>
              </a:defRPr>
            </a:pPr>
            <a:r>
              <a:rPr lang="en-US" sz="20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4710713248958548"/>
          <c:w val="0.79521674140508225"/>
          <c:h val="0.7641949582834302"/>
        </c:manualLayout>
      </c:layout>
      <c:lineChart>
        <c:grouping val="standard"/>
        <c:varyColors val="0"/>
        <c:ser>
          <c:idx val="0"/>
          <c:order val="0"/>
          <c:tx>
            <c:strRef>
              <c:f>Sheet1!#REF!</c:f>
              <c:strCache>
                <c:ptCount val="1"/>
                <c:pt idx="0">
                  <c:v>#REF!</c:v>
                </c:pt>
              </c:strCache>
            </c:strRef>
          </c:tx>
          <c:marker>
            <c:symbol val="diamond"/>
            <c:size val="3"/>
            <c:spPr>
              <a:noFill/>
              <a:ln>
                <a:no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0-1787-4634-A4F8-3D6046E7D3E8}"/>
            </c:ext>
          </c:extLst>
        </c:ser>
        <c:ser>
          <c:idx val="1"/>
          <c:order val="1"/>
          <c:tx>
            <c:strRef>
              <c:f>Sheet1!$B$1</c:f>
              <c:strCache>
                <c:ptCount val="1"/>
                <c:pt idx="0">
                  <c:v>Core PCE (excludes food and energy)</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Sheet1!$B$2:$B$128</c:f>
              <c:numCache>
                <c:formatCode>0.00%</c:formatCode>
                <c:ptCount val="127"/>
                <c:pt idx="0">
                  <c:v>1.3570799999999999E-2</c:v>
                </c:pt>
                <c:pt idx="1">
                  <c:v>1.3962499999999999E-2</c:v>
                </c:pt>
                <c:pt idx="2">
                  <c:v>1.3595100000000001E-2</c:v>
                </c:pt>
                <c:pt idx="3">
                  <c:v>1.3384699999999999E-2</c:v>
                </c:pt>
                <c:pt idx="4">
                  <c:v>1.28468E-2</c:v>
                </c:pt>
                <c:pt idx="5">
                  <c:v>1.2899799999999999E-2</c:v>
                </c:pt>
                <c:pt idx="6">
                  <c:v>1.19378E-2</c:v>
                </c:pt>
                <c:pt idx="7">
                  <c:v>1.2291099999999999E-2</c:v>
                </c:pt>
                <c:pt idx="8">
                  <c:v>1.23435E-2</c:v>
                </c:pt>
                <c:pt idx="9">
                  <c:v>1.1579799999999999E-2</c:v>
                </c:pt>
                <c:pt idx="10">
                  <c:v>1.15674E-2</c:v>
                </c:pt>
                <c:pt idx="11">
                  <c:v>1.1286900000000001E-2</c:v>
                </c:pt>
                <c:pt idx="12">
                  <c:v>1.3369799999999999E-2</c:v>
                </c:pt>
                <c:pt idx="13">
                  <c:v>1.39434E-2</c:v>
                </c:pt>
                <c:pt idx="14">
                  <c:v>1.3845100000000001E-2</c:v>
                </c:pt>
                <c:pt idx="15">
                  <c:v>1.46754E-2</c:v>
                </c:pt>
                <c:pt idx="16">
                  <c:v>1.49734E-2</c:v>
                </c:pt>
                <c:pt idx="17">
                  <c:v>1.49841E-2</c:v>
                </c:pt>
                <c:pt idx="18">
                  <c:v>1.5812199999999998E-2</c:v>
                </c:pt>
                <c:pt idx="19">
                  <c:v>1.69757E-2</c:v>
                </c:pt>
                <c:pt idx="20">
                  <c:v>1.6839400000000001E-2</c:v>
                </c:pt>
                <c:pt idx="21">
                  <c:v>1.8201100000000001E-2</c:v>
                </c:pt>
                <c:pt idx="22">
                  <c:v>1.7619599999999999E-2</c:v>
                </c:pt>
                <c:pt idx="23">
                  <c:v>1.8284100000000001E-2</c:v>
                </c:pt>
                <c:pt idx="24">
                  <c:v>1.9020200000000001E-2</c:v>
                </c:pt>
                <c:pt idx="25">
                  <c:v>1.9408000000000002E-2</c:v>
                </c:pt>
                <c:pt idx="26">
                  <c:v>1.7465700000000001E-2</c:v>
                </c:pt>
                <c:pt idx="27">
                  <c:v>1.7336899999999999E-2</c:v>
                </c:pt>
                <c:pt idx="28">
                  <c:v>1.67157E-2</c:v>
                </c:pt>
                <c:pt idx="29">
                  <c:v>1.6959399999999999E-2</c:v>
                </c:pt>
                <c:pt idx="30">
                  <c:v>1.5848399999999999E-2</c:v>
                </c:pt>
                <c:pt idx="31">
                  <c:v>1.51988E-2</c:v>
                </c:pt>
                <c:pt idx="32">
                  <c:v>1.53501E-2</c:v>
                </c:pt>
                <c:pt idx="33">
                  <c:v>1.6507899999999999E-2</c:v>
                </c:pt>
                <c:pt idx="34">
                  <c:v>1.6790099999999999E-2</c:v>
                </c:pt>
                <c:pt idx="35">
                  <c:v>1.69552E-2</c:v>
                </c:pt>
                <c:pt idx="36">
                  <c:v>1.7489899999999999E-2</c:v>
                </c:pt>
                <c:pt idx="37">
                  <c:v>1.7660599999999999E-2</c:v>
                </c:pt>
                <c:pt idx="38">
                  <c:v>2.0472400000000002E-2</c:v>
                </c:pt>
                <c:pt idx="39">
                  <c:v>1.9791900000000001E-2</c:v>
                </c:pt>
                <c:pt idx="40">
                  <c:v>2.0767000000000001E-2</c:v>
                </c:pt>
                <c:pt idx="41">
                  <c:v>2.0365999999999999E-2</c:v>
                </c:pt>
                <c:pt idx="42">
                  <c:v>2.1104100000000001E-2</c:v>
                </c:pt>
                <c:pt idx="43">
                  <c:v>2.0097299999999998E-2</c:v>
                </c:pt>
                <c:pt idx="44">
                  <c:v>2.0893599999999998E-2</c:v>
                </c:pt>
                <c:pt idx="45">
                  <c:v>1.96039E-2</c:v>
                </c:pt>
                <c:pt idx="46">
                  <c:v>2.0712499999999998E-2</c:v>
                </c:pt>
                <c:pt idx="47">
                  <c:v>2.0847500000000001E-2</c:v>
                </c:pt>
                <c:pt idx="48">
                  <c:v>1.8830199999999998E-2</c:v>
                </c:pt>
                <c:pt idx="49">
                  <c:v>1.7344999999999999E-2</c:v>
                </c:pt>
                <c:pt idx="50">
                  <c:v>1.6319500000000001E-2</c:v>
                </c:pt>
                <c:pt idx="51">
                  <c:v>1.73121E-2</c:v>
                </c:pt>
                <c:pt idx="52">
                  <c:v>1.6524799999999999E-2</c:v>
                </c:pt>
                <c:pt idx="53">
                  <c:v>1.7506600000000001E-2</c:v>
                </c:pt>
                <c:pt idx="54">
                  <c:v>1.75832E-2</c:v>
                </c:pt>
                <c:pt idx="55">
                  <c:v>1.8358900000000001E-2</c:v>
                </c:pt>
                <c:pt idx="56">
                  <c:v>1.6863400000000001E-2</c:v>
                </c:pt>
                <c:pt idx="57">
                  <c:v>1.69038E-2</c:v>
                </c:pt>
                <c:pt idx="58">
                  <c:v>1.5275499999999999E-2</c:v>
                </c:pt>
                <c:pt idx="59">
                  <c:v>1.5881599999999999E-2</c:v>
                </c:pt>
                <c:pt idx="60">
                  <c:v>1.6862499999999999E-2</c:v>
                </c:pt>
                <c:pt idx="61">
                  <c:v>1.7975499999999998E-2</c:v>
                </c:pt>
                <c:pt idx="62">
                  <c:v>1.6102399999999999E-2</c:v>
                </c:pt>
                <c:pt idx="63">
                  <c:v>9.1178000000000006E-3</c:v>
                </c:pt>
                <c:pt idx="64">
                  <c:v>9.3583E-3</c:v>
                </c:pt>
                <c:pt idx="65">
                  <c:v>9.3839000000000006E-3</c:v>
                </c:pt>
                <c:pt idx="66">
                  <c:v>1.1305600000000001E-2</c:v>
                </c:pt>
                <c:pt idx="67">
                  <c:v>1.34675E-2</c:v>
                </c:pt>
                <c:pt idx="68">
                  <c:v>1.4598699999999999E-2</c:v>
                </c:pt>
                <c:pt idx="69">
                  <c:v>1.35205E-2</c:v>
                </c:pt>
                <c:pt idx="70">
                  <c:v>1.35438E-2</c:v>
                </c:pt>
                <c:pt idx="71">
                  <c:v>1.46313E-2</c:v>
                </c:pt>
                <c:pt idx="72">
                  <c:v>1.5698E-2</c:v>
                </c:pt>
                <c:pt idx="73">
                  <c:v>1.5626399999999999E-2</c:v>
                </c:pt>
                <c:pt idx="74">
                  <c:v>2.0452000000000001E-2</c:v>
                </c:pt>
                <c:pt idx="75">
                  <c:v>3.1224499999999999E-2</c:v>
                </c:pt>
                <c:pt idx="76">
                  <c:v>3.5171399999999998E-2</c:v>
                </c:pt>
                <c:pt idx="77">
                  <c:v>3.8018200000000002E-2</c:v>
                </c:pt>
                <c:pt idx="78">
                  <c:v>3.86687E-2</c:v>
                </c:pt>
                <c:pt idx="79">
                  <c:v>3.8819800000000002E-2</c:v>
                </c:pt>
                <c:pt idx="80">
                  <c:v>3.9191400000000001E-2</c:v>
                </c:pt>
                <c:pt idx="81">
                  <c:v>4.3081300000000003E-2</c:v>
                </c:pt>
                <c:pt idx="82">
                  <c:v>4.8181500000000002E-2</c:v>
                </c:pt>
                <c:pt idx="83">
                  <c:v>5.0436099999999998E-2</c:v>
                </c:pt>
                <c:pt idx="84">
                  <c:v>5.2089999999999997E-2</c:v>
                </c:pt>
                <c:pt idx="85">
                  <c:v>5.4185700000000003E-2</c:v>
                </c:pt>
                <c:pt idx="86">
                  <c:v>5.36477E-2</c:v>
                </c:pt>
                <c:pt idx="87" formatCode="General">
                  <c:v>5.0298700000000002E-2</c:v>
                </c:pt>
                <c:pt idx="88" formatCode="General">
                  <c:v>4.8815400000000002E-2</c:v>
                </c:pt>
                <c:pt idx="89" formatCode="General">
                  <c:v>5.0354099999999999E-2</c:v>
                </c:pt>
                <c:pt idx="90" formatCode="General">
                  <c:v>4.7032999999999998E-2</c:v>
                </c:pt>
                <c:pt idx="91" formatCode="General">
                  <c:v>4.9340500000000002E-2</c:v>
                </c:pt>
                <c:pt idx="92" formatCode="General">
                  <c:v>5.20153E-2</c:v>
                </c:pt>
                <c:pt idx="93" formatCode="General">
                  <c:v>5.1030399999999997E-2</c:v>
                </c:pt>
                <c:pt idx="94" formatCode="General">
                  <c:v>4.7966000000000002E-2</c:v>
                </c:pt>
                <c:pt idx="95" formatCode="General">
                  <c:v>4.6200699999999997E-2</c:v>
                </c:pt>
                <c:pt idx="96" formatCode="General">
                  <c:v>4.6877700000000001E-2</c:v>
                </c:pt>
                <c:pt idx="97" formatCode="General">
                  <c:v>4.6549199999999999E-2</c:v>
                </c:pt>
                <c:pt idx="98" formatCode="General">
                  <c:v>4.6082600000000001E-2</c:v>
                </c:pt>
                <c:pt idx="99" formatCode="General">
                  <c:v>4.6791800000000001E-2</c:v>
                </c:pt>
                <c:pt idx="100" formatCode="General">
                  <c:v>4.6159600000000002E-2</c:v>
                </c:pt>
                <c:pt idx="101" formatCode="General">
                  <c:v>4.2999999999999997E-2</c:v>
                </c:pt>
                <c:pt idx="102" formatCode="General">
                  <c:v>4.2000000000000003E-2</c:v>
                </c:pt>
                <c:pt idx="103" formatCode="General">
                  <c:v>3.6999999999999998E-2</c:v>
                </c:pt>
                <c:pt idx="104" formatCode="General">
                  <c:v>3.5999999999999997E-2</c:v>
                </c:pt>
                <c:pt idx="105" formatCode="General">
                  <c:v>3.4000000000000002E-2</c:v>
                </c:pt>
                <c:pt idx="106" formatCode="General">
                  <c:v>3.2000000000000001E-2</c:v>
                </c:pt>
                <c:pt idx="107" formatCode="General">
                  <c:v>2.9000000000000001E-2</c:v>
                </c:pt>
                <c:pt idx="108" formatCode="General">
                  <c:v>2.9388500000000001E-2</c:v>
                </c:pt>
                <c:pt idx="109" formatCode="General">
                  <c:v>2.8341700000000001E-2</c:v>
                </c:pt>
                <c:pt idx="110" formatCode="General">
                  <c:v>2.8322900000000002E-2</c:v>
                </c:pt>
                <c:pt idx="111" formatCode="General">
                  <c:v>2.7789500000000002E-2</c:v>
                </c:pt>
                <c:pt idx="112" formatCode="General">
                  <c:v>2.5877399999999998E-2</c:v>
                </c:pt>
                <c:pt idx="113" formatCode="General">
                  <c:v>2.5782599999999999E-2</c:v>
                </c:pt>
                <c:pt idx="114" formatCode="General">
                  <c:v>2.62042E-2</c:v>
                </c:pt>
                <c:pt idx="115" formatCode="General">
                  <c:v>2.7E-2</c:v>
                </c:pt>
                <c:pt idx="116" formatCode="General">
                  <c:v>2.7E-2</c:v>
                </c:pt>
                <c:pt idx="117" formatCode="General">
                  <c:v>2.8000000000000001E-2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PCE 2% Target</c:v>
                </c:pt>
              </c:strCache>
            </c:strRef>
          </c:tx>
          <c:spPr>
            <a:ln w="27660">
              <a:solidFill>
                <a:srgbClr val="FFC000"/>
              </a:solidFill>
              <a:prstDash val="solid"/>
            </a:ln>
          </c:spPr>
          <c:marker>
            <c:symbol val="none"/>
          </c:marker>
          <c:cat>
            <c:numRef>
              <c:f>Sheet1!$A$2:$A$128</c:f>
              <c:numCache>
                <c:formatCode>General</c:formatCode>
                <c:ptCount val="127"/>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Sheet1!$C$2:$C$128</c:f>
              <c:numCache>
                <c:formatCode>General</c:formatCode>
                <c:ptCount val="127"/>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endParaRPr lang="en-US"/>
          </a:p>
        </c:txPr>
        <c:crossAx val="144670080"/>
        <c:crosses val="autoZero"/>
        <c:auto val="1"/>
        <c:lblAlgn val="ctr"/>
        <c:lblOffset val="100"/>
        <c:tickLblSkip val="12"/>
        <c:tickMarkSkip val="12"/>
        <c:noMultiLvlLbl val="0"/>
      </c:catAx>
      <c:valAx>
        <c:axId val="144670080"/>
        <c:scaling>
          <c:orientation val="minMax"/>
          <c:max val="6.0000000000000012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6.0000000000000012E-2"/>
          <c:min val="0"/>
        </c:scaling>
        <c:delete val="0"/>
        <c:axPos val="r"/>
        <c:numFmt formatCode="0%" sourceLinked="0"/>
        <c:majorTickMark val="cross"/>
        <c:minorTickMark val="none"/>
        <c:tickLblPos val="nextTo"/>
        <c:spPr>
          <a:ln w="2305">
            <a:solidFill>
              <a:schemeClr val="tx1"/>
            </a:solidFill>
            <a:prstDash val="solid"/>
          </a:ln>
        </c:spPr>
        <c:txPr>
          <a:bodyPr rot="0" vert="horz"/>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crossAx val="145028224"/>
        <c:crosses val="max"/>
        <c:crossBetween val="between"/>
        <c:majorUnit val="0.01"/>
        <c:minorUnit val="0.01"/>
      </c:valAx>
      <c:spPr>
        <a:noFill/>
        <a:ln w="9220">
          <a:solidFill>
            <a:schemeClr val="tx1"/>
          </a:solidFill>
          <a:prstDash val="solid"/>
        </a:ln>
      </c:spPr>
    </c:plotArea>
    <c:legend>
      <c:legendPos val="r"/>
      <c:legendEntry>
        <c:idx val="0"/>
        <c:delete val="1"/>
      </c:legendEntry>
      <c:layout>
        <c:manualLayout>
          <c:xMode val="edge"/>
          <c:yMode val="edge"/>
          <c:x val="0.10258448728391707"/>
          <c:y val="0.15414023530279117"/>
          <c:w val="0.38755905511811023"/>
          <c:h val="0.12724306688417619"/>
        </c:manualLayout>
      </c:layout>
      <c:overlay val="0"/>
      <c:spPr>
        <a:solidFill>
          <a:srgbClr val="FFFFFF"/>
        </a:solidFill>
        <a:ln w="12700">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800" dirty="0">
                <a:latin typeface="Times New Roman" panose="02020603050405020304" pitchFamily="18" charset="0"/>
                <a:cs typeface="Times New Roman" panose="02020603050405020304" pitchFamily="18" charset="0"/>
              </a:rPr>
              <a:t>Treasury Yield Curves </a:t>
            </a:r>
          </a:p>
        </c:rich>
      </c:tx>
      <c:layout>
        <c:manualLayout>
          <c:xMode val="edge"/>
          <c:yMode val="edge"/>
          <c:x val="0.31232156464312927"/>
          <c:y val="2.1023965337353612E-2"/>
        </c:manualLayout>
      </c:layout>
      <c:overlay val="0"/>
      <c:spPr>
        <a:noFill/>
        <a:ln w="27984">
          <a:noFill/>
        </a:ln>
      </c:spPr>
    </c:title>
    <c:autoTitleDeleted val="0"/>
    <c:plotArea>
      <c:layout>
        <c:manualLayout>
          <c:layoutTarget val="inner"/>
          <c:xMode val="edge"/>
          <c:yMode val="edge"/>
          <c:x val="0.11371237458193979"/>
          <c:y val="0.10291595197255575"/>
          <c:w val="0.78595317725752512"/>
          <c:h val="0.78559176672384223"/>
        </c:manualLayout>
      </c:layout>
      <c:lineChart>
        <c:grouping val="standard"/>
        <c:varyColors val="0"/>
        <c:ser>
          <c:idx val="1"/>
          <c:order val="0"/>
          <c:tx>
            <c:strRef>
              <c:f>Sheet1!$B$1</c:f>
              <c:strCache>
                <c:ptCount val="1"/>
                <c:pt idx="0">
                  <c:v>March 2022</c:v>
                </c:pt>
              </c:strCache>
            </c:strRef>
          </c:tx>
          <c:spPr>
            <a:ln w="41975">
              <a:solidFill>
                <a:srgbClr val="0000FF"/>
              </a:solidFill>
              <a:prstDash val="solid"/>
            </a:ln>
          </c:spPr>
          <c:marker>
            <c:symbol val="none"/>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Sheet1!$B$2:$B$62</c:f>
              <c:numCache>
                <c:formatCode>General</c:formatCode>
                <c:ptCount val="61"/>
                <c:pt idx="0">
                  <c:v>0.4</c:v>
                </c:pt>
                <c:pt idx="1">
                  <c:v>0.81</c:v>
                </c:pt>
                <c:pt idx="2">
                  <c:v>1.3</c:v>
                </c:pt>
                <c:pt idx="3">
                  <c:v>1.66</c:v>
                </c:pt>
                <c:pt idx="4">
                  <c:v>1.94</c:v>
                </c:pt>
                <c:pt idx="5">
                  <c:v>2.09</c:v>
                </c:pt>
                <c:pt idx="6">
                  <c:v>2.14</c:v>
                </c:pt>
                <c:pt idx="7">
                  <c:v>2.15</c:v>
                </c:pt>
                <c:pt idx="8">
                  <c:v>2.15</c:v>
                </c:pt>
                <c:pt idx="9">
                  <c:v>2.16</c:v>
                </c:pt>
                <c:pt idx="10">
                  <c:v>2.17</c:v>
                </c:pt>
                <c:pt idx="11">
                  <c:v>2.19</c:v>
                </c:pt>
                <c:pt idx="12">
                  <c:v>2.2000000000000002</c:v>
                </c:pt>
                <c:pt idx="13">
                  <c:v>2.21</c:v>
                </c:pt>
                <c:pt idx="14">
                  <c:v>2.2200000000000002</c:v>
                </c:pt>
                <c:pt idx="15">
                  <c:v>2.2200000000000002</c:v>
                </c:pt>
                <c:pt idx="16">
                  <c:v>2.2200000000000002</c:v>
                </c:pt>
                <c:pt idx="17">
                  <c:v>2.21</c:v>
                </c:pt>
                <c:pt idx="18">
                  <c:v>2.21</c:v>
                </c:pt>
                <c:pt idx="19">
                  <c:v>2.2000000000000002</c:v>
                </c:pt>
                <c:pt idx="20">
                  <c:v>2.2000000000000002</c:v>
                </c:pt>
                <c:pt idx="21">
                  <c:v>2.2000000000000002</c:v>
                </c:pt>
                <c:pt idx="22">
                  <c:v>2.21</c:v>
                </c:pt>
                <c:pt idx="23">
                  <c:v>2.23</c:v>
                </c:pt>
                <c:pt idx="24">
                  <c:v>2.25</c:v>
                </c:pt>
                <c:pt idx="25">
                  <c:v>2.27</c:v>
                </c:pt>
                <c:pt idx="26">
                  <c:v>2.29</c:v>
                </c:pt>
                <c:pt idx="27">
                  <c:v>2.3199999999999998</c:v>
                </c:pt>
                <c:pt idx="28">
                  <c:v>2.34</c:v>
                </c:pt>
                <c:pt idx="29">
                  <c:v>2.37</c:v>
                </c:pt>
                <c:pt idx="30">
                  <c:v>2.4</c:v>
                </c:pt>
                <c:pt idx="31">
                  <c:v>2.4300000000000002</c:v>
                </c:pt>
                <c:pt idx="32">
                  <c:v>2.4500000000000002</c:v>
                </c:pt>
                <c:pt idx="33">
                  <c:v>2.48</c:v>
                </c:pt>
                <c:pt idx="34">
                  <c:v>2.5</c:v>
                </c:pt>
                <c:pt idx="35">
                  <c:v>2.5299999999999998</c:v>
                </c:pt>
                <c:pt idx="36">
                  <c:v>2.5499999999999998</c:v>
                </c:pt>
                <c:pt idx="37">
                  <c:v>2.57</c:v>
                </c:pt>
                <c:pt idx="38">
                  <c:v>2.58</c:v>
                </c:pt>
                <c:pt idx="39">
                  <c:v>2.59</c:v>
                </c:pt>
                <c:pt idx="40">
                  <c:v>2.6</c:v>
                </c:pt>
                <c:pt idx="41">
                  <c:v>2.6</c:v>
                </c:pt>
                <c:pt idx="42">
                  <c:v>2.61</c:v>
                </c:pt>
                <c:pt idx="43">
                  <c:v>2.6</c:v>
                </c:pt>
                <c:pt idx="44">
                  <c:v>2.6</c:v>
                </c:pt>
                <c:pt idx="45">
                  <c:v>2.59</c:v>
                </c:pt>
                <c:pt idx="46">
                  <c:v>2.59</c:v>
                </c:pt>
                <c:pt idx="47">
                  <c:v>2.58</c:v>
                </c:pt>
                <c:pt idx="48">
                  <c:v>2.57</c:v>
                </c:pt>
                <c:pt idx="49">
                  <c:v>2.56</c:v>
                </c:pt>
                <c:pt idx="50">
                  <c:v>2.5499999999999998</c:v>
                </c:pt>
                <c:pt idx="51">
                  <c:v>2.54</c:v>
                </c:pt>
                <c:pt idx="52">
                  <c:v>2.54</c:v>
                </c:pt>
                <c:pt idx="53">
                  <c:v>2.5299999999999998</c:v>
                </c:pt>
                <c:pt idx="54">
                  <c:v>2.52</c:v>
                </c:pt>
                <c:pt idx="55">
                  <c:v>2.52</c:v>
                </c:pt>
                <c:pt idx="56">
                  <c:v>2.5099999999999998</c:v>
                </c:pt>
                <c:pt idx="57">
                  <c:v>2.5099999999999998</c:v>
                </c:pt>
                <c:pt idx="58">
                  <c:v>2.5099999999999998</c:v>
                </c:pt>
                <c:pt idx="59">
                  <c:v>2.5</c:v>
                </c:pt>
                <c:pt idx="60">
                  <c:v>2.5</c:v>
                </c:pt>
              </c:numCache>
            </c:numRef>
          </c:val>
          <c:smooth val="0"/>
          <c:extLst>
            <c:ext xmlns:c16="http://schemas.microsoft.com/office/drawing/2014/chart" uri="{C3380CC4-5D6E-409C-BE32-E72D297353CC}">
              <c16:uniqueId val="{00000000-71C2-4747-B085-FFFB0EE7D10B}"/>
            </c:ext>
          </c:extLst>
        </c:ser>
        <c:dLbls>
          <c:showLegendKey val="0"/>
          <c:showVal val="0"/>
          <c:showCatName val="0"/>
          <c:showSerName val="0"/>
          <c:showPercent val="0"/>
          <c:showBubbleSize val="0"/>
        </c:dLbls>
        <c:marker val="1"/>
        <c:smooth val="0"/>
        <c:axId val="231451520"/>
        <c:axId val="1"/>
      </c:lineChart>
      <c:lineChart>
        <c:grouping val="standard"/>
        <c:varyColors val="0"/>
        <c:ser>
          <c:idx val="0"/>
          <c:order val="1"/>
          <c:tx>
            <c:strRef>
              <c:f>Sheet1!$C$1</c:f>
              <c:strCache>
                <c:ptCount val="1"/>
                <c:pt idx="0">
                  <c:v>December 2024</c:v>
                </c:pt>
              </c:strCache>
            </c:strRef>
          </c:tx>
          <c:spPr>
            <a:ln w="13992">
              <a:solidFill>
                <a:srgbClr val="00B050"/>
              </a:solidFill>
              <a:prstDash val="solid"/>
            </a:ln>
          </c:spPr>
          <c:marker>
            <c:symbol val="diamond"/>
            <c:size val="5"/>
            <c:spPr>
              <a:solidFill>
                <a:srgbClr val="00B050"/>
              </a:solidFill>
              <a:ln>
                <a:solidFill>
                  <a:srgbClr val="00B050"/>
                </a:solidFill>
                <a:prstDash val="solid"/>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Sheet1!$C$2:$C$62</c:f>
              <c:numCache>
                <c:formatCode>General</c:formatCode>
                <c:ptCount val="61"/>
                <c:pt idx="0">
                  <c:v>4.38</c:v>
                </c:pt>
                <c:pt idx="1">
                  <c:v>4.3</c:v>
                </c:pt>
                <c:pt idx="2">
                  <c:v>4.25</c:v>
                </c:pt>
                <c:pt idx="3">
                  <c:v>4.25</c:v>
                </c:pt>
                <c:pt idx="4">
                  <c:v>4.25</c:v>
                </c:pt>
                <c:pt idx="5">
                  <c:v>4.2300000000000004</c:v>
                </c:pt>
                <c:pt idx="6">
                  <c:v>4.22</c:v>
                </c:pt>
                <c:pt idx="7">
                  <c:v>4.2300000000000004</c:v>
                </c:pt>
                <c:pt idx="8">
                  <c:v>4.24</c:v>
                </c:pt>
                <c:pt idx="9">
                  <c:v>4.25</c:v>
                </c:pt>
                <c:pt idx="10">
                  <c:v>4.26</c:v>
                </c:pt>
                <c:pt idx="11">
                  <c:v>4.2699999999999996</c:v>
                </c:pt>
                <c:pt idx="12">
                  <c:v>4.29</c:v>
                </c:pt>
                <c:pt idx="13">
                  <c:v>4.3099999999999996</c:v>
                </c:pt>
                <c:pt idx="14">
                  <c:v>4.33</c:v>
                </c:pt>
                <c:pt idx="15">
                  <c:v>4.3600000000000003</c:v>
                </c:pt>
                <c:pt idx="16">
                  <c:v>4.3899999999999997</c:v>
                </c:pt>
                <c:pt idx="17">
                  <c:v>4.42</c:v>
                </c:pt>
                <c:pt idx="18">
                  <c:v>4.45</c:v>
                </c:pt>
                <c:pt idx="19">
                  <c:v>4.47</c:v>
                </c:pt>
                <c:pt idx="20">
                  <c:v>4.5</c:v>
                </c:pt>
                <c:pt idx="21">
                  <c:v>4.5199999999999996</c:v>
                </c:pt>
                <c:pt idx="22">
                  <c:v>4.54</c:v>
                </c:pt>
                <c:pt idx="23">
                  <c:v>4.55</c:v>
                </c:pt>
                <c:pt idx="24">
                  <c:v>4.5599999999999996</c:v>
                </c:pt>
                <c:pt idx="25">
                  <c:v>4.57</c:v>
                </c:pt>
                <c:pt idx="26">
                  <c:v>4.58</c:v>
                </c:pt>
                <c:pt idx="27">
                  <c:v>4.58</c:v>
                </c:pt>
                <c:pt idx="28">
                  <c:v>4.59</c:v>
                </c:pt>
                <c:pt idx="29">
                  <c:v>4.59</c:v>
                </c:pt>
                <c:pt idx="30">
                  <c:v>4.5999999999999996</c:v>
                </c:pt>
                <c:pt idx="31">
                  <c:v>4.6100000000000003</c:v>
                </c:pt>
                <c:pt idx="32">
                  <c:v>4.62</c:v>
                </c:pt>
                <c:pt idx="33">
                  <c:v>4.63</c:v>
                </c:pt>
                <c:pt idx="34">
                  <c:v>4.6399999999999997</c:v>
                </c:pt>
                <c:pt idx="35">
                  <c:v>4.6500000000000004</c:v>
                </c:pt>
                <c:pt idx="36">
                  <c:v>4.6500000000000004</c:v>
                </c:pt>
                <c:pt idx="37">
                  <c:v>4.66</c:v>
                </c:pt>
                <c:pt idx="38">
                  <c:v>4.67</c:v>
                </c:pt>
                <c:pt idx="39">
                  <c:v>4.68</c:v>
                </c:pt>
                <c:pt idx="40">
                  <c:v>4.68</c:v>
                </c:pt>
                <c:pt idx="41">
                  <c:v>4.68</c:v>
                </c:pt>
                <c:pt idx="42">
                  <c:v>4.68</c:v>
                </c:pt>
                <c:pt idx="43">
                  <c:v>4.68</c:v>
                </c:pt>
                <c:pt idx="44">
                  <c:v>4.68</c:v>
                </c:pt>
                <c:pt idx="45">
                  <c:v>4.67</c:v>
                </c:pt>
                <c:pt idx="46">
                  <c:v>4.67</c:v>
                </c:pt>
                <c:pt idx="47">
                  <c:v>4.66</c:v>
                </c:pt>
                <c:pt idx="48">
                  <c:v>4.6500000000000004</c:v>
                </c:pt>
                <c:pt idx="49">
                  <c:v>4.6500000000000004</c:v>
                </c:pt>
                <c:pt idx="50">
                  <c:v>4.6399999999999997</c:v>
                </c:pt>
                <c:pt idx="51">
                  <c:v>4.63</c:v>
                </c:pt>
                <c:pt idx="52">
                  <c:v>4.63</c:v>
                </c:pt>
                <c:pt idx="53">
                  <c:v>4.62</c:v>
                </c:pt>
                <c:pt idx="54">
                  <c:v>4.62</c:v>
                </c:pt>
                <c:pt idx="55">
                  <c:v>4.6100000000000003</c:v>
                </c:pt>
                <c:pt idx="56">
                  <c:v>4.6100000000000003</c:v>
                </c:pt>
                <c:pt idx="57">
                  <c:v>4.5999999999999996</c:v>
                </c:pt>
                <c:pt idx="58">
                  <c:v>4.5999999999999996</c:v>
                </c:pt>
                <c:pt idx="59">
                  <c:v>4.59</c:v>
                </c:pt>
                <c:pt idx="60">
                  <c:v>4.59</c:v>
                </c:pt>
              </c:numCache>
            </c:numRef>
          </c:val>
          <c:smooth val="0"/>
          <c:extLst>
            <c:ext xmlns:c16="http://schemas.microsoft.com/office/drawing/2014/chart" uri="{C3380CC4-5D6E-409C-BE32-E72D297353CC}">
              <c16:uniqueId val="{00000001-71C2-4747-B085-FFFB0EE7D10B}"/>
            </c:ext>
          </c:extLst>
        </c:ser>
        <c:ser>
          <c:idx val="2"/>
          <c:order val="2"/>
          <c:tx>
            <c:strRef>
              <c:f>Sheet1!$D$1</c:f>
              <c:strCache>
                <c:ptCount val="1"/>
                <c:pt idx="0">
                  <c:v>December 2023</c:v>
                </c:pt>
              </c:strCache>
            </c:strRef>
          </c:tx>
          <c:spPr>
            <a:ln>
              <a:solidFill>
                <a:srgbClr val="FF0000"/>
              </a:solidFill>
            </a:ln>
          </c:spPr>
          <c:marker>
            <c:spPr>
              <a:solidFill>
                <a:srgbClr val="FF0000"/>
              </a:solidFill>
              <a:ln>
                <a:solidFill>
                  <a:srgbClr val="FF0000"/>
                </a:solidFill>
              </a:ln>
            </c:spPr>
          </c:marker>
          <c:cat>
            <c:numRef>
              <c:f>Sheet1!$A$2:$A$62</c:f>
              <c:numCache>
                <c:formatCode>General</c:formatCode>
                <c:ptCount val="61"/>
                <c:pt idx="2">
                  <c:v>1</c:v>
                </c:pt>
                <c:pt idx="4">
                  <c:v>2</c:v>
                </c:pt>
                <c:pt idx="6">
                  <c:v>3</c:v>
                </c:pt>
                <c:pt idx="10">
                  <c:v>5</c:v>
                </c:pt>
                <c:pt idx="20">
                  <c:v>10</c:v>
                </c:pt>
                <c:pt idx="30">
                  <c:v>15</c:v>
                </c:pt>
                <c:pt idx="40">
                  <c:v>20</c:v>
                </c:pt>
                <c:pt idx="50">
                  <c:v>25</c:v>
                </c:pt>
                <c:pt idx="60">
                  <c:v>30</c:v>
                </c:pt>
              </c:numCache>
            </c:numRef>
          </c:cat>
          <c:val>
            <c:numRef>
              <c:f>Sheet1!$D$2:$D$62</c:f>
              <c:numCache>
                <c:formatCode>General</c:formatCode>
                <c:ptCount val="61"/>
                <c:pt idx="0">
                  <c:v>5.43</c:v>
                </c:pt>
                <c:pt idx="1">
                  <c:v>5.35</c:v>
                </c:pt>
                <c:pt idx="2">
                  <c:v>4.93</c:v>
                </c:pt>
                <c:pt idx="3">
                  <c:v>4.5999999999999996</c:v>
                </c:pt>
                <c:pt idx="4">
                  <c:v>4.41</c:v>
                </c:pt>
                <c:pt idx="5">
                  <c:v>4.26</c:v>
                </c:pt>
                <c:pt idx="6">
                  <c:v>4.1500000000000004</c:v>
                </c:pt>
                <c:pt idx="7">
                  <c:v>4.09</c:v>
                </c:pt>
                <c:pt idx="8">
                  <c:v>4.05</c:v>
                </c:pt>
                <c:pt idx="9">
                  <c:v>3.99</c:v>
                </c:pt>
                <c:pt idx="10">
                  <c:v>3.94</c:v>
                </c:pt>
                <c:pt idx="11">
                  <c:v>3.92</c:v>
                </c:pt>
                <c:pt idx="12">
                  <c:v>3.92</c:v>
                </c:pt>
                <c:pt idx="13">
                  <c:v>3.94</c:v>
                </c:pt>
                <c:pt idx="14">
                  <c:v>3.96</c:v>
                </c:pt>
                <c:pt idx="15">
                  <c:v>3.97</c:v>
                </c:pt>
                <c:pt idx="16">
                  <c:v>3.97</c:v>
                </c:pt>
                <c:pt idx="17">
                  <c:v>3.96</c:v>
                </c:pt>
                <c:pt idx="18">
                  <c:v>3.95</c:v>
                </c:pt>
                <c:pt idx="19">
                  <c:v>3.94</c:v>
                </c:pt>
                <c:pt idx="20">
                  <c:v>3.93</c:v>
                </c:pt>
                <c:pt idx="21">
                  <c:v>3.93</c:v>
                </c:pt>
                <c:pt idx="22">
                  <c:v>3.93</c:v>
                </c:pt>
                <c:pt idx="23">
                  <c:v>3.94</c:v>
                </c:pt>
                <c:pt idx="24">
                  <c:v>3.95</c:v>
                </c:pt>
                <c:pt idx="25">
                  <c:v>3.96</c:v>
                </c:pt>
                <c:pt idx="26">
                  <c:v>3.98</c:v>
                </c:pt>
                <c:pt idx="27">
                  <c:v>4</c:v>
                </c:pt>
                <c:pt idx="28">
                  <c:v>4.0199999999999996</c:v>
                </c:pt>
                <c:pt idx="29">
                  <c:v>4.05</c:v>
                </c:pt>
                <c:pt idx="30">
                  <c:v>4.07</c:v>
                </c:pt>
                <c:pt idx="31">
                  <c:v>4.09</c:v>
                </c:pt>
                <c:pt idx="32">
                  <c:v>4.12</c:v>
                </c:pt>
                <c:pt idx="33">
                  <c:v>4.1399999999999997</c:v>
                </c:pt>
                <c:pt idx="34">
                  <c:v>4.16</c:v>
                </c:pt>
                <c:pt idx="35">
                  <c:v>4.18</c:v>
                </c:pt>
                <c:pt idx="36">
                  <c:v>4.1900000000000004</c:v>
                </c:pt>
                <c:pt idx="37">
                  <c:v>4.21</c:v>
                </c:pt>
                <c:pt idx="38">
                  <c:v>4.22</c:v>
                </c:pt>
                <c:pt idx="39">
                  <c:v>4.2300000000000004</c:v>
                </c:pt>
                <c:pt idx="40">
                  <c:v>4.2300000000000004</c:v>
                </c:pt>
                <c:pt idx="41">
                  <c:v>4.2300000000000004</c:v>
                </c:pt>
                <c:pt idx="42">
                  <c:v>4.22</c:v>
                </c:pt>
                <c:pt idx="43">
                  <c:v>4.22</c:v>
                </c:pt>
                <c:pt idx="44">
                  <c:v>4.21</c:v>
                </c:pt>
                <c:pt idx="45">
                  <c:v>4.1900000000000004</c:v>
                </c:pt>
                <c:pt idx="46">
                  <c:v>4.18</c:v>
                </c:pt>
                <c:pt idx="47">
                  <c:v>4.16</c:v>
                </c:pt>
                <c:pt idx="48">
                  <c:v>4.1500000000000004</c:v>
                </c:pt>
                <c:pt idx="49">
                  <c:v>4.13</c:v>
                </c:pt>
                <c:pt idx="50">
                  <c:v>4.12</c:v>
                </c:pt>
                <c:pt idx="51">
                  <c:v>4.1100000000000003</c:v>
                </c:pt>
                <c:pt idx="52">
                  <c:v>4.0999999999999996</c:v>
                </c:pt>
                <c:pt idx="53">
                  <c:v>4.08</c:v>
                </c:pt>
                <c:pt idx="54">
                  <c:v>4.08</c:v>
                </c:pt>
                <c:pt idx="55">
                  <c:v>4.07</c:v>
                </c:pt>
                <c:pt idx="56">
                  <c:v>4.0599999999999996</c:v>
                </c:pt>
                <c:pt idx="57">
                  <c:v>4.05</c:v>
                </c:pt>
                <c:pt idx="58">
                  <c:v>4.04</c:v>
                </c:pt>
                <c:pt idx="59">
                  <c:v>4.04</c:v>
                </c:pt>
                <c:pt idx="60">
                  <c:v>4.03</c:v>
                </c:pt>
              </c:numCache>
            </c:numRef>
          </c:val>
          <c:smooth val="0"/>
          <c:extLst>
            <c:ext xmlns:c16="http://schemas.microsoft.com/office/drawing/2014/chart" uri="{C3380CC4-5D6E-409C-BE32-E72D297353CC}">
              <c16:uniqueId val="{00000000-35F9-4322-A632-95293C18239B}"/>
            </c:ext>
          </c:extLst>
        </c:ser>
        <c:dLbls>
          <c:showLegendKey val="0"/>
          <c:showVal val="0"/>
          <c:showCatName val="0"/>
          <c:showSerName val="0"/>
          <c:showPercent val="0"/>
          <c:showBubbleSize val="0"/>
        </c:dLbls>
        <c:marker val="1"/>
        <c:smooth val="0"/>
        <c:axId val="3"/>
        <c:axId val="4"/>
      </c:lineChart>
      <c:catAx>
        <c:axId val="231451520"/>
        <c:scaling>
          <c:orientation val="minMax"/>
        </c:scaling>
        <c:delete val="0"/>
        <c:axPos val="b"/>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Years to Maturity</a:t>
                </a:r>
              </a:p>
            </c:rich>
          </c:tx>
          <c:layout>
            <c:manualLayout>
              <c:xMode val="edge"/>
              <c:yMode val="edge"/>
              <c:x val="0.39632107023411373"/>
              <c:y val="0.93825042881646659"/>
            </c:manualLayout>
          </c:layout>
          <c:overlay val="0"/>
          <c:spPr>
            <a:noFill/>
            <a:ln w="27984">
              <a:noFill/>
            </a:ln>
          </c:spPr>
        </c:title>
        <c:numFmt formatCode="General" sourceLinked="1"/>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1"/>
        <c:crosses val="autoZero"/>
        <c:auto val="1"/>
        <c:lblAlgn val="ctr"/>
        <c:lblOffset val="100"/>
        <c:tickLblSkip val="2"/>
        <c:tickMarkSkip val="1"/>
        <c:noMultiLvlLbl val="0"/>
      </c:catAx>
      <c:valAx>
        <c:axId val="1"/>
        <c:scaling>
          <c:orientation val="minMax"/>
          <c:max val="6"/>
        </c:scaling>
        <c:delete val="0"/>
        <c:axPos val="l"/>
        <c:majorGridlines>
          <c:spPr>
            <a:ln w="3498">
              <a:solidFill>
                <a:schemeClr val="tx1"/>
              </a:solidFill>
              <a:prstDash val="solid"/>
            </a:ln>
          </c:spPr>
        </c:majorGridlines>
        <c:title>
          <c:tx>
            <c:rich>
              <a:bodyPr/>
              <a:lstStyle/>
              <a:p>
                <a:pPr>
                  <a:defRPr sz="18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1800">
                    <a:latin typeface="Times New Roman" panose="02020603050405020304" pitchFamily="18" charset="0"/>
                    <a:cs typeface="Times New Roman" panose="02020603050405020304" pitchFamily="18" charset="0"/>
                  </a:rPr>
                  <a:t>Yield to Maturity</a:t>
                </a:r>
              </a:p>
            </c:rich>
          </c:tx>
          <c:layout>
            <c:manualLayout>
              <c:xMode val="edge"/>
              <c:yMode val="edge"/>
              <c:x val="2.1994134897360705E-2"/>
              <c:y val="0.38800937592959267"/>
            </c:manualLayout>
          </c:layout>
          <c:overlay val="0"/>
          <c:spPr>
            <a:noFill/>
            <a:ln w="27984">
              <a:noFill/>
            </a:ln>
          </c:spPr>
        </c:title>
        <c:numFmt formatCode="0.0" sourceLinked="0"/>
        <c:majorTickMark val="out"/>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231451520"/>
        <c:crosses val="autoZero"/>
        <c:crossBetween val="between"/>
        <c:majorUnit val="0.5"/>
        <c:minorUnit val="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
        </c:scaling>
        <c:delete val="0"/>
        <c:axPos val="r"/>
        <c:numFmt formatCode="0.0" sourceLinked="0"/>
        <c:majorTickMark val="cross"/>
        <c:minorTickMark val="none"/>
        <c:tickLblPos val="nextTo"/>
        <c:spPr>
          <a:ln w="3498">
            <a:solidFill>
              <a:schemeClr val="tx1"/>
            </a:solidFill>
            <a:prstDash val="solid"/>
          </a:ln>
        </c:spPr>
        <c:txPr>
          <a:bodyPr rot="0" vert="horz"/>
          <a:lstStyle/>
          <a:p>
            <a:pPr>
              <a:defRPr sz="1322" b="1" i="0" u="none" strike="noStrike" baseline="0">
                <a:solidFill>
                  <a:schemeClr val="tx1"/>
                </a:solidFill>
                <a:latin typeface="Arial"/>
                <a:ea typeface="Arial"/>
                <a:cs typeface="Arial"/>
              </a:defRPr>
            </a:pPr>
            <a:endParaRPr lang="en-US"/>
          </a:p>
        </c:txPr>
        <c:crossAx val="3"/>
        <c:crosses val="max"/>
        <c:crossBetween val="between"/>
        <c:majorUnit val="0.5"/>
        <c:minorUnit val="0.5"/>
      </c:valAx>
      <c:spPr>
        <a:noFill/>
        <a:ln w="13992">
          <a:solidFill>
            <a:schemeClr val="tx1"/>
          </a:solidFill>
          <a:prstDash val="solid"/>
        </a:ln>
      </c:spPr>
    </c:plotArea>
    <c:legend>
      <c:legendPos val="r"/>
      <c:layout>
        <c:manualLayout>
          <c:xMode val="edge"/>
          <c:yMode val="edge"/>
          <c:x val="0.67647285658207679"/>
          <c:y val="0.74063554610346605"/>
          <c:w val="0.2202057404114808"/>
          <c:h val="0.1465256084446748"/>
        </c:manualLayout>
      </c:layout>
      <c:overlay val="0"/>
      <c:spPr>
        <a:solidFill>
          <a:schemeClr val="bg1"/>
        </a:solidFill>
        <a:ln w="3498">
          <a:solidFill>
            <a:schemeClr val="tx1"/>
          </a:solidFill>
          <a:prstDash val="solid"/>
        </a:ln>
      </c:spPr>
      <c:txPr>
        <a:bodyPr/>
        <a:lstStyle/>
        <a:p>
          <a:pPr>
            <a:defRPr sz="16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41975">
      <a:solidFill>
        <a:schemeClr val="tx1"/>
      </a:solidFill>
      <a:prstDash val="solid"/>
    </a:ln>
  </c:spPr>
  <c:txPr>
    <a:bodyPr/>
    <a:lstStyle/>
    <a:p>
      <a:pPr>
        <a:defRPr sz="1983" b="1" i="0" u="none" strike="noStrike" baseline="0">
          <a:solidFill>
            <a:schemeClr val="tx1"/>
          </a:solidFill>
          <a:latin typeface="Arial"/>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i="0" u="none" strike="noStrike" baseline="0">
                <a:solidFill>
                  <a:srgbClr val="000000"/>
                </a:solidFill>
                <a:latin typeface="Times New Roman"/>
                <a:ea typeface="Times New Roman"/>
                <a:cs typeface="Times New Roman"/>
              </a:defRPr>
            </a:pPr>
            <a:r>
              <a:rPr lang="en-US" sz="2400" dirty="0">
                <a:latin typeface="Arial" panose="020B0604020202020204" pitchFamily="34" charset="0"/>
                <a:cs typeface="Arial" panose="020B0604020202020204" pitchFamily="34" charset="0"/>
              </a:rPr>
              <a:t>Money Accounts Growth Rate</a:t>
            </a:r>
          </a:p>
        </c:rich>
      </c:tx>
      <c:layout>
        <c:manualLayout>
          <c:xMode val="edge"/>
          <c:yMode val="edge"/>
          <c:x val="0.37008818296731716"/>
          <c:y val="5.0235478806907381E-2"/>
        </c:manualLayout>
      </c:layout>
      <c:overlay val="0"/>
      <c:spPr>
        <a:noFill/>
        <a:ln w="16550">
          <a:noFill/>
        </a:ln>
      </c:spPr>
    </c:title>
    <c:autoTitleDeleted val="0"/>
    <c:plotArea>
      <c:layout>
        <c:manualLayout>
          <c:layoutTarget val="inner"/>
          <c:xMode val="edge"/>
          <c:yMode val="edge"/>
          <c:x val="7.7605321507760533E-2"/>
          <c:y val="0.13207547169811321"/>
          <c:w val="0.84922394678492241"/>
          <c:h val="0.77479309591795531"/>
        </c:manualLayout>
      </c:layout>
      <c:areaChart>
        <c:grouping val="standard"/>
        <c:varyColors val="0"/>
        <c:ser>
          <c:idx val="4"/>
          <c:order val="0"/>
          <c:tx>
            <c:strRef>
              <c:f>Sheet1!$B$1</c:f>
              <c:strCache>
                <c:ptCount val="1"/>
                <c:pt idx="0">
                  <c:v>Recession</c:v>
                </c:pt>
              </c:strCache>
            </c:strRef>
          </c:tx>
          <c:spPr>
            <a:solidFill>
              <a:schemeClr val="accent1"/>
            </a:solidFill>
            <a:ln w="8275">
              <a:noFill/>
              <a:prstDash val="solid"/>
            </a:ln>
          </c:spP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Sheet1!$B$2:$B$280</c:f>
              <c:numCache>
                <c:formatCode>General</c:formatCode>
                <c:ptCount val="279"/>
                <c:pt idx="71">
                  <c:v>0.5</c:v>
                </c:pt>
                <c:pt idx="72">
                  <c:v>0.5</c:v>
                </c:pt>
                <c:pt idx="73">
                  <c:v>0.5</c:v>
                </c:pt>
                <c:pt idx="74">
                  <c:v>0.5</c:v>
                </c:pt>
                <c:pt idx="75">
                  <c:v>0.5</c:v>
                </c:pt>
                <c:pt idx="76">
                  <c:v>0.5</c:v>
                </c:pt>
                <c:pt idx="77">
                  <c:v>0.5</c:v>
                </c:pt>
                <c:pt idx="78">
                  <c:v>0.5</c:v>
                </c:pt>
                <c:pt idx="79">
                  <c:v>0.5</c:v>
                </c:pt>
                <c:pt idx="80">
                  <c:v>0.5</c:v>
                </c:pt>
                <c:pt idx="81">
                  <c:v>0.5</c:v>
                </c:pt>
                <c:pt idx="82">
                  <c:v>0.5</c:v>
                </c:pt>
                <c:pt idx="83">
                  <c:v>0.5</c:v>
                </c:pt>
                <c:pt idx="84">
                  <c:v>0.5</c:v>
                </c:pt>
                <c:pt idx="85">
                  <c:v>0.5</c:v>
                </c:pt>
                <c:pt idx="86">
                  <c:v>0.5</c:v>
                </c:pt>
                <c:pt idx="87">
                  <c:v>0.5</c:v>
                </c:pt>
                <c:pt idx="88">
                  <c:v>0.5</c:v>
                </c:pt>
                <c:pt idx="89">
                  <c:v>0.5</c:v>
                </c:pt>
                <c:pt idx="218">
                  <c:v>0.5</c:v>
                </c:pt>
                <c:pt idx="219">
                  <c:v>0.5</c:v>
                </c:pt>
                <c:pt idx="220">
                  <c:v>0.5</c:v>
                </c:pt>
                <c:pt idx="221">
                  <c:v>0.5</c:v>
                </c:pt>
                <c:pt idx="222">
                  <c:v>0.5</c:v>
                </c:pt>
                <c:pt idx="223">
                  <c:v>0.5</c:v>
                </c:pt>
              </c:numCache>
            </c:numRef>
          </c:val>
          <c:extLst>
            <c:ext xmlns:c16="http://schemas.microsoft.com/office/drawing/2014/chart" uri="{C3380CC4-5D6E-409C-BE32-E72D297353CC}">
              <c16:uniqueId val="{00000000-6529-4627-9662-0537C4A589AA}"/>
            </c:ext>
          </c:extLst>
        </c:ser>
        <c:ser>
          <c:idx val="0"/>
          <c:order val="1"/>
          <c:tx>
            <c:strRef>
              <c:f>Sheet1!$C$1</c:f>
              <c:strCache>
                <c:ptCount val="1"/>
                <c:pt idx="0">
                  <c:v>Money Acct Growth</c:v>
                </c:pt>
              </c:strCache>
            </c:strRef>
          </c:tx>
          <c:spPr>
            <a:solidFill>
              <a:srgbClr val="66CC99">
                <a:lumMod val="50000"/>
              </a:srgbClr>
            </a:solidFill>
            <a:ln w="8275">
              <a:solidFill>
                <a:srgbClr val="103E2E">
                  <a:lumMod val="90000"/>
                  <a:lumOff val="10000"/>
                </a:srgbClr>
              </a:solidFill>
              <a:prstDash val="solid"/>
            </a:ln>
          </c:spP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Sheet1!$C$2:$C$280</c:f>
              <c:numCache>
                <c:formatCode>0.00%</c:formatCode>
                <c:ptCount val="279"/>
                <c:pt idx="0">
                  <c:v>0.20100000000000001</c:v>
                </c:pt>
                <c:pt idx="1">
                  <c:v>0.186</c:v>
                </c:pt>
                <c:pt idx="2">
                  <c:v>0.17699999999999999</c:v>
                </c:pt>
                <c:pt idx="3">
                  <c:v>0.189</c:v>
                </c:pt>
                <c:pt idx="4">
                  <c:v>0.18099999999999999</c:v>
                </c:pt>
                <c:pt idx="5">
                  <c:v>0.16200000000000001</c:v>
                </c:pt>
                <c:pt idx="6">
                  <c:v>0.17699999999999999</c:v>
                </c:pt>
                <c:pt idx="7">
                  <c:v>0.17</c:v>
                </c:pt>
                <c:pt idx="8">
                  <c:v>0.13400000000000001</c:v>
                </c:pt>
                <c:pt idx="9">
                  <c:v>0.13400000000000001</c:v>
                </c:pt>
                <c:pt idx="10">
                  <c:v>0.13400000000000001</c:v>
                </c:pt>
                <c:pt idx="11">
                  <c:v>0.13</c:v>
                </c:pt>
                <c:pt idx="12">
                  <c:v>0.14499999999999999</c:v>
                </c:pt>
                <c:pt idx="13">
                  <c:v>0.14599999999999999</c:v>
                </c:pt>
                <c:pt idx="14">
                  <c:v>0.13800000000000001</c:v>
                </c:pt>
                <c:pt idx="15">
                  <c:v>0.14799999999999999</c:v>
                </c:pt>
                <c:pt idx="16">
                  <c:v>0.124</c:v>
                </c:pt>
                <c:pt idx="17">
                  <c:v>0.125</c:v>
                </c:pt>
                <c:pt idx="18">
                  <c:v>0.111</c:v>
                </c:pt>
                <c:pt idx="19">
                  <c:v>9.4E-2</c:v>
                </c:pt>
                <c:pt idx="20">
                  <c:v>8.7999999999999995E-2</c:v>
                </c:pt>
                <c:pt idx="21">
                  <c:v>0.105</c:v>
                </c:pt>
                <c:pt idx="22">
                  <c:v>8.3000000000000004E-2</c:v>
                </c:pt>
                <c:pt idx="23">
                  <c:v>7.6999999999999999E-2</c:v>
                </c:pt>
                <c:pt idx="24">
                  <c:v>8.7999999999999995E-2</c:v>
                </c:pt>
                <c:pt idx="25">
                  <c:v>4.8000000000000001E-2</c:v>
                </c:pt>
                <c:pt idx="26">
                  <c:v>5.7000000000000002E-2</c:v>
                </c:pt>
                <c:pt idx="27">
                  <c:v>5.0999999999999997E-2</c:v>
                </c:pt>
                <c:pt idx="28">
                  <c:v>4.2999999999999997E-2</c:v>
                </c:pt>
                <c:pt idx="29">
                  <c:v>5.2999999999999999E-2</c:v>
                </c:pt>
                <c:pt idx="30">
                  <c:v>0.04</c:v>
                </c:pt>
                <c:pt idx="31">
                  <c:v>4.1000000000000002E-2</c:v>
                </c:pt>
                <c:pt idx="32">
                  <c:v>0.04</c:v>
                </c:pt>
                <c:pt idx="33">
                  <c:v>3.3000000000000002E-2</c:v>
                </c:pt>
                <c:pt idx="34">
                  <c:v>1.4E-2</c:v>
                </c:pt>
                <c:pt idx="35">
                  <c:v>0.01</c:v>
                </c:pt>
                <c:pt idx="36">
                  <c:v>-5.0000000000000001E-3</c:v>
                </c:pt>
                <c:pt idx="37">
                  <c:v>-7.0000000000000001E-3</c:v>
                </c:pt>
                <c:pt idx="38">
                  <c:v>3.0000000000000001E-3</c:v>
                </c:pt>
                <c:pt idx="39">
                  <c:v>-1.6E-2</c:v>
                </c:pt>
                <c:pt idx="40">
                  <c:v>-2.4E-2</c:v>
                </c:pt>
                <c:pt idx="41">
                  <c:v>-1.7000000000000001E-2</c:v>
                </c:pt>
                <c:pt idx="42">
                  <c:v>-3.3000000000000002E-2</c:v>
                </c:pt>
                <c:pt idx="43">
                  <c:v>-3.5000000000000003E-2</c:v>
                </c:pt>
                <c:pt idx="44">
                  <c:v>-1.7000000000000001E-2</c:v>
                </c:pt>
                <c:pt idx="45">
                  <c:v>-3.7999999999999999E-2</c:v>
                </c:pt>
                <c:pt idx="46">
                  <c:v>-4.5999999999999999E-2</c:v>
                </c:pt>
                <c:pt idx="47">
                  <c:v>-2.5999999999999999E-2</c:v>
                </c:pt>
                <c:pt idx="48">
                  <c:v>-4.3999999999999997E-2</c:v>
                </c:pt>
                <c:pt idx="49">
                  <c:v>-0.04</c:v>
                </c:pt>
                <c:pt idx="50">
                  <c:v>-2.1000000000000001E-2</c:v>
                </c:pt>
                <c:pt idx="51">
                  <c:v>-5.3999999999999999E-2</c:v>
                </c:pt>
                <c:pt idx="52">
                  <c:v>-3.9E-2</c:v>
                </c:pt>
                <c:pt idx="53">
                  <c:v>-4.2000000000000003E-2</c:v>
                </c:pt>
                <c:pt idx="54">
                  <c:v>-4.2999999999999997E-2</c:v>
                </c:pt>
                <c:pt idx="55">
                  <c:v>-3.4000000000000002E-2</c:v>
                </c:pt>
                <c:pt idx="56">
                  <c:v>-2.8000000000000001E-2</c:v>
                </c:pt>
                <c:pt idx="57">
                  <c:v>-0.03</c:v>
                </c:pt>
                <c:pt idx="58">
                  <c:v>-8.9999999999999993E-3</c:v>
                </c:pt>
                <c:pt idx="59">
                  <c:v>-8.0000000000000002E-3</c:v>
                </c:pt>
                <c:pt idx="60">
                  <c:v>-1.2E-2</c:v>
                </c:pt>
                <c:pt idx="61">
                  <c:v>1.2999999999999999E-2</c:v>
                </c:pt>
                <c:pt idx="62">
                  <c:v>-0.03</c:v>
                </c:pt>
                <c:pt idx="63">
                  <c:v>-3.0000000000000001E-3</c:v>
                </c:pt>
                <c:pt idx="64">
                  <c:v>1.6E-2</c:v>
                </c:pt>
                <c:pt idx="65">
                  <c:v>-2E-3</c:v>
                </c:pt>
                <c:pt idx="66">
                  <c:v>1.2999999999999999E-2</c:v>
                </c:pt>
                <c:pt idx="67">
                  <c:v>0.04</c:v>
                </c:pt>
                <c:pt idx="68">
                  <c:v>1.7999999999999999E-2</c:v>
                </c:pt>
                <c:pt idx="69">
                  <c:v>3.2000000000000001E-2</c:v>
                </c:pt>
                <c:pt idx="70">
                  <c:v>6.7000000000000004E-2</c:v>
                </c:pt>
                <c:pt idx="71">
                  <c:v>5.1999999999999998E-2</c:v>
                </c:pt>
                <c:pt idx="72">
                  <c:v>7.2999999999999995E-2</c:v>
                </c:pt>
                <c:pt idx="73">
                  <c:v>6.9000000000000006E-2</c:v>
                </c:pt>
                <c:pt idx="74">
                  <c:v>6.3E-2</c:v>
                </c:pt>
                <c:pt idx="75">
                  <c:v>9.6000000000000002E-2</c:v>
                </c:pt>
                <c:pt idx="76">
                  <c:v>7.1999999999999995E-2</c:v>
                </c:pt>
                <c:pt idx="77">
                  <c:v>8.1000000000000003E-2</c:v>
                </c:pt>
                <c:pt idx="78">
                  <c:v>0.106</c:v>
                </c:pt>
                <c:pt idx="79">
                  <c:v>9.4E-2</c:v>
                </c:pt>
                <c:pt idx="80">
                  <c:v>9.7000000000000003E-2</c:v>
                </c:pt>
                <c:pt idx="81">
                  <c:v>0.112</c:v>
                </c:pt>
                <c:pt idx="82">
                  <c:v>9.1999999999999998E-2</c:v>
                </c:pt>
                <c:pt idx="83">
                  <c:v>9.7000000000000003E-2</c:v>
                </c:pt>
                <c:pt idx="84">
                  <c:v>0.11899999999999999</c:v>
                </c:pt>
                <c:pt idx="85">
                  <c:v>0.105</c:v>
                </c:pt>
                <c:pt idx="86">
                  <c:v>0.127</c:v>
                </c:pt>
                <c:pt idx="87">
                  <c:v>0.13900000000000001</c:v>
                </c:pt>
                <c:pt idx="88">
                  <c:v>0.14199999999999999</c:v>
                </c:pt>
                <c:pt idx="89">
                  <c:v>0.16</c:v>
                </c:pt>
                <c:pt idx="90">
                  <c:v>0.14000000000000001</c:v>
                </c:pt>
                <c:pt idx="91">
                  <c:v>0.13600000000000001</c:v>
                </c:pt>
                <c:pt idx="92">
                  <c:v>0.13400000000000001</c:v>
                </c:pt>
                <c:pt idx="93">
                  <c:v>0.14299999999999999</c:v>
                </c:pt>
                <c:pt idx="94">
                  <c:v>0.123</c:v>
                </c:pt>
                <c:pt idx="95">
                  <c:v>0.11799999999999999</c:v>
                </c:pt>
                <c:pt idx="96">
                  <c:v>0.11600000000000001</c:v>
                </c:pt>
                <c:pt idx="97">
                  <c:v>0.111</c:v>
                </c:pt>
                <c:pt idx="98">
                  <c:v>0.115</c:v>
                </c:pt>
                <c:pt idx="99">
                  <c:v>0.10199999999999999</c:v>
                </c:pt>
                <c:pt idx="100">
                  <c:v>9.8000000000000004E-2</c:v>
                </c:pt>
                <c:pt idx="101">
                  <c:v>9.5000000000000001E-2</c:v>
                </c:pt>
                <c:pt idx="102">
                  <c:v>9.4E-2</c:v>
                </c:pt>
                <c:pt idx="103">
                  <c:v>0.09</c:v>
                </c:pt>
                <c:pt idx="104">
                  <c:v>8.4000000000000005E-2</c:v>
                </c:pt>
                <c:pt idx="105">
                  <c:v>8.8999999999999996E-2</c:v>
                </c:pt>
                <c:pt idx="106">
                  <c:v>8.5999999999999993E-2</c:v>
                </c:pt>
                <c:pt idx="107">
                  <c:v>8.6999999999999994E-2</c:v>
                </c:pt>
                <c:pt idx="108">
                  <c:v>8.4000000000000005E-2</c:v>
                </c:pt>
                <c:pt idx="109">
                  <c:v>7.3999999999999996E-2</c:v>
                </c:pt>
                <c:pt idx="110">
                  <c:v>0.105</c:v>
                </c:pt>
                <c:pt idx="111">
                  <c:v>8.5000000000000006E-2</c:v>
                </c:pt>
                <c:pt idx="112">
                  <c:v>9.2999999999999999E-2</c:v>
                </c:pt>
                <c:pt idx="113">
                  <c:v>9.9000000000000005E-2</c:v>
                </c:pt>
                <c:pt idx="114">
                  <c:v>9.4E-2</c:v>
                </c:pt>
                <c:pt idx="115">
                  <c:v>9.5000000000000001E-2</c:v>
                </c:pt>
                <c:pt idx="116">
                  <c:v>0.13</c:v>
                </c:pt>
                <c:pt idx="117">
                  <c:v>9.4E-2</c:v>
                </c:pt>
                <c:pt idx="118">
                  <c:v>0.10100000000000001</c:v>
                </c:pt>
                <c:pt idx="119">
                  <c:v>0.11799999999999999</c:v>
                </c:pt>
                <c:pt idx="120">
                  <c:v>9.6000000000000002E-2</c:v>
                </c:pt>
                <c:pt idx="121">
                  <c:v>0.14000000000000001</c:v>
                </c:pt>
                <c:pt idx="122">
                  <c:v>9.7000000000000003E-2</c:v>
                </c:pt>
                <c:pt idx="123">
                  <c:v>0.10199999999999999</c:v>
                </c:pt>
                <c:pt idx="124">
                  <c:v>0.11799999999999999</c:v>
                </c:pt>
                <c:pt idx="125">
                  <c:v>0.10199999999999999</c:v>
                </c:pt>
                <c:pt idx="126">
                  <c:v>0.106</c:v>
                </c:pt>
                <c:pt idx="127">
                  <c:v>0.104</c:v>
                </c:pt>
                <c:pt idx="128">
                  <c:v>8.5000000000000006E-2</c:v>
                </c:pt>
                <c:pt idx="129">
                  <c:v>8.5000000000000006E-2</c:v>
                </c:pt>
                <c:pt idx="130">
                  <c:v>9.8000000000000004E-2</c:v>
                </c:pt>
                <c:pt idx="131">
                  <c:v>8.1000000000000003E-2</c:v>
                </c:pt>
                <c:pt idx="132">
                  <c:v>8.5000000000000006E-2</c:v>
                </c:pt>
                <c:pt idx="133">
                  <c:v>7.6999999999999999E-2</c:v>
                </c:pt>
                <c:pt idx="134">
                  <c:v>7.3999999999999996E-2</c:v>
                </c:pt>
                <c:pt idx="135">
                  <c:v>7.8E-2</c:v>
                </c:pt>
                <c:pt idx="136">
                  <c:v>7.0999999999999994E-2</c:v>
                </c:pt>
                <c:pt idx="137">
                  <c:v>6.5000000000000002E-2</c:v>
                </c:pt>
                <c:pt idx="138">
                  <c:v>7.6999999999999999E-2</c:v>
                </c:pt>
                <c:pt idx="139">
                  <c:v>7.9000000000000001E-2</c:v>
                </c:pt>
                <c:pt idx="140">
                  <c:v>6.2E-2</c:v>
                </c:pt>
                <c:pt idx="141">
                  <c:v>6.3E-2</c:v>
                </c:pt>
                <c:pt idx="142">
                  <c:v>6.2E-2</c:v>
                </c:pt>
                <c:pt idx="143">
                  <c:v>5.8999999999999997E-2</c:v>
                </c:pt>
                <c:pt idx="144">
                  <c:v>6.3E-2</c:v>
                </c:pt>
                <c:pt idx="145">
                  <c:v>6.3E-2</c:v>
                </c:pt>
                <c:pt idx="146">
                  <c:v>6.0999999999999999E-2</c:v>
                </c:pt>
                <c:pt idx="147">
                  <c:v>7.6999999999999999E-2</c:v>
                </c:pt>
                <c:pt idx="148">
                  <c:v>6.2E-2</c:v>
                </c:pt>
                <c:pt idx="149">
                  <c:v>6.9000000000000006E-2</c:v>
                </c:pt>
                <c:pt idx="150">
                  <c:v>7.0000000000000007E-2</c:v>
                </c:pt>
                <c:pt idx="151">
                  <c:v>6.7000000000000004E-2</c:v>
                </c:pt>
                <c:pt idx="152">
                  <c:v>6.6000000000000003E-2</c:v>
                </c:pt>
                <c:pt idx="153">
                  <c:v>7.3999999999999996E-2</c:v>
                </c:pt>
                <c:pt idx="154">
                  <c:v>6.4000000000000001E-2</c:v>
                </c:pt>
                <c:pt idx="155">
                  <c:v>7.0000000000000007E-2</c:v>
                </c:pt>
                <c:pt idx="156">
                  <c:v>9.0999999999999998E-2</c:v>
                </c:pt>
                <c:pt idx="157">
                  <c:v>7.1999999999999995E-2</c:v>
                </c:pt>
                <c:pt idx="158">
                  <c:v>8.7999999999999995E-2</c:v>
                </c:pt>
                <c:pt idx="159">
                  <c:v>8.5999999999999993E-2</c:v>
                </c:pt>
                <c:pt idx="160">
                  <c:v>8.1000000000000003E-2</c:v>
                </c:pt>
                <c:pt idx="161">
                  <c:v>9.2999999999999999E-2</c:v>
                </c:pt>
                <c:pt idx="162">
                  <c:v>7.2999999999999995E-2</c:v>
                </c:pt>
                <c:pt idx="163">
                  <c:v>6.9000000000000006E-2</c:v>
                </c:pt>
                <c:pt idx="164">
                  <c:v>8.4000000000000005E-2</c:v>
                </c:pt>
                <c:pt idx="165">
                  <c:v>9.4E-2</c:v>
                </c:pt>
                <c:pt idx="166">
                  <c:v>0.08</c:v>
                </c:pt>
                <c:pt idx="167">
                  <c:v>8.7999999999999995E-2</c:v>
                </c:pt>
                <c:pt idx="168">
                  <c:v>7.3999999999999996E-2</c:v>
                </c:pt>
                <c:pt idx="169">
                  <c:v>7.6999999999999999E-2</c:v>
                </c:pt>
                <c:pt idx="170">
                  <c:v>9.1999999999999998E-2</c:v>
                </c:pt>
                <c:pt idx="171">
                  <c:v>7.0000000000000007E-2</c:v>
                </c:pt>
                <c:pt idx="172">
                  <c:v>8.2000000000000003E-2</c:v>
                </c:pt>
                <c:pt idx="173">
                  <c:v>8.6999999999999994E-2</c:v>
                </c:pt>
                <c:pt idx="174">
                  <c:v>8.4000000000000005E-2</c:v>
                </c:pt>
                <c:pt idx="175">
                  <c:v>8.6999999999999994E-2</c:v>
                </c:pt>
                <c:pt idx="176">
                  <c:v>9.9000000000000005E-2</c:v>
                </c:pt>
                <c:pt idx="177">
                  <c:v>8.5000000000000006E-2</c:v>
                </c:pt>
                <c:pt idx="178">
                  <c:v>8.7999999999999995E-2</c:v>
                </c:pt>
                <c:pt idx="179">
                  <c:v>9.7000000000000003E-2</c:v>
                </c:pt>
                <c:pt idx="180">
                  <c:v>0.08</c:v>
                </c:pt>
                <c:pt idx="181">
                  <c:v>8.2000000000000003E-2</c:v>
                </c:pt>
                <c:pt idx="182">
                  <c:v>7.6999999999999999E-2</c:v>
                </c:pt>
                <c:pt idx="183">
                  <c:v>7.0999999999999994E-2</c:v>
                </c:pt>
                <c:pt idx="184">
                  <c:v>7.2999999999999995E-2</c:v>
                </c:pt>
                <c:pt idx="185">
                  <c:v>6.6000000000000003E-2</c:v>
                </c:pt>
                <c:pt idx="186">
                  <c:v>6.2E-2</c:v>
                </c:pt>
                <c:pt idx="187">
                  <c:v>6.3E-2</c:v>
                </c:pt>
                <c:pt idx="188">
                  <c:v>0.06</c:v>
                </c:pt>
                <c:pt idx="189">
                  <c:v>5.2999999999999999E-2</c:v>
                </c:pt>
                <c:pt idx="190">
                  <c:v>5.8999999999999997E-2</c:v>
                </c:pt>
                <c:pt idx="191">
                  <c:v>5.5E-2</c:v>
                </c:pt>
                <c:pt idx="192">
                  <c:v>5.1999999999999998E-2</c:v>
                </c:pt>
                <c:pt idx="193">
                  <c:v>6.7000000000000004E-2</c:v>
                </c:pt>
                <c:pt idx="194">
                  <c:v>4.5999999999999999E-2</c:v>
                </c:pt>
                <c:pt idx="195">
                  <c:v>4.8000000000000001E-2</c:v>
                </c:pt>
                <c:pt idx="196">
                  <c:v>5.8000000000000003E-2</c:v>
                </c:pt>
                <c:pt idx="197">
                  <c:v>0.04</c:v>
                </c:pt>
                <c:pt idx="198">
                  <c:v>4.4999999999999998E-2</c:v>
                </c:pt>
                <c:pt idx="199">
                  <c:v>4.3999999999999997E-2</c:v>
                </c:pt>
                <c:pt idx="200">
                  <c:v>3.2000000000000001E-2</c:v>
                </c:pt>
                <c:pt idx="201">
                  <c:v>2.9000000000000001E-2</c:v>
                </c:pt>
                <c:pt idx="202">
                  <c:v>4.3999999999999997E-2</c:v>
                </c:pt>
                <c:pt idx="203">
                  <c:v>2.7E-2</c:v>
                </c:pt>
                <c:pt idx="204">
                  <c:v>3.4000000000000002E-2</c:v>
                </c:pt>
                <c:pt idx="205">
                  <c:v>3.5999999999999997E-2</c:v>
                </c:pt>
                <c:pt idx="206">
                  <c:v>3.3000000000000002E-2</c:v>
                </c:pt>
                <c:pt idx="207">
                  <c:v>4.5999999999999999E-2</c:v>
                </c:pt>
                <c:pt idx="208">
                  <c:v>0.05</c:v>
                </c:pt>
                <c:pt idx="209">
                  <c:v>5.1999999999999998E-2</c:v>
                </c:pt>
                <c:pt idx="210">
                  <c:v>7.0999999999999994E-2</c:v>
                </c:pt>
                <c:pt idx="211">
                  <c:v>7.0999999999999994E-2</c:v>
                </c:pt>
                <c:pt idx="212">
                  <c:v>6.2E-2</c:v>
                </c:pt>
                <c:pt idx="213">
                  <c:v>0.14699999999999999</c:v>
                </c:pt>
                <c:pt idx="214">
                  <c:v>0.17199999999999999</c:v>
                </c:pt>
                <c:pt idx="215">
                  <c:v>0.19700000000000001</c:v>
                </c:pt>
                <c:pt idx="216">
                  <c:v>0.22800000000000001</c:v>
                </c:pt>
                <c:pt idx="217">
                  <c:v>0.22500000000000001</c:v>
                </c:pt>
                <c:pt idx="218">
                  <c:v>0.24399999999999999</c:v>
                </c:pt>
                <c:pt idx="219">
                  <c:v>0.26900000000000002</c:v>
                </c:pt>
                <c:pt idx="220">
                  <c:v>0.253</c:v>
                </c:pt>
                <c:pt idx="221">
                  <c:v>0.28999999999999998</c:v>
                </c:pt>
                <c:pt idx="222">
                  <c:v>0.29199999999999998</c:v>
                </c:pt>
                <c:pt idx="223">
                  <c:v>0.28499999999999998</c:v>
                </c:pt>
                <c:pt idx="224">
                  <c:v>0.34300000000000003</c:v>
                </c:pt>
                <c:pt idx="225">
                  <c:v>0.29199999999999998</c:v>
                </c:pt>
                <c:pt idx="226">
                  <c:v>0.24199999999999999</c:v>
                </c:pt>
                <c:pt idx="227">
                  <c:v>0.22600000000000001</c:v>
                </c:pt>
                <c:pt idx="228">
                  <c:v>0.224</c:v>
                </c:pt>
                <c:pt idx="229">
                  <c:v>0.21099999999999999</c:v>
                </c:pt>
                <c:pt idx="230">
                  <c:v>0.215</c:v>
                </c:pt>
                <c:pt idx="231">
                  <c:v>0.2</c:v>
                </c:pt>
                <c:pt idx="232">
                  <c:v>0.19700000000000001</c:v>
                </c:pt>
                <c:pt idx="233">
                  <c:v>0.187</c:v>
                </c:pt>
                <c:pt idx="234">
                  <c:v>0.17299999999999999</c:v>
                </c:pt>
                <c:pt idx="235">
                  <c:v>0.17199999999999999</c:v>
                </c:pt>
                <c:pt idx="236">
                  <c:v>0.13600000000000001</c:v>
                </c:pt>
                <c:pt idx="237">
                  <c:v>0.11899999999999999</c:v>
                </c:pt>
                <c:pt idx="238">
                  <c:v>0.11600000000000001</c:v>
                </c:pt>
                <c:pt idx="239">
                  <c:v>0.115</c:v>
                </c:pt>
                <c:pt idx="240">
                  <c:v>9.8000000000000004E-2</c:v>
                </c:pt>
                <c:pt idx="241">
                  <c:v>8.3000000000000004E-2</c:v>
                </c:pt>
                <c:pt idx="242">
                  <c:v>7.2999999999999995E-2</c:v>
                </c:pt>
                <c:pt idx="243">
                  <c:v>4.3999999999999997E-2</c:v>
                </c:pt>
                <c:pt idx="244">
                  <c:v>3.1E-2</c:v>
                </c:pt>
                <c:pt idx="245">
                  <c:v>8.0000000000000002E-3</c:v>
                </c:pt>
                <c:pt idx="246">
                  <c:v>-1.6E-2</c:v>
                </c:pt>
                <c:pt idx="247">
                  <c:v>-3.6999999999999998E-2</c:v>
                </c:pt>
                <c:pt idx="248">
                  <c:v>-5.5E-2</c:v>
                </c:pt>
                <c:pt idx="249">
                  <c:v>-8.1000000000000003E-2</c:v>
                </c:pt>
                <c:pt idx="250">
                  <c:v>-0.09</c:v>
                </c:pt>
                <c:pt idx="251">
                  <c:v>-9.2999999999999999E-2</c:v>
                </c:pt>
                <c:pt idx="252">
                  <c:v>-0.112</c:v>
                </c:pt>
                <c:pt idx="253">
                  <c:v>-0.11</c:v>
                </c:pt>
                <c:pt idx="254">
                  <c:v>-0.113</c:v>
                </c:pt>
                <c:pt idx="255">
                  <c:v>-0.12</c:v>
                </c:pt>
                <c:pt idx="256">
                  <c:v>-0.113</c:v>
                </c:pt>
                <c:pt idx="257">
                  <c:v>-0.108</c:v>
                </c:pt>
                <c:pt idx="258">
                  <c:v>-0.10199999999999999</c:v>
                </c:pt>
                <c:pt idx="259">
                  <c:v>-8.7999999999999995E-2</c:v>
                </c:pt>
                <c:pt idx="260">
                  <c:v>-7.9000000000000001E-2</c:v>
                </c:pt>
                <c:pt idx="261">
                  <c:v>-7.5999999999999998E-2</c:v>
                </c:pt>
                <c:pt idx="262">
                  <c:v>-5.2999999999999999E-2</c:v>
                </c:pt>
                <c:pt idx="263">
                  <c:v>-5.8999999999999997E-2</c:v>
                </c:pt>
                <c:pt idx="264">
                  <c:v>-4.9000000000000002E-2</c:v>
                </c:pt>
                <c:pt idx="265">
                  <c:v>-3.5000000000000003E-2</c:v>
                </c:pt>
                <c:pt idx="266">
                  <c:v>-3.7999999999999999E-2</c:v>
                </c:pt>
                <c:pt idx="267">
                  <c:v>-2.1000000000000001E-2</c:v>
                </c:pt>
                <c:pt idx="268">
                  <c:v>-0.02</c:v>
                </c:pt>
                <c:pt idx="269">
                  <c:v>-2.7E-2</c:v>
                </c:pt>
                <c:pt idx="270">
                  <c:v>-1.0999999999999999E-2</c:v>
                </c:pt>
                <c:pt idx="271">
                  <c:v>1E-3</c:v>
                </c:pt>
              </c:numCache>
            </c:numRef>
          </c:val>
          <c:extLst>
            <c:ext xmlns:c16="http://schemas.microsoft.com/office/drawing/2014/chart" uri="{C3380CC4-5D6E-409C-BE32-E72D297353CC}">
              <c16:uniqueId val="{00000001-6529-4627-9662-0537C4A589AA}"/>
            </c:ext>
          </c:extLst>
        </c:ser>
        <c:dLbls>
          <c:showLegendKey val="0"/>
          <c:showVal val="0"/>
          <c:showCatName val="0"/>
          <c:showSerName val="0"/>
          <c:showPercent val="0"/>
          <c:showBubbleSize val="0"/>
        </c:dLbls>
        <c:axId val="1758883519"/>
        <c:axId val="1"/>
      </c:areaChart>
      <c:lineChart>
        <c:grouping val="standard"/>
        <c:varyColors val="0"/>
        <c:ser>
          <c:idx val="1"/>
          <c:order val="2"/>
          <c:tx>
            <c:strRef>
              <c:f>Sheet1!$D$1</c:f>
              <c:strCache>
                <c:ptCount val="1"/>
                <c:pt idx="0">
                  <c:v>Fed Funds Rate</c:v>
                </c:pt>
              </c:strCache>
            </c:strRef>
          </c:tx>
          <c:spPr>
            <a:ln w="25400">
              <a:solidFill>
                <a:schemeClr val="accent3"/>
              </a:solidFill>
              <a:prstDash val="solid"/>
            </a:ln>
          </c:spPr>
          <c:marker>
            <c:symbol val="none"/>
          </c:marker>
          <c:cat>
            <c:strRef>
              <c:f>Sheet1!$A$2:$A$280</c:f>
              <c:strCache>
                <c:ptCount val="277"/>
                <c:pt idx="0">
                  <c:v>02</c:v>
                </c:pt>
                <c:pt idx="12">
                  <c:v>03</c:v>
                </c:pt>
                <c:pt idx="24">
                  <c:v>04</c:v>
                </c:pt>
                <c:pt idx="36">
                  <c:v>05</c:v>
                </c:pt>
                <c:pt idx="48">
                  <c:v>06</c:v>
                </c:pt>
                <c:pt idx="60">
                  <c:v>07</c:v>
                </c:pt>
                <c:pt idx="72">
                  <c:v>08</c:v>
                </c:pt>
                <c:pt idx="84">
                  <c:v>09</c:v>
                </c:pt>
                <c:pt idx="96">
                  <c:v>10</c:v>
                </c:pt>
                <c:pt idx="108">
                  <c:v>11</c:v>
                </c:pt>
                <c:pt idx="120">
                  <c:v>12</c:v>
                </c:pt>
                <c:pt idx="132">
                  <c:v>13</c:v>
                </c:pt>
                <c:pt idx="144">
                  <c:v>14</c:v>
                </c:pt>
                <c:pt idx="156">
                  <c:v>15</c:v>
                </c:pt>
                <c:pt idx="168">
                  <c:v>16</c:v>
                </c:pt>
                <c:pt idx="180">
                  <c:v>17</c:v>
                </c:pt>
                <c:pt idx="192">
                  <c:v>18</c:v>
                </c:pt>
                <c:pt idx="204">
                  <c:v>19</c:v>
                </c:pt>
                <c:pt idx="216">
                  <c:v>20</c:v>
                </c:pt>
                <c:pt idx="228">
                  <c:v>21</c:v>
                </c:pt>
                <c:pt idx="240">
                  <c:v>22</c:v>
                </c:pt>
                <c:pt idx="252">
                  <c:v>23</c:v>
                </c:pt>
                <c:pt idx="264">
                  <c:v>24</c:v>
                </c:pt>
                <c:pt idx="276">
                  <c:v>25</c:v>
                </c:pt>
              </c:strCache>
            </c:strRef>
          </c:cat>
          <c:val>
            <c:numRef>
              <c:f>Sheet1!$D$2:$D$280</c:f>
              <c:numCache>
                <c:formatCode>General</c:formatCode>
                <c:ptCount val="279"/>
                <c:pt idx="0">
                  <c:v>1.75</c:v>
                </c:pt>
                <c:pt idx="1">
                  <c:v>1.75</c:v>
                </c:pt>
                <c:pt idx="2">
                  <c:v>1.75</c:v>
                </c:pt>
                <c:pt idx="3">
                  <c:v>1.75</c:v>
                </c:pt>
                <c:pt idx="4">
                  <c:v>1.75</c:v>
                </c:pt>
                <c:pt idx="5">
                  <c:v>1.75</c:v>
                </c:pt>
                <c:pt idx="6">
                  <c:v>1.75</c:v>
                </c:pt>
                <c:pt idx="7">
                  <c:v>1.75</c:v>
                </c:pt>
                <c:pt idx="8">
                  <c:v>1.75</c:v>
                </c:pt>
                <c:pt idx="9">
                  <c:v>1.75</c:v>
                </c:pt>
                <c:pt idx="10">
                  <c:v>1.25</c:v>
                </c:pt>
                <c:pt idx="11">
                  <c:v>1.25</c:v>
                </c:pt>
                <c:pt idx="12">
                  <c:v>1.25</c:v>
                </c:pt>
                <c:pt idx="13">
                  <c:v>1.25</c:v>
                </c:pt>
                <c:pt idx="14">
                  <c:v>1.25</c:v>
                </c:pt>
                <c:pt idx="15">
                  <c:v>1.25</c:v>
                </c:pt>
                <c:pt idx="16">
                  <c:v>1.25</c:v>
                </c:pt>
                <c:pt idx="17">
                  <c:v>1</c:v>
                </c:pt>
                <c:pt idx="18">
                  <c:v>1</c:v>
                </c:pt>
                <c:pt idx="19">
                  <c:v>1</c:v>
                </c:pt>
                <c:pt idx="20">
                  <c:v>1</c:v>
                </c:pt>
                <c:pt idx="21">
                  <c:v>1</c:v>
                </c:pt>
                <c:pt idx="22">
                  <c:v>1</c:v>
                </c:pt>
                <c:pt idx="23">
                  <c:v>1</c:v>
                </c:pt>
                <c:pt idx="24">
                  <c:v>1</c:v>
                </c:pt>
                <c:pt idx="25">
                  <c:v>1.01</c:v>
                </c:pt>
                <c:pt idx="26">
                  <c:v>1</c:v>
                </c:pt>
                <c:pt idx="27">
                  <c:v>1</c:v>
                </c:pt>
                <c:pt idx="28">
                  <c:v>1</c:v>
                </c:pt>
                <c:pt idx="29">
                  <c:v>1.03</c:v>
                </c:pt>
                <c:pt idx="30">
                  <c:v>1.26</c:v>
                </c:pt>
                <c:pt idx="31">
                  <c:v>1.43</c:v>
                </c:pt>
                <c:pt idx="32">
                  <c:v>1.6</c:v>
                </c:pt>
                <c:pt idx="33">
                  <c:v>1.75</c:v>
                </c:pt>
                <c:pt idx="34">
                  <c:v>1.93</c:v>
                </c:pt>
                <c:pt idx="35">
                  <c:v>2.16</c:v>
                </c:pt>
                <c:pt idx="36">
                  <c:v>2.2799999999999998</c:v>
                </c:pt>
                <c:pt idx="37">
                  <c:v>2.5</c:v>
                </c:pt>
                <c:pt idx="38">
                  <c:v>2.63</c:v>
                </c:pt>
                <c:pt idx="39">
                  <c:v>2.79</c:v>
                </c:pt>
                <c:pt idx="40">
                  <c:v>3</c:v>
                </c:pt>
                <c:pt idx="41">
                  <c:v>3.04</c:v>
                </c:pt>
                <c:pt idx="42">
                  <c:v>3.26</c:v>
                </c:pt>
                <c:pt idx="43">
                  <c:v>3.5</c:v>
                </c:pt>
                <c:pt idx="44">
                  <c:v>3.62</c:v>
                </c:pt>
                <c:pt idx="45">
                  <c:v>3.78</c:v>
                </c:pt>
                <c:pt idx="46">
                  <c:v>4</c:v>
                </c:pt>
                <c:pt idx="47">
                  <c:v>4.16</c:v>
                </c:pt>
                <c:pt idx="48">
                  <c:v>4.29</c:v>
                </c:pt>
                <c:pt idx="49">
                  <c:v>4.49</c:v>
                </c:pt>
                <c:pt idx="50">
                  <c:v>4.59</c:v>
                </c:pt>
                <c:pt idx="51">
                  <c:v>4.79</c:v>
                </c:pt>
                <c:pt idx="52">
                  <c:v>5</c:v>
                </c:pt>
                <c:pt idx="53">
                  <c:v>5.25</c:v>
                </c:pt>
                <c:pt idx="54">
                  <c:v>5.25</c:v>
                </c:pt>
                <c:pt idx="55">
                  <c:v>5.25</c:v>
                </c:pt>
                <c:pt idx="56">
                  <c:v>5.25</c:v>
                </c:pt>
                <c:pt idx="57">
                  <c:v>5.25</c:v>
                </c:pt>
                <c:pt idx="58">
                  <c:v>5.25</c:v>
                </c:pt>
                <c:pt idx="59">
                  <c:v>5.25</c:v>
                </c:pt>
                <c:pt idx="60">
                  <c:v>5.25</c:v>
                </c:pt>
                <c:pt idx="61">
                  <c:v>5.26</c:v>
                </c:pt>
                <c:pt idx="62">
                  <c:v>5.26</c:v>
                </c:pt>
                <c:pt idx="63">
                  <c:v>5.25</c:v>
                </c:pt>
                <c:pt idx="64">
                  <c:v>5.25</c:v>
                </c:pt>
                <c:pt idx="65">
                  <c:v>5.25</c:v>
                </c:pt>
                <c:pt idx="66">
                  <c:v>5.26</c:v>
                </c:pt>
                <c:pt idx="67">
                  <c:v>5.0199999999999996</c:v>
                </c:pt>
                <c:pt idx="68">
                  <c:v>4.9400000000000004</c:v>
                </c:pt>
                <c:pt idx="69">
                  <c:v>4.76</c:v>
                </c:pt>
                <c:pt idx="70">
                  <c:v>4.49</c:v>
                </c:pt>
                <c:pt idx="71">
                  <c:v>4.24</c:v>
                </c:pt>
                <c:pt idx="72">
                  <c:v>3.9400000999999998</c:v>
                </c:pt>
                <c:pt idx="73">
                  <c:v>2.98</c:v>
                </c:pt>
                <c:pt idx="74">
                  <c:v>2.6099999</c:v>
                </c:pt>
                <c:pt idx="75">
                  <c:v>2.2799999999999998</c:v>
                </c:pt>
                <c:pt idx="76">
                  <c:v>1.98</c:v>
                </c:pt>
                <c:pt idx="77">
                  <c:v>2</c:v>
                </c:pt>
                <c:pt idx="78">
                  <c:v>2.0099999999999998</c:v>
                </c:pt>
                <c:pt idx="79">
                  <c:v>2</c:v>
                </c:pt>
                <c:pt idx="80">
                  <c:v>1.8099999</c:v>
                </c:pt>
                <c:pt idx="81">
                  <c:v>0.97</c:v>
                </c:pt>
                <c:pt idx="82">
                  <c:v>0.39</c:v>
                </c:pt>
                <c:pt idx="83">
                  <c:v>0.16</c:v>
                </c:pt>
                <c:pt idx="84">
                  <c:v>0.15</c:v>
                </c:pt>
                <c:pt idx="85">
                  <c:v>0.22</c:v>
                </c:pt>
                <c:pt idx="86">
                  <c:v>0.18</c:v>
                </c:pt>
                <c:pt idx="87">
                  <c:v>0.15</c:v>
                </c:pt>
                <c:pt idx="88">
                  <c:v>0.18</c:v>
                </c:pt>
                <c:pt idx="89">
                  <c:v>0.21</c:v>
                </c:pt>
                <c:pt idx="90">
                  <c:v>0.16</c:v>
                </c:pt>
                <c:pt idx="91">
                  <c:v>0.16</c:v>
                </c:pt>
                <c:pt idx="92">
                  <c:v>0.15</c:v>
                </c:pt>
                <c:pt idx="93">
                  <c:v>0.12</c:v>
                </c:pt>
                <c:pt idx="94">
                  <c:v>0.12</c:v>
                </c:pt>
                <c:pt idx="95">
                  <c:v>0.12</c:v>
                </c:pt>
                <c:pt idx="96">
                  <c:v>0.11</c:v>
                </c:pt>
                <c:pt idx="97">
                  <c:v>0.13</c:v>
                </c:pt>
                <c:pt idx="98">
                  <c:v>0.16</c:v>
                </c:pt>
                <c:pt idx="99">
                  <c:v>0.2</c:v>
                </c:pt>
                <c:pt idx="100">
                  <c:v>0.2</c:v>
                </c:pt>
                <c:pt idx="101">
                  <c:v>0.18</c:v>
                </c:pt>
                <c:pt idx="102">
                  <c:v>0.18</c:v>
                </c:pt>
                <c:pt idx="103">
                  <c:v>0.19</c:v>
                </c:pt>
                <c:pt idx="104">
                  <c:v>0.19</c:v>
                </c:pt>
                <c:pt idx="105">
                  <c:v>0.19</c:v>
                </c:pt>
                <c:pt idx="106">
                  <c:v>0.19</c:v>
                </c:pt>
                <c:pt idx="107">
                  <c:v>0.18</c:v>
                </c:pt>
                <c:pt idx="108">
                  <c:v>0.17</c:v>
                </c:pt>
                <c:pt idx="109">
                  <c:v>0.16</c:v>
                </c:pt>
                <c:pt idx="110">
                  <c:v>0.14000000000000001</c:v>
                </c:pt>
                <c:pt idx="111">
                  <c:v>0.1</c:v>
                </c:pt>
                <c:pt idx="112">
                  <c:v>0.09</c:v>
                </c:pt>
                <c:pt idx="113">
                  <c:v>0.09</c:v>
                </c:pt>
                <c:pt idx="114">
                  <c:v>7.0000000000000007E-2</c:v>
                </c:pt>
                <c:pt idx="115">
                  <c:v>0.1</c:v>
                </c:pt>
                <c:pt idx="116">
                  <c:v>0.08</c:v>
                </c:pt>
                <c:pt idx="117">
                  <c:v>7.0000000000000007E-2</c:v>
                </c:pt>
                <c:pt idx="118">
                  <c:v>0.08</c:v>
                </c:pt>
                <c:pt idx="119">
                  <c:v>7.0000000000000007E-2</c:v>
                </c:pt>
                <c:pt idx="120">
                  <c:v>0.08</c:v>
                </c:pt>
                <c:pt idx="121">
                  <c:v>0.1</c:v>
                </c:pt>
                <c:pt idx="122">
                  <c:v>0.13</c:v>
                </c:pt>
                <c:pt idx="123">
                  <c:v>0.14000000000000001</c:v>
                </c:pt>
                <c:pt idx="124">
                  <c:v>0.16</c:v>
                </c:pt>
                <c:pt idx="125">
                  <c:v>0.16</c:v>
                </c:pt>
                <c:pt idx="126">
                  <c:v>0.16</c:v>
                </c:pt>
                <c:pt idx="127">
                  <c:v>0.13</c:v>
                </c:pt>
                <c:pt idx="128">
                  <c:v>0.14000000000000001</c:v>
                </c:pt>
                <c:pt idx="129">
                  <c:v>0.16</c:v>
                </c:pt>
                <c:pt idx="130">
                  <c:v>0.16</c:v>
                </c:pt>
                <c:pt idx="131">
                  <c:v>0.16</c:v>
                </c:pt>
                <c:pt idx="132">
                  <c:v>0.14000000000000001</c:v>
                </c:pt>
                <c:pt idx="133">
                  <c:v>0.15</c:v>
                </c:pt>
                <c:pt idx="134">
                  <c:v>0.14000000000000001</c:v>
                </c:pt>
                <c:pt idx="135">
                  <c:v>0.15</c:v>
                </c:pt>
                <c:pt idx="136">
                  <c:v>0.11</c:v>
                </c:pt>
                <c:pt idx="137">
                  <c:v>0.09</c:v>
                </c:pt>
                <c:pt idx="138">
                  <c:v>0.09</c:v>
                </c:pt>
                <c:pt idx="139">
                  <c:v>0.08</c:v>
                </c:pt>
                <c:pt idx="140">
                  <c:v>0.08</c:v>
                </c:pt>
                <c:pt idx="141">
                  <c:v>0.09</c:v>
                </c:pt>
                <c:pt idx="142">
                  <c:v>0.08</c:v>
                </c:pt>
                <c:pt idx="143">
                  <c:v>0.09</c:v>
                </c:pt>
                <c:pt idx="144">
                  <c:v>7.0000000000000007E-2</c:v>
                </c:pt>
                <c:pt idx="145">
                  <c:v>7.0000000000000007E-2</c:v>
                </c:pt>
                <c:pt idx="146">
                  <c:v>0.08</c:v>
                </c:pt>
                <c:pt idx="147">
                  <c:v>0.09</c:v>
                </c:pt>
                <c:pt idx="148">
                  <c:v>0.09</c:v>
                </c:pt>
                <c:pt idx="149">
                  <c:v>0.1</c:v>
                </c:pt>
                <c:pt idx="150">
                  <c:v>0.09</c:v>
                </c:pt>
                <c:pt idx="151">
                  <c:v>0.09</c:v>
                </c:pt>
                <c:pt idx="152">
                  <c:v>0.09</c:v>
                </c:pt>
                <c:pt idx="153">
                  <c:v>0.09</c:v>
                </c:pt>
                <c:pt idx="154">
                  <c:v>0.09</c:v>
                </c:pt>
                <c:pt idx="155">
                  <c:v>0.12</c:v>
                </c:pt>
                <c:pt idx="156">
                  <c:v>0.11</c:v>
                </c:pt>
                <c:pt idx="157">
                  <c:v>0.11</c:v>
                </c:pt>
                <c:pt idx="158">
                  <c:v>0.11</c:v>
                </c:pt>
                <c:pt idx="159">
                  <c:v>0.12</c:v>
                </c:pt>
                <c:pt idx="160">
                  <c:v>0.12</c:v>
                </c:pt>
                <c:pt idx="161">
                  <c:v>0.13</c:v>
                </c:pt>
                <c:pt idx="162">
                  <c:v>0.13</c:v>
                </c:pt>
                <c:pt idx="163">
                  <c:v>0.14000000000000001</c:v>
                </c:pt>
                <c:pt idx="164">
                  <c:v>0.14000000000000001</c:v>
                </c:pt>
                <c:pt idx="165">
                  <c:v>0.12</c:v>
                </c:pt>
                <c:pt idx="166">
                  <c:v>0.12</c:v>
                </c:pt>
                <c:pt idx="167">
                  <c:v>0.24</c:v>
                </c:pt>
                <c:pt idx="168">
                  <c:v>0.34</c:v>
                </c:pt>
                <c:pt idx="169">
                  <c:v>0.38</c:v>
                </c:pt>
                <c:pt idx="170">
                  <c:v>0.36</c:v>
                </c:pt>
                <c:pt idx="171">
                  <c:v>0.37</c:v>
                </c:pt>
                <c:pt idx="172">
                  <c:v>0.37</c:v>
                </c:pt>
                <c:pt idx="173">
                  <c:v>0.38</c:v>
                </c:pt>
                <c:pt idx="174">
                  <c:v>0.39</c:v>
                </c:pt>
                <c:pt idx="175">
                  <c:v>0.4</c:v>
                </c:pt>
                <c:pt idx="176">
                  <c:v>0.4</c:v>
                </c:pt>
                <c:pt idx="177">
                  <c:v>0.4</c:v>
                </c:pt>
                <c:pt idx="178">
                  <c:v>0.41</c:v>
                </c:pt>
                <c:pt idx="179">
                  <c:v>0.54</c:v>
                </c:pt>
                <c:pt idx="180">
                  <c:v>0.65</c:v>
                </c:pt>
                <c:pt idx="181">
                  <c:v>0.66</c:v>
                </c:pt>
                <c:pt idx="182">
                  <c:v>0.79</c:v>
                </c:pt>
                <c:pt idx="183">
                  <c:v>0.9</c:v>
                </c:pt>
                <c:pt idx="184">
                  <c:v>0.91</c:v>
                </c:pt>
                <c:pt idx="185">
                  <c:v>1.04</c:v>
                </c:pt>
                <c:pt idx="186">
                  <c:v>1.1499999999999999</c:v>
                </c:pt>
                <c:pt idx="187">
                  <c:v>1.1599999999999999</c:v>
                </c:pt>
                <c:pt idx="188">
                  <c:v>1.1499999999999999</c:v>
                </c:pt>
                <c:pt idx="189">
                  <c:v>1.1499999999999999</c:v>
                </c:pt>
                <c:pt idx="190">
                  <c:v>1.1599999999999999</c:v>
                </c:pt>
                <c:pt idx="191">
                  <c:v>1.3</c:v>
                </c:pt>
                <c:pt idx="192">
                  <c:v>1.4145160999999999</c:v>
                </c:pt>
                <c:pt idx="193">
                  <c:v>1.4175</c:v>
                </c:pt>
                <c:pt idx="194">
                  <c:v>1.5061290000000001</c:v>
                </c:pt>
                <c:pt idx="195">
                  <c:v>1.6923333</c:v>
                </c:pt>
                <c:pt idx="196">
                  <c:v>1.7</c:v>
                </c:pt>
                <c:pt idx="197">
                  <c:v>1.8196667</c:v>
                </c:pt>
                <c:pt idx="198">
                  <c:v>1.91</c:v>
                </c:pt>
                <c:pt idx="199">
                  <c:v>1.9148387</c:v>
                </c:pt>
                <c:pt idx="200">
                  <c:v>1.9546667</c:v>
                </c:pt>
                <c:pt idx="201">
                  <c:v>2.1877418999999998</c:v>
                </c:pt>
                <c:pt idx="202">
                  <c:v>2.1976667000000001</c:v>
                </c:pt>
                <c:pt idx="203">
                  <c:v>2.2741935</c:v>
                </c:pt>
                <c:pt idx="204">
                  <c:v>2.4</c:v>
                </c:pt>
                <c:pt idx="205">
                  <c:v>2.4</c:v>
                </c:pt>
                <c:pt idx="206">
                  <c:v>2.4051613000000001</c:v>
                </c:pt>
                <c:pt idx="207">
                  <c:v>2.4236667000000001</c:v>
                </c:pt>
                <c:pt idx="208">
                  <c:v>2.3909677</c:v>
                </c:pt>
                <c:pt idx="209">
                  <c:v>2.3776666999999998</c:v>
                </c:pt>
                <c:pt idx="210">
                  <c:v>2.4029031999999999</c:v>
                </c:pt>
                <c:pt idx="211">
                  <c:v>2.1258064999999999</c:v>
                </c:pt>
                <c:pt idx="212">
                  <c:v>2.0430000000000001</c:v>
                </c:pt>
                <c:pt idx="213">
                  <c:v>1.8296774</c:v>
                </c:pt>
                <c:pt idx="214">
                  <c:v>1.5533333</c:v>
                </c:pt>
                <c:pt idx="215">
                  <c:v>1.5509676999999999</c:v>
                </c:pt>
                <c:pt idx="216">
                  <c:v>1.5506451999999999</c:v>
                </c:pt>
                <c:pt idx="217">
                  <c:v>1.5831033999999999</c:v>
                </c:pt>
                <c:pt idx="218">
                  <c:v>0.65225809999999995</c:v>
                </c:pt>
                <c:pt idx="219">
                  <c:v>4.9000000000000002E-2</c:v>
                </c:pt>
                <c:pt idx="220">
                  <c:v>0.05</c:v>
                </c:pt>
                <c:pt idx="221">
                  <c:v>7.7666700000000005E-2</c:v>
                </c:pt>
                <c:pt idx="222">
                  <c:v>9.2580599999999999E-2</c:v>
                </c:pt>
                <c:pt idx="223">
                  <c:v>9.5161300000000004E-2</c:v>
                </c:pt>
                <c:pt idx="224">
                  <c:v>0.09</c:v>
                </c:pt>
                <c:pt idx="225">
                  <c:v>0.09</c:v>
                </c:pt>
                <c:pt idx="226">
                  <c:v>8.6333300000000002E-2</c:v>
                </c:pt>
                <c:pt idx="227">
                  <c:v>0.09</c:v>
                </c:pt>
                <c:pt idx="228">
                  <c:v>8.5161299999999995E-2</c:v>
                </c:pt>
                <c:pt idx="229">
                  <c:v>7.5714299999999998E-2</c:v>
                </c:pt>
                <c:pt idx="230">
                  <c:v>6.96774E-2</c:v>
                </c:pt>
                <c:pt idx="231">
                  <c:v>6.9000000000000006E-2</c:v>
                </c:pt>
                <c:pt idx="232">
                  <c:v>5.8064499999999998E-2</c:v>
                </c:pt>
                <c:pt idx="233">
                  <c:v>7.8E-2</c:v>
                </c:pt>
                <c:pt idx="234">
                  <c:v>9.8064499999999999E-2</c:v>
                </c:pt>
                <c:pt idx="235">
                  <c:v>9.2258099999999996E-2</c:v>
                </c:pt>
                <c:pt idx="236">
                  <c:v>7.9333299999999995E-2</c:v>
                </c:pt>
                <c:pt idx="237">
                  <c:v>7.90323E-2</c:v>
                </c:pt>
                <c:pt idx="238">
                  <c:v>7.9666699999999993E-2</c:v>
                </c:pt>
                <c:pt idx="239">
                  <c:v>7.9677399999999995E-2</c:v>
                </c:pt>
                <c:pt idx="240">
                  <c:v>7.9354800000000003E-2</c:v>
                </c:pt>
                <c:pt idx="241">
                  <c:v>0.08</c:v>
                </c:pt>
                <c:pt idx="242">
                  <c:v>0.2009677</c:v>
                </c:pt>
                <c:pt idx="243">
                  <c:v>0.33</c:v>
                </c:pt>
                <c:pt idx="244">
                  <c:v>0.76548389999999999</c:v>
                </c:pt>
                <c:pt idx="245">
                  <c:v>1.2050000000000001</c:v>
                </c:pt>
                <c:pt idx="246">
                  <c:v>1.6758065</c:v>
                </c:pt>
                <c:pt idx="247">
                  <c:v>2.33</c:v>
                </c:pt>
                <c:pt idx="248">
                  <c:v>2.5550000000000002</c:v>
                </c:pt>
                <c:pt idx="249">
                  <c:v>3.08</c:v>
                </c:pt>
                <c:pt idx="250">
                  <c:v>3.78</c:v>
                </c:pt>
                <c:pt idx="251">
                  <c:v>4.1041935</c:v>
                </c:pt>
                <c:pt idx="252">
                  <c:v>4.33</c:v>
                </c:pt>
                <c:pt idx="253">
                  <c:v>4.57</c:v>
                </c:pt>
                <c:pt idx="254">
                  <c:v>4.6500000000000004</c:v>
                </c:pt>
                <c:pt idx="255">
                  <c:v>4.83</c:v>
                </c:pt>
                <c:pt idx="256">
                  <c:v>5.0599999999999996</c:v>
                </c:pt>
                <c:pt idx="257">
                  <c:v>5.08</c:v>
                </c:pt>
                <c:pt idx="258">
                  <c:v>5.12</c:v>
                </c:pt>
                <c:pt idx="259">
                  <c:v>5.33</c:v>
                </c:pt>
                <c:pt idx="260">
                  <c:v>5.33</c:v>
                </c:pt>
                <c:pt idx="261">
                  <c:v>5.33</c:v>
                </c:pt>
                <c:pt idx="262">
                  <c:v>5.33</c:v>
                </c:pt>
                <c:pt idx="263">
                  <c:v>5.33</c:v>
                </c:pt>
                <c:pt idx="264">
                  <c:v>5.33</c:v>
                </c:pt>
                <c:pt idx="265">
                  <c:v>5.33</c:v>
                </c:pt>
                <c:pt idx="266">
                  <c:v>5.33</c:v>
                </c:pt>
                <c:pt idx="267">
                  <c:v>5.33</c:v>
                </c:pt>
                <c:pt idx="268">
                  <c:v>5.33</c:v>
                </c:pt>
                <c:pt idx="269">
                  <c:v>5.33</c:v>
                </c:pt>
                <c:pt idx="270">
                  <c:v>5.33</c:v>
                </c:pt>
                <c:pt idx="271">
                  <c:v>5.33</c:v>
                </c:pt>
                <c:pt idx="272">
                  <c:v>4.83</c:v>
                </c:pt>
                <c:pt idx="273">
                  <c:v>4.83</c:v>
                </c:pt>
              </c:numCache>
            </c:numRef>
          </c:val>
          <c:smooth val="0"/>
          <c:extLst>
            <c:ext xmlns:c16="http://schemas.microsoft.com/office/drawing/2014/chart" uri="{C3380CC4-5D6E-409C-BE32-E72D297353CC}">
              <c16:uniqueId val="{00000002-6529-4627-9662-0537C4A589AA}"/>
            </c:ext>
          </c:extLst>
        </c:ser>
        <c:dLbls>
          <c:showLegendKey val="0"/>
          <c:showVal val="0"/>
          <c:showCatName val="0"/>
          <c:showSerName val="0"/>
          <c:showPercent val="0"/>
          <c:showBubbleSize val="0"/>
        </c:dLbls>
        <c:marker val="1"/>
        <c:smooth val="0"/>
        <c:axId val="3"/>
        <c:axId val="4"/>
      </c:lineChart>
      <c:catAx>
        <c:axId val="1758883519"/>
        <c:scaling>
          <c:orientation val="minMax"/>
        </c:scaling>
        <c:delete val="0"/>
        <c:axPos val="b"/>
        <c:numFmt formatCode="General" sourceLinked="1"/>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
        <c:crosses val="autoZero"/>
        <c:auto val="1"/>
        <c:lblAlgn val="ctr"/>
        <c:lblOffset val="100"/>
        <c:tickLblSkip val="2"/>
        <c:tickMarkSkip val="12"/>
        <c:noMultiLvlLbl val="0"/>
      </c:catAx>
      <c:valAx>
        <c:axId val="1"/>
        <c:scaling>
          <c:orientation val="minMax"/>
          <c:max val="0.4"/>
          <c:min val="-0.15"/>
        </c:scaling>
        <c:delete val="0"/>
        <c:axPos val="l"/>
        <c:majorGridlines>
          <c:spPr>
            <a:ln w="2069">
              <a:solidFill>
                <a:srgbClr val="E8E8E8"/>
              </a:solidFill>
              <a:prstDash val="solid"/>
            </a:ln>
          </c:spPr>
        </c:majorGridlines>
        <c:title>
          <c:tx>
            <c:rich>
              <a:bodyPr rot="0" vert="horz"/>
              <a:lstStyle/>
              <a:p>
                <a:pPr algn="ctr">
                  <a:defRPr sz="652" b="1" i="0" u="none" strike="noStrike" baseline="0">
                    <a:solidFill>
                      <a:srgbClr val="000000"/>
                    </a:solidFill>
                    <a:latin typeface="Times New Roman"/>
                    <a:ea typeface="Times New Roman"/>
                    <a:cs typeface="Times New Roman"/>
                  </a:defRPr>
                </a:pPr>
                <a:r>
                  <a:rPr lang="en-US" sz="1200" dirty="0">
                    <a:latin typeface="Arial" panose="020B0604020202020204" pitchFamily="34" charset="0"/>
                    <a:cs typeface="Arial" panose="020B0604020202020204" pitchFamily="34" charset="0"/>
                  </a:rPr>
                  <a:t>Annual Growth</a:t>
                </a:r>
              </a:p>
            </c:rich>
          </c:tx>
          <c:layout>
            <c:manualLayout>
              <c:xMode val="edge"/>
              <c:yMode val="edge"/>
              <c:x val="2.2672064777327937E-2"/>
              <c:y val="7.3859488494170775E-2"/>
            </c:manualLayout>
          </c:layout>
          <c:overlay val="0"/>
          <c:spPr>
            <a:noFill/>
            <a:ln w="16550">
              <a:noFill/>
            </a:ln>
          </c:spPr>
        </c:title>
        <c:numFmt formatCode="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1758883519"/>
        <c:crosses val="autoZero"/>
        <c:crossBetween val="midCat"/>
        <c:majorUnit val="0.05"/>
        <c:min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8"/>
          <c:min val="-3"/>
        </c:scaling>
        <c:delete val="0"/>
        <c:axPos val="r"/>
        <c:title>
          <c:tx>
            <c:rich>
              <a:bodyPr rot="0" vert="horz"/>
              <a:lstStyle/>
              <a:p>
                <a:pPr algn="ctr">
                  <a:defRPr sz="1200" b="1" i="0" u="none" strike="noStrike" baseline="0">
                    <a:solidFill>
                      <a:srgbClr val="000000"/>
                    </a:solidFill>
                    <a:latin typeface="Arial" panose="020B0604020202020204" pitchFamily="34" charset="0"/>
                    <a:ea typeface="Times New Roman"/>
                    <a:cs typeface="Arial" panose="020B0604020202020204" pitchFamily="34" charset="0"/>
                  </a:defRPr>
                </a:pPr>
                <a:r>
                  <a:rPr lang="en-US" sz="1200">
                    <a:latin typeface="Arial" panose="020B0604020202020204" pitchFamily="34" charset="0"/>
                    <a:cs typeface="Arial" panose="020B0604020202020204" pitchFamily="34" charset="0"/>
                  </a:rPr>
                  <a:t>Interest Rate</a:t>
                </a:r>
              </a:p>
            </c:rich>
          </c:tx>
          <c:layout>
            <c:manualLayout>
              <c:xMode val="edge"/>
              <c:yMode val="edge"/>
              <c:x val="0.88712966480171174"/>
              <c:y val="7.5936496948870405E-2"/>
            </c:manualLayout>
          </c:layout>
          <c:overlay val="0"/>
          <c:spPr>
            <a:noFill/>
            <a:ln w="16550">
              <a:noFill/>
            </a:ln>
          </c:spPr>
        </c:title>
        <c:numFmt formatCode="0.0" sourceLinked="0"/>
        <c:majorTickMark val="out"/>
        <c:minorTickMark val="none"/>
        <c:tickLblPos val="nextTo"/>
        <c:spPr>
          <a:ln w="2069">
            <a:solidFill>
              <a:srgbClr val="E8E8E8"/>
            </a:solidFill>
            <a:prstDash val="solid"/>
          </a:ln>
        </c:spPr>
        <c:txPr>
          <a:bodyPr rot="0" vert="horz"/>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3"/>
        <c:crosses val="max"/>
        <c:crossBetween val="midCat"/>
        <c:majorUnit val="1"/>
      </c:valAx>
      <c:spPr>
        <a:noFill/>
        <a:ln w="2286">
          <a:solidFill>
            <a:srgbClr val="E8E8E8"/>
          </a:solidFill>
          <a:prstDash val="solid"/>
        </a:ln>
      </c:spPr>
    </c:plotArea>
    <c:legend>
      <c:legendPos val="r"/>
      <c:layout>
        <c:manualLayout>
          <c:xMode val="edge"/>
          <c:yMode val="edge"/>
          <c:x val="0.35234444773666701"/>
          <c:y val="0.18585265213941279"/>
          <c:w val="0.15864012995173038"/>
          <c:h val="0.20040464709353192"/>
        </c:manualLayout>
      </c:layout>
      <c:overlay val="0"/>
      <c:spPr>
        <a:solidFill>
          <a:srgbClr val="FFFFFF"/>
        </a:solidFill>
        <a:ln w="2069">
          <a:solidFill>
            <a:srgbClr val="000000"/>
          </a:solidFill>
          <a:prstDash val="solid"/>
        </a:ln>
      </c:spPr>
      <c:txPr>
        <a:bodyPr/>
        <a:lstStyle/>
        <a:p>
          <a:pPr>
            <a:defRPr sz="1000" b="0"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legend>
    <c:plotVisOnly val="1"/>
    <c:dispBlanksAs val="gap"/>
    <c:showDLblsOverMax val="0"/>
  </c:chart>
  <c:spPr>
    <a:solidFill>
      <a:srgbClr val="FFFFFF"/>
    </a:solidFill>
    <a:ln>
      <a:noFill/>
    </a:ln>
  </c:spPr>
  <c:txPr>
    <a:bodyPr/>
    <a:lstStyle/>
    <a:p>
      <a:pPr>
        <a:defRPr sz="652" b="1" i="0" u="none" strike="noStrike" baseline="0">
          <a:solidFill>
            <a:srgbClr val="000000"/>
          </a:solidFill>
          <a:latin typeface="Times New Roman"/>
          <a:ea typeface="Times New Roman"/>
          <a:cs typeface="Times New Roman"/>
        </a:defRPr>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800" b="1" i="0" u="none" strike="noStrike" baseline="0" dirty="0">
                <a:solidFill>
                  <a:srgbClr val="000000"/>
                </a:solidFill>
                <a:latin typeface="Times New Roman" panose="02020603050405020304" pitchFamily="18" charset="0"/>
                <a:cs typeface="Times New Roman" panose="02020603050405020304" pitchFamily="18" charset="0"/>
              </a:rPr>
              <a:t>CU Share Certificate Growth</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000" b="1" i="0" u="none" strike="noStrike" baseline="0" dirty="0">
                <a:solidFill>
                  <a:srgbClr val="000000"/>
                </a:solidFill>
                <a:latin typeface="Times New Roman" panose="02020603050405020304" pitchFamily="18" charset="0"/>
                <a:cs typeface="Times New Roman" panose="02020603050405020304" pitchFamily="18" charset="0"/>
              </a:rPr>
              <a:t>Seasonally Adjusted</a:t>
            </a:r>
          </a:p>
          <a:p>
            <a:pPr>
              <a:defRPr sz="2800" b="1" i="0" u="none" strike="noStrike" baseline="0">
                <a:solidFill>
                  <a:schemeClr val="tx1"/>
                </a:solidFill>
                <a:latin typeface="Times New Roman" panose="02020603050405020304" pitchFamily="18" charset="0"/>
                <a:ea typeface="Times New Roman"/>
                <a:cs typeface="Times New Roman" panose="02020603050405020304" pitchFamily="18" charset="0"/>
              </a:defRPr>
            </a:pPr>
            <a:r>
              <a:rPr lang="en-US" sz="2000" b="1" i="0" u="none" strike="noStrike" baseline="0" dirty="0">
                <a:solidFill>
                  <a:srgbClr val="000000"/>
                </a:solidFill>
                <a:latin typeface="Times New Roman" panose="02020603050405020304" pitchFamily="18" charset="0"/>
                <a:cs typeface="Times New Roman" panose="02020603050405020304" pitchFamily="18" charset="0"/>
              </a:rPr>
              <a:t>Annualized Growth Rate</a:t>
            </a:r>
          </a:p>
        </c:rich>
      </c:tx>
      <c:layout>
        <c:manualLayout>
          <c:xMode val="edge"/>
          <c:yMode val="edge"/>
          <c:x val="0.34062591367294004"/>
          <c:y val="7.7167161288317339E-4"/>
        </c:manualLayout>
      </c:layout>
      <c:overlay val="0"/>
      <c:spPr>
        <a:noFill/>
        <a:ln w="28494">
          <a:noFill/>
        </a:ln>
      </c:spPr>
    </c:title>
    <c:autoTitleDeleted val="0"/>
    <c:plotArea>
      <c:layout>
        <c:manualLayout>
          <c:layoutTarget val="inner"/>
          <c:xMode val="edge"/>
          <c:yMode val="edge"/>
          <c:x val="0.1212624584717608"/>
          <c:y val="0.18377826499515632"/>
          <c:w val="0.76744186046511631"/>
          <c:h val="0.77558578776817499"/>
        </c:manualLayout>
      </c:layout>
      <c:areaChart>
        <c:grouping val="stacked"/>
        <c:varyColors val="0"/>
        <c:ser>
          <c:idx val="4"/>
          <c:order val="0"/>
          <c:tx>
            <c:strRef>
              <c:f>Sheet1!$B$1</c:f>
              <c:strCache>
                <c:ptCount val="1"/>
              </c:strCache>
            </c:strRef>
          </c:tx>
          <c:spPr>
            <a:solidFill>
              <a:srgbClr val="FF0000"/>
            </a:solidFill>
            <a:ln w="14247">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Sheet1!$B$2:$B$332</c:f>
              <c:numCache>
                <c:formatCode>General</c:formatCode>
                <c:ptCount val="331"/>
                <c:pt idx="38">
                  <c:v>1</c:v>
                </c:pt>
                <c:pt idx="39">
                  <c:v>1</c:v>
                </c:pt>
                <c:pt idx="40">
                  <c:v>1</c:v>
                </c:pt>
                <c:pt idx="41">
                  <c:v>1</c:v>
                </c:pt>
                <c:pt idx="42">
                  <c:v>1</c:v>
                </c:pt>
                <c:pt idx="43">
                  <c:v>1</c:v>
                </c:pt>
                <c:pt idx="44">
                  <c:v>1</c:v>
                </c:pt>
                <c:pt idx="45">
                  <c:v>1</c:v>
                </c:pt>
                <c:pt idx="46">
                  <c:v>1</c:v>
                </c:pt>
                <c:pt idx="47">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266">
                  <c:v>1</c:v>
                </c:pt>
                <c:pt idx="267">
                  <c:v>1</c:v>
                </c:pt>
                <c:pt idx="268">
                  <c:v>1</c:v>
                </c:pt>
                <c:pt idx="269">
                  <c:v>1</c:v>
                </c:pt>
                <c:pt idx="270">
                  <c:v>1</c:v>
                </c:pt>
                <c:pt idx="271">
                  <c:v>1</c:v>
                </c:pt>
              </c:numCache>
            </c:numRef>
          </c:val>
          <c:extLst>
            <c:ext xmlns:c16="http://schemas.microsoft.com/office/drawing/2014/chart" uri="{C3380CC4-5D6E-409C-BE32-E72D297353CC}">
              <c16:uniqueId val="{00000000-C385-4861-84DB-F1AFCE999E5E}"/>
            </c:ext>
          </c:extLst>
        </c:ser>
        <c:dLbls>
          <c:showLegendKey val="0"/>
          <c:showVal val="0"/>
          <c:showCatName val="0"/>
          <c:showSerName val="0"/>
          <c:showPercent val="0"/>
          <c:showBubbleSize val="0"/>
        </c:dLbls>
        <c:axId val="172187256"/>
        <c:axId val="1"/>
      </c:areaChart>
      <c:areaChart>
        <c:grouping val="stacked"/>
        <c:varyColors val="0"/>
        <c:ser>
          <c:idx val="0"/>
          <c:order val="1"/>
          <c:tx>
            <c:strRef>
              <c:f>Sheet1!$C$1</c:f>
              <c:strCache>
                <c:ptCount val="1"/>
              </c:strCache>
            </c:strRef>
          </c:tx>
          <c:spPr>
            <a:solidFill>
              <a:srgbClr val="99CC00"/>
            </a:solidFill>
            <a:ln w="14247">
              <a:solidFill>
                <a:schemeClr val="tx1"/>
              </a:solidFill>
              <a:prstDash val="solid"/>
            </a:ln>
          </c:spPr>
          <c:cat>
            <c:strRef>
              <c:f>Sheet1!$A$2:$A$332</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Sheet1!$C$2:$C$332</c:f>
              <c:numCache>
                <c:formatCode>0.00%</c:formatCode>
                <c:ptCount val="331"/>
                <c:pt idx="0">
                  <c:v>0.11</c:v>
                </c:pt>
                <c:pt idx="1">
                  <c:v>0.11</c:v>
                </c:pt>
                <c:pt idx="2">
                  <c:v>0.106</c:v>
                </c:pt>
                <c:pt idx="3">
                  <c:v>0.129</c:v>
                </c:pt>
                <c:pt idx="4">
                  <c:v>0.123</c:v>
                </c:pt>
                <c:pt idx="5">
                  <c:v>0.13300000000000001</c:v>
                </c:pt>
                <c:pt idx="6">
                  <c:v>0.13100000000000001</c:v>
                </c:pt>
                <c:pt idx="7">
                  <c:v>0.109</c:v>
                </c:pt>
                <c:pt idx="8">
                  <c:v>0.121</c:v>
                </c:pt>
                <c:pt idx="9">
                  <c:v>0.114</c:v>
                </c:pt>
                <c:pt idx="10">
                  <c:v>0.11799999999999999</c:v>
                </c:pt>
                <c:pt idx="11">
                  <c:v>9.7000000000000003E-2</c:v>
                </c:pt>
                <c:pt idx="12">
                  <c:v>0.104</c:v>
                </c:pt>
                <c:pt idx="13">
                  <c:v>9.2999999999999999E-2</c:v>
                </c:pt>
                <c:pt idx="14">
                  <c:v>8.5999999999999993E-2</c:v>
                </c:pt>
                <c:pt idx="15">
                  <c:v>5.8999999999999997E-2</c:v>
                </c:pt>
                <c:pt idx="16">
                  <c:v>5.2999999999999999E-2</c:v>
                </c:pt>
                <c:pt idx="17">
                  <c:v>4.2000000000000003E-2</c:v>
                </c:pt>
                <c:pt idx="18">
                  <c:v>4.2000000000000003E-2</c:v>
                </c:pt>
                <c:pt idx="19">
                  <c:v>3.9E-2</c:v>
                </c:pt>
                <c:pt idx="20">
                  <c:v>2.7E-2</c:v>
                </c:pt>
                <c:pt idx="21">
                  <c:v>3.1E-2</c:v>
                </c:pt>
                <c:pt idx="22">
                  <c:v>3.5999999999999997E-2</c:v>
                </c:pt>
                <c:pt idx="23">
                  <c:v>5.6000000000000001E-2</c:v>
                </c:pt>
                <c:pt idx="24">
                  <c:v>7.6999999999999999E-2</c:v>
                </c:pt>
                <c:pt idx="25">
                  <c:v>9.9000000000000005E-2</c:v>
                </c:pt>
                <c:pt idx="26">
                  <c:v>0.114</c:v>
                </c:pt>
                <c:pt idx="27">
                  <c:v>0.127</c:v>
                </c:pt>
                <c:pt idx="28">
                  <c:v>0.14599999999999999</c:v>
                </c:pt>
                <c:pt idx="29">
                  <c:v>0.17</c:v>
                </c:pt>
                <c:pt idx="30">
                  <c:v>0.184</c:v>
                </c:pt>
                <c:pt idx="31">
                  <c:v>0.20399999999999999</c:v>
                </c:pt>
                <c:pt idx="32">
                  <c:v>0.25700000000000001</c:v>
                </c:pt>
                <c:pt idx="33">
                  <c:v>0.26800000000000002</c:v>
                </c:pt>
                <c:pt idx="34">
                  <c:v>0.27100000000000002</c:v>
                </c:pt>
                <c:pt idx="35">
                  <c:v>0.25900000000000001</c:v>
                </c:pt>
                <c:pt idx="36">
                  <c:v>0.23599999999999999</c:v>
                </c:pt>
                <c:pt idx="37">
                  <c:v>0.22900000000000001</c:v>
                </c:pt>
                <c:pt idx="38">
                  <c:v>0.216</c:v>
                </c:pt>
                <c:pt idx="39">
                  <c:v>0.191</c:v>
                </c:pt>
                <c:pt idx="40">
                  <c:v>0.16400000000000001</c:v>
                </c:pt>
                <c:pt idx="41">
                  <c:v>0.126</c:v>
                </c:pt>
                <c:pt idx="42">
                  <c:v>7.9000000000000001E-2</c:v>
                </c:pt>
                <c:pt idx="43">
                  <c:v>4.5999999999999999E-2</c:v>
                </c:pt>
                <c:pt idx="44">
                  <c:v>1.7999999999999999E-2</c:v>
                </c:pt>
                <c:pt idx="45">
                  <c:v>-8.0000000000000002E-3</c:v>
                </c:pt>
                <c:pt idx="46">
                  <c:v>-2.1999999999999999E-2</c:v>
                </c:pt>
                <c:pt idx="47">
                  <c:v>-2.5000000000000001E-2</c:v>
                </c:pt>
                <c:pt idx="48">
                  <c:v>-2.7E-2</c:v>
                </c:pt>
                <c:pt idx="49">
                  <c:v>-0.03</c:v>
                </c:pt>
                <c:pt idx="50">
                  <c:v>-3.1E-2</c:v>
                </c:pt>
                <c:pt idx="51">
                  <c:v>-0.02</c:v>
                </c:pt>
                <c:pt idx="52">
                  <c:v>-7.0000000000000001E-3</c:v>
                </c:pt>
                <c:pt idx="53">
                  <c:v>8.0000000000000002E-3</c:v>
                </c:pt>
                <c:pt idx="54">
                  <c:v>0.02</c:v>
                </c:pt>
                <c:pt idx="55">
                  <c:v>3.9E-2</c:v>
                </c:pt>
                <c:pt idx="56">
                  <c:v>0.05</c:v>
                </c:pt>
                <c:pt idx="57">
                  <c:v>6.4000000000000001E-2</c:v>
                </c:pt>
                <c:pt idx="58">
                  <c:v>7.0000000000000007E-2</c:v>
                </c:pt>
                <c:pt idx="59">
                  <c:v>6.5000000000000002E-2</c:v>
                </c:pt>
                <c:pt idx="60">
                  <c:v>5.3999999999999999E-2</c:v>
                </c:pt>
                <c:pt idx="61">
                  <c:v>3.7999999999999999E-2</c:v>
                </c:pt>
                <c:pt idx="62">
                  <c:v>0.03</c:v>
                </c:pt>
                <c:pt idx="63">
                  <c:v>1.4999999999999999E-2</c:v>
                </c:pt>
                <c:pt idx="64">
                  <c:v>3.0000000000000001E-3</c:v>
                </c:pt>
                <c:pt idx="65">
                  <c:v>3.0000000000000001E-3</c:v>
                </c:pt>
                <c:pt idx="66">
                  <c:v>-5.0000000000000001E-3</c:v>
                </c:pt>
                <c:pt idx="67">
                  <c:v>-4.0000000000000001E-3</c:v>
                </c:pt>
                <c:pt idx="68">
                  <c:v>1E-3</c:v>
                </c:pt>
                <c:pt idx="69">
                  <c:v>-1E-3</c:v>
                </c:pt>
                <c:pt idx="70">
                  <c:v>-4.0000000000000001E-3</c:v>
                </c:pt>
                <c:pt idx="71">
                  <c:v>-2E-3</c:v>
                </c:pt>
                <c:pt idx="72">
                  <c:v>3.0000000000000001E-3</c:v>
                </c:pt>
                <c:pt idx="73">
                  <c:v>1.6E-2</c:v>
                </c:pt>
                <c:pt idx="74">
                  <c:v>2.7E-2</c:v>
                </c:pt>
                <c:pt idx="75">
                  <c:v>4.7E-2</c:v>
                </c:pt>
                <c:pt idx="76">
                  <c:v>6.3E-2</c:v>
                </c:pt>
                <c:pt idx="77">
                  <c:v>6.9000000000000006E-2</c:v>
                </c:pt>
                <c:pt idx="78">
                  <c:v>8.5000000000000006E-2</c:v>
                </c:pt>
                <c:pt idx="79">
                  <c:v>9.5000000000000001E-2</c:v>
                </c:pt>
                <c:pt idx="80">
                  <c:v>0.104</c:v>
                </c:pt>
                <c:pt idx="81">
                  <c:v>0.12</c:v>
                </c:pt>
                <c:pt idx="82">
                  <c:v>0.13400000000000001</c:v>
                </c:pt>
                <c:pt idx="83">
                  <c:v>0.14499999999999999</c:v>
                </c:pt>
                <c:pt idx="84">
                  <c:v>0.16800000000000001</c:v>
                </c:pt>
                <c:pt idx="85">
                  <c:v>0.17899999999999999</c:v>
                </c:pt>
                <c:pt idx="86">
                  <c:v>0.19700000000000001</c:v>
                </c:pt>
                <c:pt idx="87">
                  <c:v>0.19900000000000001</c:v>
                </c:pt>
                <c:pt idx="88">
                  <c:v>0.19800000000000001</c:v>
                </c:pt>
                <c:pt idx="89">
                  <c:v>0.20100000000000001</c:v>
                </c:pt>
                <c:pt idx="90">
                  <c:v>0.20200000000000001</c:v>
                </c:pt>
                <c:pt idx="91">
                  <c:v>0.20499999999999999</c:v>
                </c:pt>
                <c:pt idx="92">
                  <c:v>0.20599999999999999</c:v>
                </c:pt>
                <c:pt idx="93">
                  <c:v>0.20799999999999999</c:v>
                </c:pt>
                <c:pt idx="94">
                  <c:v>0.20599999999999999</c:v>
                </c:pt>
                <c:pt idx="95">
                  <c:v>0.21099999999999999</c:v>
                </c:pt>
                <c:pt idx="96">
                  <c:v>0.20399999999999999</c:v>
                </c:pt>
                <c:pt idx="97">
                  <c:v>0.20799999999999999</c:v>
                </c:pt>
                <c:pt idx="98">
                  <c:v>0.222</c:v>
                </c:pt>
                <c:pt idx="99">
                  <c:v>0.22900000000000001</c:v>
                </c:pt>
                <c:pt idx="100">
                  <c:v>0.23100000000000001</c:v>
                </c:pt>
                <c:pt idx="101">
                  <c:v>0.23799999999999999</c:v>
                </c:pt>
                <c:pt idx="102">
                  <c:v>0.23899999999999999</c:v>
                </c:pt>
                <c:pt idx="103">
                  <c:v>0.23300000000000001</c:v>
                </c:pt>
                <c:pt idx="104">
                  <c:v>0.22500000000000001</c:v>
                </c:pt>
                <c:pt idx="105">
                  <c:v>0.22</c:v>
                </c:pt>
                <c:pt idx="106">
                  <c:v>0.221</c:v>
                </c:pt>
                <c:pt idx="107">
                  <c:v>0.20899999999999999</c:v>
                </c:pt>
                <c:pt idx="108">
                  <c:v>0.20599999999999999</c:v>
                </c:pt>
                <c:pt idx="109">
                  <c:v>0.19500000000000001</c:v>
                </c:pt>
                <c:pt idx="110">
                  <c:v>0.16400000000000001</c:v>
                </c:pt>
                <c:pt idx="111">
                  <c:v>0.154</c:v>
                </c:pt>
                <c:pt idx="112">
                  <c:v>0.14799999999999999</c:v>
                </c:pt>
                <c:pt idx="113">
                  <c:v>0.14000000000000001</c:v>
                </c:pt>
                <c:pt idx="114">
                  <c:v>0.14299999999999999</c:v>
                </c:pt>
                <c:pt idx="115">
                  <c:v>0.14000000000000001</c:v>
                </c:pt>
                <c:pt idx="116">
                  <c:v>0.13100000000000001</c:v>
                </c:pt>
                <c:pt idx="117">
                  <c:v>0.122</c:v>
                </c:pt>
                <c:pt idx="118">
                  <c:v>0.104</c:v>
                </c:pt>
                <c:pt idx="119">
                  <c:v>8.8999999999999996E-2</c:v>
                </c:pt>
                <c:pt idx="120">
                  <c:v>6.9000000000000006E-2</c:v>
                </c:pt>
                <c:pt idx="121">
                  <c:v>4.4999999999999998E-2</c:v>
                </c:pt>
                <c:pt idx="122">
                  <c:v>3.5999999999999997E-2</c:v>
                </c:pt>
                <c:pt idx="123">
                  <c:v>3.6999999999999998E-2</c:v>
                </c:pt>
                <c:pt idx="124">
                  <c:v>3.5000000000000003E-2</c:v>
                </c:pt>
                <c:pt idx="125">
                  <c:v>3.6999999999999998E-2</c:v>
                </c:pt>
                <c:pt idx="126">
                  <c:v>3.3000000000000002E-2</c:v>
                </c:pt>
                <c:pt idx="127">
                  <c:v>3.2000000000000001E-2</c:v>
                </c:pt>
                <c:pt idx="128">
                  <c:v>4.2999999999999997E-2</c:v>
                </c:pt>
                <c:pt idx="129">
                  <c:v>3.3000000000000002E-2</c:v>
                </c:pt>
                <c:pt idx="130">
                  <c:v>3.1E-2</c:v>
                </c:pt>
                <c:pt idx="131">
                  <c:v>3.9E-2</c:v>
                </c:pt>
                <c:pt idx="132">
                  <c:v>4.5999999999999999E-2</c:v>
                </c:pt>
                <c:pt idx="133">
                  <c:v>5.5E-2</c:v>
                </c:pt>
                <c:pt idx="134">
                  <c:v>4.3999999999999997E-2</c:v>
                </c:pt>
                <c:pt idx="135">
                  <c:v>3.7999999999999999E-2</c:v>
                </c:pt>
                <c:pt idx="136">
                  <c:v>2.3E-2</c:v>
                </c:pt>
                <c:pt idx="137">
                  <c:v>-3.0000000000000001E-3</c:v>
                </c:pt>
                <c:pt idx="138">
                  <c:v>-0.03</c:v>
                </c:pt>
                <c:pt idx="139">
                  <c:v>-4.1000000000000002E-2</c:v>
                </c:pt>
                <c:pt idx="140">
                  <c:v>-0.06</c:v>
                </c:pt>
                <c:pt idx="141">
                  <c:v>-5.8000000000000003E-2</c:v>
                </c:pt>
                <c:pt idx="142">
                  <c:v>-0.06</c:v>
                </c:pt>
                <c:pt idx="143">
                  <c:v>-0.06</c:v>
                </c:pt>
                <c:pt idx="144">
                  <c:v>-6.2E-2</c:v>
                </c:pt>
                <c:pt idx="145">
                  <c:v>-6.2E-2</c:v>
                </c:pt>
                <c:pt idx="146">
                  <c:v>-5.6000000000000001E-2</c:v>
                </c:pt>
                <c:pt idx="147">
                  <c:v>-6.6000000000000003E-2</c:v>
                </c:pt>
                <c:pt idx="148">
                  <c:v>-6.5000000000000002E-2</c:v>
                </c:pt>
                <c:pt idx="149">
                  <c:v>-5.6000000000000001E-2</c:v>
                </c:pt>
                <c:pt idx="150">
                  <c:v>-5.0999999999999997E-2</c:v>
                </c:pt>
                <c:pt idx="151">
                  <c:v>-5.6000000000000001E-2</c:v>
                </c:pt>
                <c:pt idx="152">
                  <c:v>-5.5E-2</c:v>
                </c:pt>
                <c:pt idx="153">
                  <c:v>-5.2999999999999999E-2</c:v>
                </c:pt>
                <c:pt idx="154">
                  <c:v>-4.9000000000000002E-2</c:v>
                </c:pt>
                <c:pt idx="155">
                  <c:v>-5.5E-2</c:v>
                </c:pt>
                <c:pt idx="156">
                  <c:v>-5.6000000000000001E-2</c:v>
                </c:pt>
                <c:pt idx="157">
                  <c:v>-5.7000000000000002E-2</c:v>
                </c:pt>
                <c:pt idx="158">
                  <c:v>-5.5E-2</c:v>
                </c:pt>
                <c:pt idx="159">
                  <c:v>-5.3999999999999999E-2</c:v>
                </c:pt>
                <c:pt idx="160">
                  <c:v>-5.0999999999999997E-2</c:v>
                </c:pt>
                <c:pt idx="161">
                  <c:v>-4.4999999999999998E-2</c:v>
                </c:pt>
                <c:pt idx="162">
                  <c:v>-4.2999999999999997E-2</c:v>
                </c:pt>
                <c:pt idx="163">
                  <c:v>-3.5000000000000003E-2</c:v>
                </c:pt>
                <c:pt idx="164">
                  <c:v>-3.3000000000000002E-2</c:v>
                </c:pt>
                <c:pt idx="165">
                  <c:v>-3.3000000000000002E-2</c:v>
                </c:pt>
                <c:pt idx="166">
                  <c:v>-2.8000000000000001E-2</c:v>
                </c:pt>
                <c:pt idx="167">
                  <c:v>-2.5000000000000001E-2</c:v>
                </c:pt>
                <c:pt idx="168">
                  <c:v>-2.5999999999999999E-2</c:v>
                </c:pt>
                <c:pt idx="169">
                  <c:v>-2.3E-2</c:v>
                </c:pt>
                <c:pt idx="170">
                  <c:v>-2.7E-2</c:v>
                </c:pt>
                <c:pt idx="171">
                  <c:v>-2.9000000000000001E-2</c:v>
                </c:pt>
                <c:pt idx="172">
                  <c:v>-2.5999999999999999E-2</c:v>
                </c:pt>
                <c:pt idx="173">
                  <c:v>-3.1E-2</c:v>
                </c:pt>
                <c:pt idx="174">
                  <c:v>-3.2000000000000001E-2</c:v>
                </c:pt>
                <c:pt idx="175">
                  <c:v>-3.3000000000000002E-2</c:v>
                </c:pt>
                <c:pt idx="176">
                  <c:v>-3.3000000000000002E-2</c:v>
                </c:pt>
                <c:pt idx="177">
                  <c:v>-2.9000000000000001E-2</c:v>
                </c:pt>
                <c:pt idx="178">
                  <c:v>-3.1E-2</c:v>
                </c:pt>
                <c:pt idx="179">
                  <c:v>-3.6999999999999998E-2</c:v>
                </c:pt>
                <c:pt idx="180">
                  <c:v>-3.5000000000000003E-2</c:v>
                </c:pt>
                <c:pt idx="181">
                  <c:v>-3.7999999999999999E-2</c:v>
                </c:pt>
                <c:pt idx="182">
                  <c:v>-3.7999999999999999E-2</c:v>
                </c:pt>
                <c:pt idx="183">
                  <c:v>-3.6999999999999998E-2</c:v>
                </c:pt>
                <c:pt idx="184">
                  <c:v>-3.9E-2</c:v>
                </c:pt>
                <c:pt idx="185">
                  <c:v>-3.3000000000000002E-2</c:v>
                </c:pt>
                <c:pt idx="186">
                  <c:v>-1.9E-2</c:v>
                </c:pt>
                <c:pt idx="187">
                  <c:v>-2.1999999999999999E-2</c:v>
                </c:pt>
                <c:pt idx="188">
                  <c:v>-0.03</c:v>
                </c:pt>
                <c:pt idx="189">
                  <c:v>-0.03</c:v>
                </c:pt>
                <c:pt idx="190">
                  <c:v>-0.03</c:v>
                </c:pt>
                <c:pt idx="191">
                  <c:v>-0.03</c:v>
                </c:pt>
                <c:pt idx="192">
                  <c:v>-2.3E-2</c:v>
                </c:pt>
                <c:pt idx="193">
                  <c:v>-2.5999999999999999E-2</c:v>
                </c:pt>
                <c:pt idx="194">
                  <c:v>-2.1000000000000001E-2</c:v>
                </c:pt>
                <c:pt idx="195">
                  <c:v>-1.4999999999999999E-2</c:v>
                </c:pt>
                <c:pt idx="196">
                  <c:v>-8.9999999999999993E-3</c:v>
                </c:pt>
                <c:pt idx="197">
                  <c:v>-1.2999999999999999E-2</c:v>
                </c:pt>
                <c:pt idx="198">
                  <c:v>-2.1999999999999999E-2</c:v>
                </c:pt>
                <c:pt idx="199">
                  <c:v>-2.1999999999999999E-2</c:v>
                </c:pt>
                <c:pt idx="200">
                  <c:v>-1.0999999999999999E-2</c:v>
                </c:pt>
                <c:pt idx="201">
                  <c:v>-1.4E-2</c:v>
                </c:pt>
                <c:pt idx="202">
                  <c:v>-1.0999999999999999E-2</c:v>
                </c:pt>
                <c:pt idx="203">
                  <c:v>-1E-3</c:v>
                </c:pt>
                <c:pt idx="204">
                  <c:v>-8.0000000000000002E-3</c:v>
                </c:pt>
                <c:pt idx="205">
                  <c:v>1E-3</c:v>
                </c:pt>
                <c:pt idx="206">
                  <c:v>3.0000000000000001E-3</c:v>
                </c:pt>
                <c:pt idx="207">
                  <c:v>1.2E-2</c:v>
                </c:pt>
                <c:pt idx="208">
                  <c:v>1E-3</c:v>
                </c:pt>
                <c:pt idx="209">
                  <c:v>4.0000000000000001E-3</c:v>
                </c:pt>
                <c:pt idx="210">
                  <c:v>8.9999999999999993E-3</c:v>
                </c:pt>
                <c:pt idx="211">
                  <c:v>2.1999999999999999E-2</c:v>
                </c:pt>
                <c:pt idx="212">
                  <c:v>2.5000000000000001E-2</c:v>
                </c:pt>
                <c:pt idx="213">
                  <c:v>3.5999999999999997E-2</c:v>
                </c:pt>
                <c:pt idx="214">
                  <c:v>3.3000000000000002E-2</c:v>
                </c:pt>
                <c:pt idx="215">
                  <c:v>3.6999999999999998E-2</c:v>
                </c:pt>
                <c:pt idx="216">
                  <c:v>4.5999999999999999E-2</c:v>
                </c:pt>
                <c:pt idx="217">
                  <c:v>4.5999999999999999E-2</c:v>
                </c:pt>
                <c:pt idx="218">
                  <c:v>4.7E-2</c:v>
                </c:pt>
                <c:pt idx="219">
                  <c:v>4.8000000000000001E-2</c:v>
                </c:pt>
                <c:pt idx="220">
                  <c:v>5.0999999999999997E-2</c:v>
                </c:pt>
                <c:pt idx="221">
                  <c:v>4.9000000000000002E-2</c:v>
                </c:pt>
                <c:pt idx="222">
                  <c:v>4.5999999999999999E-2</c:v>
                </c:pt>
                <c:pt idx="223">
                  <c:v>0.04</c:v>
                </c:pt>
                <c:pt idx="224">
                  <c:v>4.3999999999999997E-2</c:v>
                </c:pt>
                <c:pt idx="225">
                  <c:v>3.4000000000000002E-2</c:v>
                </c:pt>
                <c:pt idx="226">
                  <c:v>3.7999999999999999E-2</c:v>
                </c:pt>
                <c:pt idx="227">
                  <c:v>4.5999999999999999E-2</c:v>
                </c:pt>
                <c:pt idx="228">
                  <c:v>0.05</c:v>
                </c:pt>
                <c:pt idx="229">
                  <c:v>5.2999999999999999E-2</c:v>
                </c:pt>
                <c:pt idx="230">
                  <c:v>5.2999999999999999E-2</c:v>
                </c:pt>
                <c:pt idx="231">
                  <c:v>4.5999999999999999E-2</c:v>
                </c:pt>
                <c:pt idx="232">
                  <c:v>5.3999999999999999E-2</c:v>
                </c:pt>
                <c:pt idx="233">
                  <c:v>6.0999999999999999E-2</c:v>
                </c:pt>
                <c:pt idx="234">
                  <c:v>6.3E-2</c:v>
                </c:pt>
                <c:pt idx="235">
                  <c:v>6.6000000000000003E-2</c:v>
                </c:pt>
                <c:pt idx="236">
                  <c:v>6.5000000000000002E-2</c:v>
                </c:pt>
                <c:pt idx="237">
                  <c:v>7.2999999999999995E-2</c:v>
                </c:pt>
                <c:pt idx="238">
                  <c:v>7.5999999999999998E-2</c:v>
                </c:pt>
                <c:pt idx="239">
                  <c:v>7.0000000000000007E-2</c:v>
                </c:pt>
                <c:pt idx="240">
                  <c:v>5.8999999999999997E-2</c:v>
                </c:pt>
                <c:pt idx="241">
                  <c:v>5.8999999999999997E-2</c:v>
                </c:pt>
                <c:pt idx="242">
                  <c:v>8.7999999999999995E-2</c:v>
                </c:pt>
                <c:pt idx="243">
                  <c:v>9.9000000000000005E-2</c:v>
                </c:pt>
                <c:pt idx="244">
                  <c:v>0.115</c:v>
                </c:pt>
                <c:pt idx="245">
                  <c:v>0.123</c:v>
                </c:pt>
                <c:pt idx="246">
                  <c:v>0.13900000000000001</c:v>
                </c:pt>
                <c:pt idx="247">
                  <c:v>0.156</c:v>
                </c:pt>
                <c:pt idx="248">
                  <c:v>0.18</c:v>
                </c:pt>
                <c:pt idx="249">
                  <c:v>0.193</c:v>
                </c:pt>
                <c:pt idx="250">
                  <c:v>0.20100000000000001</c:v>
                </c:pt>
                <c:pt idx="251">
                  <c:v>0.20499999999999999</c:v>
                </c:pt>
                <c:pt idx="252">
                  <c:v>0.223</c:v>
                </c:pt>
                <c:pt idx="253">
                  <c:v>0.24</c:v>
                </c:pt>
                <c:pt idx="254">
                  <c:v>0.222</c:v>
                </c:pt>
                <c:pt idx="255">
                  <c:v>0.221</c:v>
                </c:pt>
                <c:pt idx="256">
                  <c:v>0.21099999999999999</c:v>
                </c:pt>
                <c:pt idx="257">
                  <c:v>0.20499999999999999</c:v>
                </c:pt>
                <c:pt idx="258">
                  <c:v>0.2</c:v>
                </c:pt>
                <c:pt idx="259">
                  <c:v>0.18</c:v>
                </c:pt>
                <c:pt idx="260">
                  <c:v>0.158</c:v>
                </c:pt>
                <c:pt idx="261">
                  <c:v>0.13200000000000001</c:v>
                </c:pt>
                <c:pt idx="262">
                  <c:v>0.112</c:v>
                </c:pt>
                <c:pt idx="263">
                  <c:v>0.09</c:v>
                </c:pt>
                <c:pt idx="264">
                  <c:v>8.5000000000000006E-2</c:v>
                </c:pt>
                <c:pt idx="265">
                  <c:v>2.5999999999999999E-2</c:v>
                </c:pt>
                <c:pt idx="266">
                  <c:v>1.9E-2</c:v>
                </c:pt>
                <c:pt idx="267">
                  <c:v>-7.0000000000000001E-3</c:v>
                </c:pt>
                <c:pt idx="268">
                  <c:v>-2.3E-2</c:v>
                </c:pt>
                <c:pt idx="269">
                  <c:v>-3.7999999999999999E-2</c:v>
                </c:pt>
                <c:pt idx="270">
                  <c:v>-6.3E-2</c:v>
                </c:pt>
                <c:pt idx="271">
                  <c:v>-7.8E-2</c:v>
                </c:pt>
                <c:pt idx="272">
                  <c:v>-9.2999999999999999E-2</c:v>
                </c:pt>
                <c:pt idx="273">
                  <c:v>-9.9000000000000005E-2</c:v>
                </c:pt>
                <c:pt idx="274">
                  <c:v>-0.10299999999999999</c:v>
                </c:pt>
                <c:pt idx="275">
                  <c:v>-0.10199999999999999</c:v>
                </c:pt>
                <c:pt idx="276">
                  <c:v>-0.11799999999999999</c:v>
                </c:pt>
                <c:pt idx="277">
                  <c:v>-9.6000000000000002E-2</c:v>
                </c:pt>
                <c:pt idx="278">
                  <c:v>-0.108</c:v>
                </c:pt>
                <c:pt idx="279">
                  <c:v>-0.10299999999999999</c:v>
                </c:pt>
                <c:pt idx="280">
                  <c:v>-0.10299999999999999</c:v>
                </c:pt>
                <c:pt idx="281">
                  <c:v>-0.10199999999999999</c:v>
                </c:pt>
                <c:pt idx="282">
                  <c:v>-9.9000000000000005E-2</c:v>
                </c:pt>
                <c:pt idx="283">
                  <c:v>-9.8000000000000004E-2</c:v>
                </c:pt>
                <c:pt idx="284">
                  <c:v>-9.7000000000000003E-2</c:v>
                </c:pt>
                <c:pt idx="285">
                  <c:v>-8.5000000000000006E-2</c:v>
                </c:pt>
                <c:pt idx="286">
                  <c:v>-8.1000000000000003E-2</c:v>
                </c:pt>
                <c:pt idx="287">
                  <c:v>-7.3999999999999996E-2</c:v>
                </c:pt>
                <c:pt idx="288">
                  <c:v>-6.7000000000000004E-2</c:v>
                </c:pt>
                <c:pt idx="289">
                  <c:v>-1.0999999999999999E-2</c:v>
                </c:pt>
                <c:pt idx="290">
                  <c:v>2.7E-2</c:v>
                </c:pt>
                <c:pt idx="291">
                  <c:v>7.2999999999999995E-2</c:v>
                </c:pt>
                <c:pt idx="292">
                  <c:v>0.128</c:v>
                </c:pt>
                <c:pt idx="293">
                  <c:v>0.20200000000000001</c:v>
                </c:pt>
                <c:pt idx="294">
                  <c:v>0.29499999999999998</c:v>
                </c:pt>
                <c:pt idx="295">
                  <c:v>0.39800000000000002</c:v>
                </c:pt>
                <c:pt idx="296">
                  <c:v>0.50600000000000001</c:v>
                </c:pt>
                <c:pt idx="297">
                  <c:v>0.56200000000000006</c:v>
                </c:pt>
                <c:pt idx="298">
                  <c:v>0.63100000000000001</c:v>
                </c:pt>
                <c:pt idx="299">
                  <c:v>0.68799999999999994</c:v>
                </c:pt>
                <c:pt idx="300">
                  <c:v>0.73599999999999999</c:v>
                </c:pt>
                <c:pt idx="301">
                  <c:v>0.71299999999999997</c:v>
                </c:pt>
                <c:pt idx="302">
                  <c:v>0.72099999999999997</c:v>
                </c:pt>
                <c:pt idx="303">
                  <c:v>0.71499999999999997</c:v>
                </c:pt>
                <c:pt idx="304">
                  <c:v>0.68400000000000005</c:v>
                </c:pt>
                <c:pt idx="305">
                  <c:v>0.63200000000000001</c:v>
                </c:pt>
                <c:pt idx="306">
                  <c:v>0.57099999999999995</c:v>
                </c:pt>
                <c:pt idx="307">
                  <c:v>0.501</c:v>
                </c:pt>
                <c:pt idx="308">
                  <c:v>0.43099999999999999</c:v>
                </c:pt>
                <c:pt idx="309">
                  <c:v>0.40300000000000002</c:v>
                </c:pt>
                <c:pt idx="310">
                  <c:v>0.36899999999999999</c:v>
                </c:pt>
                <c:pt idx="311">
                  <c:v>0.34499999999999997</c:v>
                </c:pt>
                <c:pt idx="312">
                  <c:v>0.32500000000000001</c:v>
                </c:pt>
                <c:pt idx="313">
                  <c:v>0.315</c:v>
                </c:pt>
                <c:pt idx="314">
                  <c:v>0.29899999999999999</c:v>
                </c:pt>
                <c:pt idx="315">
                  <c:v>0.28399999999999997</c:v>
                </c:pt>
                <c:pt idx="316">
                  <c:v>0.27600000000000002</c:v>
                </c:pt>
                <c:pt idx="317">
                  <c:v>0.26600000000000001</c:v>
                </c:pt>
                <c:pt idx="318">
                  <c:v>0.254</c:v>
                </c:pt>
                <c:pt idx="319">
                  <c:v>0.253</c:v>
                </c:pt>
              </c:numCache>
            </c:numRef>
          </c:val>
          <c:extLst>
            <c:ext xmlns:c16="http://schemas.microsoft.com/office/drawing/2014/chart" uri="{C3380CC4-5D6E-409C-BE32-E72D297353CC}">
              <c16:uniqueId val="{00000001-C385-4861-84DB-F1AFCE999E5E}"/>
            </c:ext>
          </c:extLst>
        </c:ser>
        <c:dLbls>
          <c:showLegendKey val="0"/>
          <c:showVal val="0"/>
          <c:showCatName val="0"/>
          <c:showSerName val="0"/>
          <c:showPercent val="0"/>
          <c:showBubbleSize val="0"/>
        </c:dLbls>
        <c:axId val="3"/>
        <c:axId val="4"/>
      </c:areaChart>
      <c:catAx>
        <c:axId val="172187256"/>
        <c:scaling>
          <c:orientation val="minMax"/>
        </c:scaling>
        <c:delete val="0"/>
        <c:axPos val="b"/>
        <c:numFmt formatCode="General" sourceLinked="1"/>
        <c:majorTickMark val="out"/>
        <c:minorTickMark val="none"/>
        <c:tickLblPos val="nextTo"/>
        <c:spPr>
          <a:ln w="3562">
            <a:solidFill>
              <a:schemeClr val="tx1"/>
            </a:solidFill>
            <a:prstDash val="solid"/>
          </a:ln>
        </c:spPr>
        <c:txPr>
          <a:bodyPr rot="0" vert="horz"/>
          <a:lstStyle/>
          <a:p>
            <a:pPr>
              <a:defRPr sz="1290"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8"/>
          <c:min val="-0.15"/>
        </c:scaling>
        <c:delete val="0"/>
        <c:axPos val="l"/>
        <c:majorGridlines>
          <c:spPr>
            <a:ln w="3562">
              <a:solidFill>
                <a:schemeClr val="tx1"/>
              </a:solidFill>
              <a:prstDash val="solid"/>
            </a:ln>
          </c:spPr>
        </c:majorGridlines>
        <c:numFmt formatCode="0%" sourceLinked="0"/>
        <c:majorTickMark val="out"/>
        <c:minorTickMark val="none"/>
        <c:tickLblPos val="nextTo"/>
        <c:spPr>
          <a:ln w="3562">
            <a:solidFill>
              <a:schemeClr val="tx1"/>
            </a:solidFill>
            <a:prstDash val="solid"/>
          </a:ln>
        </c:spPr>
        <c:txPr>
          <a:bodyPr rot="0" vert="horz"/>
          <a:lstStyle/>
          <a:p>
            <a:pPr>
              <a:defRPr sz="1486" b="1" i="0" u="none" strike="noStrike" baseline="0">
                <a:solidFill>
                  <a:schemeClr val="tx1"/>
                </a:solidFill>
                <a:latin typeface="Times New Roman"/>
                <a:ea typeface="Times New Roman"/>
                <a:cs typeface="Times New Roman"/>
              </a:defRPr>
            </a:pPr>
            <a:endParaRPr lang="en-US"/>
          </a:p>
        </c:txPr>
        <c:crossAx val="172187256"/>
        <c:crosses val="autoZero"/>
        <c:crossBetween val="midCat"/>
        <c:majorUnit val="0.05"/>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8"/>
          <c:min val="-0.15"/>
        </c:scaling>
        <c:delete val="0"/>
        <c:axPos val="r"/>
        <c:numFmt formatCode="0%" sourceLinked="0"/>
        <c:majorTickMark val="out"/>
        <c:minorTickMark val="none"/>
        <c:tickLblPos val="nextTo"/>
        <c:spPr>
          <a:ln w="3562">
            <a:solidFill>
              <a:schemeClr val="tx1"/>
            </a:solidFill>
            <a:prstDash val="solid"/>
          </a:ln>
        </c:spPr>
        <c:txPr>
          <a:bodyPr rot="0" vert="horz"/>
          <a:lstStyle/>
          <a:p>
            <a:pPr>
              <a:defRPr sz="1486" b="1" i="0" u="none" strike="noStrike" baseline="0">
                <a:solidFill>
                  <a:schemeClr val="tx1"/>
                </a:solidFill>
                <a:latin typeface="Times New Roman"/>
                <a:ea typeface="Times New Roman"/>
                <a:cs typeface="Times New Roman"/>
              </a:defRPr>
            </a:pPr>
            <a:endParaRPr lang="en-US"/>
          </a:p>
        </c:txPr>
        <c:crossAx val="3"/>
        <c:crosses val="max"/>
        <c:crossBetween val="midCat"/>
        <c:majorUnit val="0.05"/>
      </c:valAx>
      <c:spPr>
        <a:noFill/>
        <a:ln w="14247">
          <a:solidFill>
            <a:schemeClr val="tx1"/>
          </a:solidFill>
          <a:prstDash val="solid"/>
        </a:ln>
      </c:spPr>
    </c:plotArea>
    <c:plotVisOnly val="1"/>
    <c:dispBlanksAs val="zero"/>
    <c:showDLblsOverMax val="0"/>
  </c:chart>
  <c:spPr>
    <a:noFill/>
    <a:ln w="28494">
      <a:solidFill>
        <a:schemeClr val="tx1"/>
      </a:solidFill>
      <a:prstDash val="solid"/>
    </a:ln>
  </c:spPr>
  <c:txPr>
    <a:bodyPr/>
    <a:lstStyle/>
    <a:p>
      <a:pPr>
        <a:defRPr sz="2019" b="1" i="0" u="none" strike="noStrike" baseline="0">
          <a:solidFill>
            <a:schemeClr val="tx1"/>
          </a:solidFill>
          <a:latin typeface="Arial"/>
          <a:ea typeface="Arial"/>
          <a:cs typeface="Aria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sz="2400">
                <a:latin typeface="Times New Roman" panose="02020603050405020304" pitchFamily="18" charset="0"/>
                <a:cs typeface="Times New Roman" panose="02020603050405020304" pitchFamily="18" charset="0"/>
              </a:rPr>
              <a:t>CU Surplus Funds
(Cash + Investments)</a:t>
            </a:r>
          </a:p>
        </c:rich>
      </c:tx>
      <c:layout>
        <c:manualLayout>
          <c:xMode val="edge"/>
          <c:yMode val="edge"/>
          <c:x val="0.38620489362133531"/>
          <c:y val="2.6227855715758669E-2"/>
        </c:manualLayout>
      </c:layout>
      <c:overlay val="0"/>
      <c:spPr>
        <a:noFill/>
        <a:ln w="25639">
          <a:noFill/>
        </a:ln>
      </c:spPr>
    </c:title>
    <c:autoTitleDeleted val="0"/>
    <c:plotArea>
      <c:layout>
        <c:manualLayout>
          <c:layoutTarget val="inner"/>
          <c:xMode val="edge"/>
          <c:yMode val="edge"/>
          <c:x val="9.7913322632423749E-2"/>
          <c:y val="0.16889562237732969"/>
          <c:w val="0.8202247191011236"/>
          <c:h val="0.73702767993411378"/>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Sheet1!$C$2:$C$303</c:f>
              <c:numCache>
                <c:formatCode>General</c:formatCode>
                <c:ptCount val="302"/>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445A-4F3D-89CD-B75F46FF7841}"/>
            </c:ext>
          </c:extLst>
        </c:ser>
        <c:dLbls>
          <c:showLegendKey val="0"/>
          <c:showVal val="0"/>
          <c:showCatName val="0"/>
          <c:showSerName val="0"/>
          <c:showPercent val="0"/>
          <c:showBubbleSize val="0"/>
        </c:dLbls>
        <c:axId val="192276152"/>
        <c:axId val="1"/>
      </c:areaChart>
      <c:areaChart>
        <c:grouping val="stacked"/>
        <c:varyColors val="0"/>
        <c:ser>
          <c:idx val="3"/>
          <c:order val="1"/>
          <c:tx>
            <c:strRef>
              <c:f>Sheet1!$D$1</c:f>
              <c:strCache>
                <c:ptCount val="1"/>
                <c:pt idx="0">
                  <c:v>Surplus Funds-to-Assets</c:v>
                </c:pt>
              </c:strCache>
            </c:strRef>
          </c:tx>
          <c:spPr>
            <a:solidFill>
              <a:srgbClr val="00CCFF"/>
            </a:solidFill>
            <a:ln w="12820">
              <a:solidFill>
                <a:schemeClr val="tx1"/>
              </a:solidFill>
              <a:prstDash val="solid"/>
            </a:ln>
          </c:spP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Sheet1!$D$2:$D$303</c:f>
              <c:numCache>
                <c:formatCode>0.00%</c:formatCode>
                <c:ptCount val="302"/>
                <c:pt idx="0">
                  <c:v>0.251</c:v>
                </c:pt>
                <c:pt idx="1">
                  <c:v>0.255</c:v>
                </c:pt>
                <c:pt idx="2">
                  <c:v>0.25600000000000001</c:v>
                </c:pt>
                <c:pt idx="3">
                  <c:v>0.249</c:v>
                </c:pt>
                <c:pt idx="4">
                  <c:v>0.24299999999999999</c:v>
                </c:pt>
                <c:pt idx="5">
                  <c:v>0.23899999999999999</c:v>
                </c:pt>
                <c:pt idx="6">
                  <c:v>0.24099999999999999</c:v>
                </c:pt>
                <c:pt idx="7">
                  <c:v>0.24199999999999999</c:v>
                </c:pt>
                <c:pt idx="8">
                  <c:v>0.249</c:v>
                </c:pt>
                <c:pt idx="9">
                  <c:v>0.254</c:v>
                </c:pt>
                <c:pt idx="10">
                  <c:v>0.26</c:v>
                </c:pt>
                <c:pt idx="11">
                  <c:v>0.26700000000000002</c:v>
                </c:pt>
                <c:pt idx="12">
                  <c:v>0.26300000000000001</c:v>
                </c:pt>
                <c:pt idx="13">
                  <c:v>0.27400000000000002</c:v>
                </c:pt>
                <c:pt idx="14">
                  <c:v>0.28699999999999998</c:v>
                </c:pt>
                <c:pt idx="15">
                  <c:v>0.27800000000000002</c:v>
                </c:pt>
                <c:pt idx="16">
                  <c:v>0.29599999999999999</c:v>
                </c:pt>
                <c:pt idx="17">
                  <c:v>0.31900000000000001</c:v>
                </c:pt>
                <c:pt idx="18">
                  <c:v>0.29599999999999999</c:v>
                </c:pt>
                <c:pt idx="19">
                  <c:v>0.28799999999999998</c:v>
                </c:pt>
                <c:pt idx="20">
                  <c:v>0.28599999999999998</c:v>
                </c:pt>
                <c:pt idx="21">
                  <c:v>0.29699999999999999</c:v>
                </c:pt>
                <c:pt idx="22">
                  <c:v>0.312</c:v>
                </c:pt>
                <c:pt idx="23">
                  <c:v>0.32400000000000001</c:v>
                </c:pt>
                <c:pt idx="24">
                  <c:v>0.32500000000000001</c:v>
                </c:pt>
                <c:pt idx="25">
                  <c:v>0.32700000000000001</c:v>
                </c:pt>
                <c:pt idx="26">
                  <c:v>0.33900000000000002</c:v>
                </c:pt>
                <c:pt idx="27">
                  <c:v>0.34599999999999997</c:v>
                </c:pt>
                <c:pt idx="28">
                  <c:v>0.34899999999999998</c:v>
                </c:pt>
                <c:pt idx="29">
                  <c:v>0.34699999999999998</c:v>
                </c:pt>
                <c:pt idx="30">
                  <c:v>0.34399999999999997</c:v>
                </c:pt>
                <c:pt idx="31">
                  <c:v>0.34</c:v>
                </c:pt>
                <c:pt idx="32">
                  <c:v>0.33800000000000002</c:v>
                </c:pt>
                <c:pt idx="33">
                  <c:v>0.34</c:v>
                </c:pt>
                <c:pt idx="34">
                  <c:v>0.34399999999999997</c:v>
                </c:pt>
                <c:pt idx="35">
                  <c:v>0.34899999999999998</c:v>
                </c:pt>
                <c:pt idx="36">
                  <c:v>0.35</c:v>
                </c:pt>
                <c:pt idx="37">
                  <c:v>0.36499999999999999</c:v>
                </c:pt>
                <c:pt idx="38">
                  <c:v>0.371</c:v>
                </c:pt>
                <c:pt idx="39">
                  <c:v>0.36799999999999999</c:v>
                </c:pt>
                <c:pt idx="40">
                  <c:v>0.378</c:v>
                </c:pt>
                <c:pt idx="41">
                  <c:v>0.373</c:v>
                </c:pt>
                <c:pt idx="42">
                  <c:v>0.36599999999999999</c:v>
                </c:pt>
                <c:pt idx="43">
                  <c:v>0.36699999999999999</c:v>
                </c:pt>
                <c:pt idx="44">
                  <c:v>0.35899999999999999</c:v>
                </c:pt>
                <c:pt idx="45">
                  <c:v>0.36</c:v>
                </c:pt>
                <c:pt idx="46">
                  <c:v>0.35799999999999998</c:v>
                </c:pt>
                <c:pt idx="47">
                  <c:v>0.34799999999999998</c:v>
                </c:pt>
                <c:pt idx="48">
                  <c:v>0.35199999999999998</c:v>
                </c:pt>
                <c:pt idx="49">
                  <c:v>0.35899999999999999</c:v>
                </c:pt>
                <c:pt idx="50">
                  <c:v>0.35799999999999998</c:v>
                </c:pt>
                <c:pt idx="51">
                  <c:v>0.36199999999999999</c:v>
                </c:pt>
                <c:pt idx="52">
                  <c:v>0.35599999999999998</c:v>
                </c:pt>
                <c:pt idx="53">
                  <c:v>0.34200000000000003</c:v>
                </c:pt>
                <c:pt idx="54">
                  <c:v>0.34399999999999997</c:v>
                </c:pt>
                <c:pt idx="55">
                  <c:v>0.33100000000000002</c:v>
                </c:pt>
                <c:pt idx="56">
                  <c:v>0.32600000000000001</c:v>
                </c:pt>
                <c:pt idx="57">
                  <c:v>0.32900000000000001</c:v>
                </c:pt>
                <c:pt idx="58">
                  <c:v>0.32400000000000001</c:v>
                </c:pt>
                <c:pt idx="59">
                  <c:v>0.32300000000000001</c:v>
                </c:pt>
                <c:pt idx="60">
                  <c:v>0.32100000000000001</c:v>
                </c:pt>
                <c:pt idx="61">
                  <c:v>0.32900000000000001</c:v>
                </c:pt>
                <c:pt idx="62">
                  <c:v>0.32900000000000001</c:v>
                </c:pt>
                <c:pt idx="63">
                  <c:v>0.32900000000000001</c:v>
                </c:pt>
                <c:pt idx="64">
                  <c:v>0.32</c:v>
                </c:pt>
                <c:pt idx="65">
                  <c:v>0.31</c:v>
                </c:pt>
                <c:pt idx="66">
                  <c:v>0.30499999999999999</c:v>
                </c:pt>
                <c:pt idx="67">
                  <c:v>0.29299999999999998</c:v>
                </c:pt>
                <c:pt idx="68">
                  <c:v>0.29599999999999999</c:v>
                </c:pt>
                <c:pt idx="69">
                  <c:v>0.28999999999999998</c:v>
                </c:pt>
                <c:pt idx="70">
                  <c:v>0.28399999999999997</c:v>
                </c:pt>
                <c:pt idx="71">
                  <c:v>0.28599999999999998</c:v>
                </c:pt>
                <c:pt idx="72">
                  <c:v>0.27900000000000003</c:v>
                </c:pt>
                <c:pt idx="73">
                  <c:v>0.28699999999999998</c:v>
                </c:pt>
                <c:pt idx="74">
                  <c:v>0.29599999999999999</c:v>
                </c:pt>
                <c:pt idx="75">
                  <c:v>0.28699999999999998</c:v>
                </c:pt>
                <c:pt idx="76">
                  <c:v>0.27700000000000002</c:v>
                </c:pt>
                <c:pt idx="77">
                  <c:v>0.27600000000000002</c:v>
                </c:pt>
                <c:pt idx="78">
                  <c:v>0.26700000000000002</c:v>
                </c:pt>
                <c:pt idx="79">
                  <c:v>0.26</c:v>
                </c:pt>
                <c:pt idx="80">
                  <c:v>0.26400000000000001</c:v>
                </c:pt>
                <c:pt idx="81">
                  <c:v>0.25800000000000001</c:v>
                </c:pt>
                <c:pt idx="82">
                  <c:v>0.25900000000000001</c:v>
                </c:pt>
                <c:pt idx="83">
                  <c:v>0.26200000000000001</c:v>
                </c:pt>
                <c:pt idx="84">
                  <c:v>0.25800000000000001</c:v>
                </c:pt>
                <c:pt idx="85">
                  <c:v>0.27</c:v>
                </c:pt>
                <c:pt idx="86">
                  <c:v>0.28599999999999998</c:v>
                </c:pt>
                <c:pt idx="87">
                  <c:v>0.27700000000000002</c:v>
                </c:pt>
                <c:pt idx="88">
                  <c:v>0.27400000000000002</c:v>
                </c:pt>
                <c:pt idx="89">
                  <c:v>0.27500000000000002</c:v>
                </c:pt>
                <c:pt idx="90">
                  <c:v>0.26400000000000001</c:v>
                </c:pt>
                <c:pt idx="91">
                  <c:v>0.26400000000000001</c:v>
                </c:pt>
                <c:pt idx="92">
                  <c:v>0.26</c:v>
                </c:pt>
                <c:pt idx="93">
                  <c:v>0.252</c:v>
                </c:pt>
                <c:pt idx="94">
                  <c:v>0.26100000000000001</c:v>
                </c:pt>
                <c:pt idx="95">
                  <c:v>0.25900000000000001</c:v>
                </c:pt>
                <c:pt idx="96">
                  <c:v>0.26500000000000001</c:v>
                </c:pt>
                <c:pt idx="97">
                  <c:v>0.28599999999999998</c:v>
                </c:pt>
                <c:pt idx="98">
                  <c:v>0.28999999999999998</c:v>
                </c:pt>
                <c:pt idx="99">
                  <c:v>0.28299999999999997</c:v>
                </c:pt>
                <c:pt idx="100">
                  <c:v>0.28999999999999998</c:v>
                </c:pt>
                <c:pt idx="101">
                  <c:v>0.27800000000000002</c:v>
                </c:pt>
                <c:pt idx="102">
                  <c:v>0.26700000000000002</c:v>
                </c:pt>
                <c:pt idx="103">
                  <c:v>0.26500000000000001</c:v>
                </c:pt>
                <c:pt idx="104">
                  <c:v>0.25700000000000001</c:v>
                </c:pt>
                <c:pt idx="105">
                  <c:v>0.26400000000000001</c:v>
                </c:pt>
                <c:pt idx="106">
                  <c:v>0.26500000000000001</c:v>
                </c:pt>
                <c:pt idx="107">
                  <c:v>0.26400000000000001</c:v>
                </c:pt>
                <c:pt idx="108">
                  <c:v>0.27800000000000002</c:v>
                </c:pt>
                <c:pt idx="109">
                  <c:v>0.29599999999999999</c:v>
                </c:pt>
                <c:pt idx="110">
                  <c:v>0.30299999999999999</c:v>
                </c:pt>
                <c:pt idx="111">
                  <c:v>0.30399999999999999</c:v>
                </c:pt>
                <c:pt idx="112">
                  <c:v>0.31</c:v>
                </c:pt>
                <c:pt idx="113">
                  <c:v>0.30399999999999999</c:v>
                </c:pt>
                <c:pt idx="114">
                  <c:v>0.308</c:v>
                </c:pt>
                <c:pt idx="115">
                  <c:v>0.30299999999999999</c:v>
                </c:pt>
                <c:pt idx="116">
                  <c:v>0.30299999999999999</c:v>
                </c:pt>
                <c:pt idx="117">
                  <c:v>0.313</c:v>
                </c:pt>
                <c:pt idx="118">
                  <c:v>0.311</c:v>
                </c:pt>
                <c:pt idx="119">
                  <c:v>0.314</c:v>
                </c:pt>
                <c:pt idx="120">
                  <c:v>0.314</c:v>
                </c:pt>
                <c:pt idx="121">
                  <c:v>0.32700000000000001</c:v>
                </c:pt>
                <c:pt idx="122">
                  <c:v>0.33200000000000002</c:v>
                </c:pt>
                <c:pt idx="123">
                  <c:v>0.34</c:v>
                </c:pt>
                <c:pt idx="124">
                  <c:v>0.33900000000000002</c:v>
                </c:pt>
                <c:pt idx="125">
                  <c:v>0.33400000000000002</c:v>
                </c:pt>
                <c:pt idx="126">
                  <c:v>0.34</c:v>
                </c:pt>
                <c:pt idx="127">
                  <c:v>0.33200000000000002</c:v>
                </c:pt>
                <c:pt idx="128">
                  <c:v>0.33400000000000002</c:v>
                </c:pt>
                <c:pt idx="129">
                  <c:v>0.34100000000000003</c:v>
                </c:pt>
                <c:pt idx="130">
                  <c:v>0.33900000000000002</c:v>
                </c:pt>
                <c:pt idx="131">
                  <c:v>0.34300000000000003</c:v>
                </c:pt>
                <c:pt idx="132">
                  <c:v>0.34499999999999997</c:v>
                </c:pt>
                <c:pt idx="133">
                  <c:v>0.35799999999999998</c:v>
                </c:pt>
                <c:pt idx="134">
                  <c:v>0.36499999999999999</c:v>
                </c:pt>
                <c:pt idx="135">
                  <c:v>0.371</c:v>
                </c:pt>
                <c:pt idx="136">
                  <c:v>0.36399999999999999</c:v>
                </c:pt>
                <c:pt idx="137">
                  <c:v>0.36199999999999999</c:v>
                </c:pt>
                <c:pt idx="138">
                  <c:v>0.36399999999999999</c:v>
                </c:pt>
                <c:pt idx="139">
                  <c:v>0.36</c:v>
                </c:pt>
                <c:pt idx="140">
                  <c:v>0.36699999999999999</c:v>
                </c:pt>
                <c:pt idx="141">
                  <c:v>0.36</c:v>
                </c:pt>
                <c:pt idx="142">
                  <c:v>0.36099999999999999</c:v>
                </c:pt>
                <c:pt idx="143">
                  <c:v>0.36599999999999999</c:v>
                </c:pt>
                <c:pt idx="144">
                  <c:v>0.36499999999999999</c:v>
                </c:pt>
                <c:pt idx="145">
                  <c:v>0.377</c:v>
                </c:pt>
                <c:pt idx="146">
                  <c:v>0.39100000000000001</c:v>
                </c:pt>
                <c:pt idx="147">
                  <c:v>0.38300000000000001</c:v>
                </c:pt>
                <c:pt idx="148">
                  <c:v>0.38100000000000001</c:v>
                </c:pt>
                <c:pt idx="149">
                  <c:v>0.38400000000000001</c:v>
                </c:pt>
                <c:pt idx="150">
                  <c:v>0.375</c:v>
                </c:pt>
                <c:pt idx="151">
                  <c:v>0.38</c:v>
                </c:pt>
                <c:pt idx="152">
                  <c:v>0.374</c:v>
                </c:pt>
                <c:pt idx="153">
                  <c:v>0.36899999999999999</c:v>
                </c:pt>
                <c:pt idx="154">
                  <c:v>0.376</c:v>
                </c:pt>
                <c:pt idx="155">
                  <c:v>0.373</c:v>
                </c:pt>
                <c:pt idx="156">
                  <c:v>0.37</c:v>
                </c:pt>
                <c:pt idx="157">
                  <c:v>0.38100000000000001</c:v>
                </c:pt>
                <c:pt idx="158">
                  <c:v>0.39</c:v>
                </c:pt>
                <c:pt idx="159">
                  <c:v>0.38300000000000001</c:v>
                </c:pt>
                <c:pt idx="160">
                  <c:v>0.38400000000000001</c:v>
                </c:pt>
                <c:pt idx="161">
                  <c:v>0.376</c:v>
                </c:pt>
                <c:pt idx="162">
                  <c:v>0.36799999999999999</c:v>
                </c:pt>
                <c:pt idx="163">
                  <c:v>0.36799999999999999</c:v>
                </c:pt>
                <c:pt idx="164">
                  <c:v>0.36</c:v>
                </c:pt>
                <c:pt idx="165">
                  <c:v>0.35799999999999998</c:v>
                </c:pt>
                <c:pt idx="166">
                  <c:v>0.36099999999999999</c:v>
                </c:pt>
                <c:pt idx="167">
                  <c:v>0.35199999999999998</c:v>
                </c:pt>
                <c:pt idx="168">
                  <c:v>0.35599999999999998</c:v>
                </c:pt>
                <c:pt idx="169">
                  <c:v>0.36699999999999999</c:v>
                </c:pt>
                <c:pt idx="170">
                  <c:v>0.36399999999999999</c:v>
                </c:pt>
                <c:pt idx="171">
                  <c:v>0.35699999999999998</c:v>
                </c:pt>
                <c:pt idx="172">
                  <c:v>0.35699999999999998</c:v>
                </c:pt>
                <c:pt idx="173">
                  <c:v>0.34699999999999998</c:v>
                </c:pt>
                <c:pt idx="174">
                  <c:v>0.34</c:v>
                </c:pt>
                <c:pt idx="175">
                  <c:v>0.33900000000000002</c:v>
                </c:pt>
                <c:pt idx="176">
                  <c:v>0.32900000000000001</c:v>
                </c:pt>
                <c:pt idx="177">
                  <c:v>0.33300000000000002</c:v>
                </c:pt>
                <c:pt idx="178">
                  <c:v>0.32900000000000001</c:v>
                </c:pt>
                <c:pt idx="179">
                  <c:v>0.32300000000000001</c:v>
                </c:pt>
                <c:pt idx="180">
                  <c:v>0.32800000000000001</c:v>
                </c:pt>
                <c:pt idx="181">
                  <c:v>0.33800000000000002</c:v>
                </c:pt>
                <c:pt idx="182">
                  <c:v>0.33300000000000002</c:v>
                </c:pt>
                <c:pt idx="183">
                  <c:v>0.32800000000000001</c:v>
                </c:pt>
                <c:pt idx="184">
                  <c:v>0.32800000000000001</c:v>
                </c:pt>
                <c:pt idx="185">
                  <c:v>0.318</c:v>
                </c:pt>
                <c:pt idx="186">
                  <c:v>0.31900000000000001</c:v>
                </c:pt>
                <c:pt idx="187">
                  <c:v>0.31</c:v>
                </c:pt>
                <c:pt idx="188">
                  <c:v>0.30399999999999999</c:v>
                </c:pt>
                <c:pt idx="189">
                  <c:v>0.31</c:v>
                </c:pt>
                <c:pt idx="190">
                  <c:v>0.308</c:v>
                </c:pt>
                <c:pt idx="191">
                  <c:v>0.30499999999999999</c:v>
                </c:pt>
                <c:pt idx="192" formatCode="General">
                  <c:v>0.30622914000000001</c:v>
                </c:pt>
                <c:pt idx="193" formatCode="General">
                  <c:v>0.31439278100000001</c:v>
                </c:pt>
                <c:pt idx="194" formatCode="General">
                  <c:v>0.311388</c:v>
                </c:pt>
                <c:pt idx="195" formatCode="General">
                  <c:v>0.31349489000000003</c:v>
                </c:pt>
                <c:pt idx="196" formatCode="General">
                  <c:v>0.30391586199999998</c:v>
                </c:pt>
                <c:pt idx="197" formatCode="General">
                  <c:v>0.29777900000000002</c:v>
                </c:pt>
                <c:pt idx="198" formatCode="General">
                  <c:v>0.29884270699999999</c:v>
                </c:pt>
                <c:pt idx="199" formatCode="General">
                  <c:v>0.29245935899999997</c:v>
                </c:pt>
                <c:pt idx="200" formatCode="General">
                  <c:v>0.29441099999999998</c:v>
                </c:pt>
                <c:pt idx="201" formatCode="General">
                  <c:v>0.291742102</c:v>
                </c:pt>
                <c:pt idx="202" formatCode="General">
                  <c:v>0.28789404699999999</c:v>
                </c:pt>
                <c:pt idx="203" formatCode="General">
                  <c:v>0.28426299999999999</c:v>
                </c:pt>
                <c:pt idx="204">
                  <c:v>0.28299999999999997</c:v>
                </c:pt>
                <c:pt idx="205">
                  <c:v>0.29299999999999998</c:v>
                </c:pt>
                <c:pt idx="206">
                  <c:v>0.29699999999999999</c:v>
                </c:pt>
                <c:pt idx="207">
                  <c:v>0.29199999999999998</c:v>
                </c:pt>
                <c:pt idx="208">
                  <c:v>0.28199999999999997</c:v>
                </c:pt>
                <c:pt idx="209">
                  <c:v>0.28100000000000003</c:v>
                </c:pt>
                <c:pt idx="210">
                  <c:v>0.27300000000000002</c:v>
                </c:pt>
                <c:pt idx="211">
                  <c:v>0.26700000000000002</c:v>
                </c:pt>
                <c:pt idx="212">
                  <c:v>0.27</c:v>
                </c:pt>
                <c:pt idx="213">
                  <c:v>0.26500000000000001</c:v>
                </c:pt>
                <c:pt idx="214">
                  <c:v>0.26400000000000001</c:v>
                </c:pt>
                <c:pt idx="215">
                  <c:v>0.26200000000000001</c:v>
                </c:pt>
                <c:pt idx="216">
                  <c:v>0.25700000000000001</c:v>
                </c:pt>
                <c:pt idx="217">
                  <c:v>0.26500000000000001</c:v>
                </c:pt>
                <c:pt idx="218">
                  <c:v>0.27200000000000002</c:v>
                </c:pt>
                <c:pt idx="219">
                  <c:v>0.26200000000000001</c:v>
                </c:pt>
                <c:pt idx="220">
                  <c:v>0.254</c:v>
                </c:pt>
                <c:pt idx="221">
                  <c:v>0.25600000000000001</c:v>
                </c:pt>
                <c:pt idx="222">
                  <c:v>0.24299999999999999</c:v>
                </c:pt>
                <c:pt idx="223">
                  <c:v>0.247</c:v>
                </c:pt>
                <c:pt idx="224">
                  <c:v>0.24199999999999999</c:v>
                </c:pt>
                <c:pt idx="225">
                  <c:v>0.23499999999999999</c:v>
                </c:pt>
                <c:pt idx="226">
                  <c:v>0.24</c:v>
                </c:pt>
                <c:pt idx="227">
                  <c:v>0.23100000000000001</c:v>
                </c:pt>
                <c:pt idx="228">
                  <c:v>0.23200000000000001</c:v>
                </c:pt>
                <c:pt idx="229">
                  <c:v>0.248</c:v>
                </c:pt>
                <c:pt idx="230">
                  <c:v>0.25900000000000001</c:v>
                </c:pt>
                <c:pt idx="231">
                  <c:v>0.251</c:v>
                </c:pt>
                <c:pt idx="232">
                  <c:v>0.255</c:v>
                </c:pt>
                <c:pt idx="233">
                  <c:v>0.251</c:v>
                </c:pt>
                <c:pt idx="234">
                  <c:v>0.24399999999999999</c:v>
                </c:pt>
                <c:pt idx="235">
                  <c:v>0.25</c:v>
                </c:pt>
                <c:pt idx="236">
                  <c:v>0.245</c:v>
                </c:pt>
                <c:pt idx="237">
                  <c:v>0.247</c:v>
                </c:pt>
                <c:pt idx="238">
                  <c:v>0.255</c:v>
                </c:pt>
                <c:pt idx="239">
                  <c:v>0.246</c:v>
                </c:pt>
                <c:pt idx="240">
                  <c:v>0.253</c:v>
                </c:pt>
                <c:pt idx="241">
                  <c:v>0.26800000000000002</c:v>
                </c:pt>
                <c:pt idx="242">
                  <c:v>0.27</c:v>
                </c:pt>
                <c:pt idx="243">
                  <c:v>0.29199999999999998</c:v>
                </c:pt>
                <c:pt idx="244">
                  <c:v>0.30099999999999999</c:v>
                </c:pt>
                <c:pt idx="245">
                  <c:v>0.30199999999999999</c:v>
                </c:pt>
                <c:pt idx="246">
                  <c:v>0.308</c:v>
                </c:pt>
                <c:pt idx="247">
                  <c:v>0.307</c:v>
                </c:pt>
                <c:pt idx="248">
                  <c:v>0.30599999999999999</c:v>
                </c:pt>
                <c:pt idx="249">
                  <c:v>0.316</c:v>
                </c:pt>
                <c:pt idx="250">
                  <c:v>0.315</c:v>
                </c:pt>
                <c:pt idx="251">
                  <c:v>0.32300000000000001</c:v>
                </c:pt>
                <c:pt idx="252">
                  <c:v>0.33</c:v>
                </c:pt>
                <c:pt idx="253">
                  <c:v>0.33900000000000002</c:v>
                </c:pt>
                <c:pt idx="254">
                  <c:v>0.35699999999999998</c:v>
                </c:pt>
                <c:pt idx="255">
                  <c:v>0.36499999999999999</c:v>
                </c:pt>
                <c:pt idx="256">
                  <c:v>0.36099999999999999</c:v>
                </c:pt>
                <c:pt idx="257">
                  <c:v>0.35099999999999998</c:v>
                </c:pt>
                <c:pt idx="258">
                  <c:v>0.35799999999999998</c:v>
                </c:pt>
                <c:pt idx="259">
                  <c:v>0.35199999999999998</c:v>
                </c:pt>
                <c:pt idx="260">
                  <c:v>0.34799999999999998</c:v>
                </c:pt>
                <c:pt idx="261">
                  <c:v>0.35099999999999998</c:v>
                </c:pt>
                <c:pt idx="262">
                  <c:v>0.34599999999999997</c:v>
                </c:pt>
                <c:pt idx="263">
                  <c:v>0.34599999999999997</c:v>
                </c:pt>
                <c:pt idx="264">
                  <c:v>0.34100000000000003</c:v>
                </c:pt>
                <c:pt idx="265">
                  <c:v>0.34200000000000003</c:v>
                </c:pt>
                <c:pt idx="266">
                  <c:v>0.33800000000000002</c:v>
                </c:pt>
                <c:pt idx="267">
                  <c:v>0.33500000000000002</c:v>
                </c:pt>
                <c:pt idx="268">
                  <c:v>0.32</c:v>
                </c:pt>
                <c:pt idx="269">
                  <c:v>0.30399999999999999</c:v>
                </c:pt>
                <c:pt idx="270">
                  <c:v>0.30299999999999999</c:v>
                </c:pt>
                <c:pt idx="271">
                  <c:v>0.28899999999999998</c:v>
                </c:pt>
                <c:pt idx="272">
                  <c:v>0.28000000000000003</c:v>
                </c:pt>
                <c:pt idx="273">
                  <c:v>0.26900000000000002</c:v>
                </c:pt>
                <c:pt idx="274">
                  <c:v>0.26400000000000001</c:v>
                </c:pt>
                <c:pt idx="275">
                  <c:v>0.26200000000000001</c:v>
                </c:pt>
                <c:pt idx="276">
                  <c:v>0.26</c:v>
                </c:pt>
                <c:pt idx="277">
                  <c:v>0.26</c:v>
                </c:pt>
                <c:pt idx="278">
                  <c:v>0.26800000000000002</c:v>
                </c:pt>
                <c:pt idx="279">
                  <c:v>0.26300000000000001</c:v>
                </c:pt>
                <c:pt idx="280">
                  <c:v>0.25700000000000001</c:v>
                </c:pt>
                <c:pt idx="281">
                  <c:v>0.25600000000000001</c:v>
                </c:pt>
                <c:pt idx="282">
                  <c:v>0.247</c:v>
                </c:pt>
                <c:pt idx="283">
                  <c:v>0.24399999999999999</c:v>
                </c:pt>
                <c:pt idx="284">
                  <c:v>0.246</c:v>
                </c:pt>
                <c:pt idx="285">
                  <c:v>0.24</c:v>
                </c:pt>
                <c:pt idx="286">
                  <c:v>0.24199999999999999</c:v>
                </c:pt>
                <c:pt idx="287">
                  <c:v>0.248</c:v>
                </c:pt>
                <c:pt idx="288">
                  <c:v>0.248</c:v>
                </c:pt>
                <c:pt idx="289">
                  <c:v>0.255</c:v>
                </c:pt>
                <c:pt idx="290">
                  <c:v>0.26300000000000001</c:v>
                </c:pt>
                <c:pt idx="291">
                  <c:v>0.254</c:v>
                </c:pt>
                <c:pt idx="292">
                  <c:v>0.25600000000000001</c:v>
                </c:pt>
                <c:pt idx="293">
                  <c:v>0.252</c:v>
                </c:pt>
                <c:pt idx="294">
                  <c:v>0.247</c:v>
                </c:pt>
              </c:numCache>
            </c:numRef>
          </c:val>
          <c:extLst>
            <c:ext xmlns:c16="http://schemas.microsoft.com/office/drawing/2014/chart" uri="{C3380CC4-5D6E-409C-BE32-E72D297353CC}">
              <c16:uniqueId val="{00000001-445A-4F3D-89CD-B75F46FF7841}"/>
            </c:ext>
          </c:extLst>
        </c:ser>
        <c:dLbls>
          <c:showLegendKey val="0"/>
          <c:showVal val="0"/>
          <c:showCatName val="0"/>
          <c:showSerName val="0"/>
          <c:showPercent val="0"/>
          <c:showBubbleSize val="0"/>
        </c:dLbls>
        <c:axId val="3"/>
        <c:axId val="4"/>
      </c:areaChart>
      <c:lineChart>
        <c:grouping val="standard"/>
        <c:varyColors val="0"/>
        <c:ser>
          <c:idx val="4"/>
          <c:order val="2"/>
          <c:tx>
            <c:strRef>
              <c:f>Sheet1!$E$1</c:f>
              <c:strCache>
                <c:ptCount val="1"/>
                <c:pt idx="0">
                  <c:v>32% Long Run Average</c:v>
                </c:pt>
              </c:strCache>
            </c:strRef>
          </c:tx>
          <c:spPr>
            <a:ln w="38459">
              <a:solidFill>
                <a:srgbClr val="FFCC00"/>
              </a:solidFill>
              <a:prstDash val="solid"/>
            </a:ln>
          </c:spPr>
          <c:marker>
            <c:symbol val="none"/>
          </c:marker>
          <c:cat>
            <c:strRef>
              <c:f>Sheet1!$A$2:$A$303</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Sheet1!$E$2:$E$303</c:f>
              <c:numCache>
                <c:formatCode>General</c:formatCode>
                <c:ptCount val="302"/>
                <c:pt idx="0">
                  <c:v>0.32</c:v>
                </c:pt>
                <c:pt idx="1">
                  <c:v>0.32</c:v>
                </c:pt>
                <c:pt idx="2">
                  <c:v>0.32</c:v>
                </c:pt>
                <c:pt idx="3">
                  <c:v>0.32</c:v>
                </c:pt>
                <c:pt idx="4">
                  <c:v>0.32</c:v>
                </c:pt>
                <c:pt idx="5">
                  <c:v>0.32</c:v>
                </c:pt>
                <c:pt idx="6">
                  <c:v>0.32</c:v>
                </c:pt>
                <c:pt idx="7">
                  <c:v>0.32</c:v>
                </c:pt>
                <c:pt idx="8">
                  <c:v>0.32</c:v>
                </c:pt>
                <c:pt idx="9">
                  <c:v>0.32</c:v>
                </c:pt>
                <c:pt idx="10">
                  <c:v>0.32</c:v>
                </c:pt>
                <c:pt idx="11">
                  <c:v>0.32</c:v>
                </c:pt>
                <c:pt idx="12">
                  <c:v>0.32</c:v>
                </c:pt>
                <c:pt idx="13">
                  <c:v>0.32</c:v>
                </c:pt>
                <c:pt idx="14">
                  <c:v>0.32</c:v>
                </c:pt>
                <c:pt idx="15">
                  <c:v>0.32</c:v>
                </c:pt>
                <c:pt idx="16">
                  <c:v>0.32</c:v>
                </c:pt>
                <c:pt idx="17">
                  <c:v>0.32</c:v>
                </c:pt>
                <c:pt idx="18">
                  <c:v>0.32</c:v>
                </c:pt>
                <c:pt idx="19">
                  <c:v>0.32</c:v>
                </c:pt>
                <c:pt idx="20">
                  <c:v>0.32</c:v>
                </c:pt>
                <c:pt idx="21">
                  <c:v>0.32</c:v>
                </c:pt>
                <c:pt idx="22">
                  <c:v>0.32</c:v>
                </c:pt>
                <c:pt idx="23">
                  <c:v>0.32</c:v>
                </c:pt>
                <c:pt idx="24">
                  <c:v>0.32</c:v>
                </c:pt>
                <c:pt idx="25">
                  <c:v>0.32</c:v>
                </c:pt>
                <c:pt idx="26">
                  <c:v>0.32</c:v>
                </c:pt>
                <c:pt idx="27">
                  <c:v>0.32</c:v>
                </c:pt>
                <c:pt idx="28">
                  <c:v>0.32</c:v>
                </c:pt>
                <c:pt idx="29">
                  <c:v>0.32</c:v>
                </c:pt>
                <c:pt idx="30">
                  <c:v>0.32</c:v>
                </c:pt>
                <c:pt idx="31">
                  <c:v>0.32</c:v>
                </c:pt>
                <c:pt idx="32">
                  <c:v>0.32</c:v>
                </c:pt>
                <c:pt idx="33">
                  <c:v>0.32</c:v>
                </c:pt>
                <c:pt idx="34">
                  <c:v>0.32</c:v>
                </c:pt>
                <c:pt idx="35">
                  <c:v>0.32</c:v>
                </c:pt>
                <c:pt idx="36">
                  <c:v>0.32</c:v>
                </c:pt>
                <c:pt idx="37">
                  <c:v>0.32</c:v>
                </c:pt>
                <c:pt idx="38">
                  <c:v>0.32</c:v>
                </c:pt>
                <c:pt idx="39">
                  <c:v>0.32</c:v>
                </c:pt>
                <c:pt idx="40">
                  <c:v>0.32</c:v>
                </c:pt>
                <c:pt idx="41">
                  <c:v>0.32</c:v>
                </c:pt>
                <c:pt idx="42">
                  <c:v>0.32</c:v>
                </c:pt>
                <c:pt idx="43">
                  <c:v>0.32</c:v>
                </c:pt>
                <c:pt idx="44">
                  <c:v>0.32</c:v>
                </c:pt>
                <c:pt idx="45">
                  <c:v>0.32</c:v>
                </c:pt>
                <c:pt idx="46">
                  <c:v>0.32</c:v>
                </c:pt>
                <c:pt idx="47">
                  <c:v>0.32</c:v>
                </c:pt>
                <c:pt idx="48">
                  <c:v>0.32</c:v>
                </c:pt>
                <c:pt idx="49">
                  <c:v>0.32</c:v>
                </c:pt>
                <c:pt idx="50">
                  <c:v>0.32</c:v>
                </c:pt>
                <c:pt idx="51">
                  <c:v>0.32</c:v>
                </c:pt>
                <c:pt idx="52">
                  <c:v>0.32</c:v>
                </c:pt>
                <c:pt idx="53">
                  <c:v>0.32</c:v>
                </c:pt>
                <c:pt idx="54">
                  <c:v>0.32</c:v>
                </c:pt>
                <c:pt idx="55">
                  <c:v>0.32</c:v>
                </c:pt>
                <c:pt idx="56">
                  <c:v>0.32</c:v>
                </c:pt>
                <c:pt idx="57">
                  <c:v>0.32</c:v>
                </c:pt>
                <c:pt idx="58">
                  <c:v>0.32</c:v>
                </c:pt>
                <c:pt idx="59">
                  <c:v>0.32</c:v>
                </c:pt>
                <c:pt idx="60">
                  <c:v>0.32</c:v>
                </c:pt>
                <c:pt idx="61">
                  <c:v>0.32</c:v>
                </c:pt>
                <c:pt idx="62">
                  <c:v>0.32</c:v>
                </c:pt>
                <c:pt idx="63">
                  <c:v>0.32</c:v>
                </c:pt>
                <c:pt idx="64">
                  <c:v>0.32</c:v>
                </c:pt>
                <c:pt idx="65">
                  <c:v>0.32</c:v>
                </c:pt>
                <c:pt idx="66">
                  <c:v>0.32</c:v>
                </c:pt>
                <c:pt idx="67">
                  <c:v>0.32</c:v>
                </c:pt>
                <c:pt idx="68">
                  <c:v>0.32</c:v>
                </c:pt>
                <c:pt idx="69">
                  <c:v>0.32</c:v>
                </c:pt>
                <c:pt idx="70">
                  <c:v>0.32</c:v>
                </c:pt>
                <c:pt idx="71">
                  <c:v>0.32</c:v>
                </c:pt>
                <c:pt idx="72">
                  <c:v>0.32</c:v>
                </c:pt>
                <c:pt idx="73">
                  <c:v>0.32</c:v>
                </c:pt>
                <c:pt idx="74">
                  <c:v>0.32</c:v>
                </c:pt>
                <c:pt idx="75">
                  <c:v>0.32</c:v>
                </c:pt>
                <c:pt idx="76">
                  <c:v>0.32</c:v>
                </c:pt>
                <c:pt idx="77">
                  <c:v>0.32</c:v>
                </c:pt>
                <c:pt idx="78">
                  <c:v>0.32</c:v>
                </c:pt>
                <c:pt idx="79">
                  <c:v>0.32</c:v>
                </c:pt>
                <c:pt idx="80">
                  <c:v>0.32</c:v>
                </c:pt>
                <c:pt idx="81">
                  <c:v>0.32</c:v>
                </c:pt>
                <c:pt idx="82">
                  <c:v>0.32</c:v>
                </c:pt>
                <c:pt idx="83">
                  <c:v>0.32</c:v>
                </c:pt>
                <c:pt idx="84">
                  <c:v>0.32</c:v>
                </c:pt>
                <c:pt idx="85">
                  <c:v>0.32</c:v>
                </c:pt>
                <c:pt idx="86">
                  <c:v>0.32</c:v>
                </c:pt>
                <c:pt idx="87">
                  <c:v>0.32</c:v>
                </c:pt>
                <c:pt idx="88">
                  <c:v>0.32</c:v>
                </c:pt>
                <c:pt idx="89">
                  <c:v>0.32</c:v>
                </c:pt>
                <c:pt idx="90">
                  <c:v>0.32</c:v>
                </c:pt>
                <c:pt idx="91">
                  <c:v>0.32</c:v>
                </c:pt>
                <c:pt idx="92">
                  <c:v>0.32</c:v>
                </c:pt>
                <c:pt idx="93">
                  <c:v>0.32</c:v>
                </c:pt>
                <c:pt idx="94">
                  <c:v>0.32</c:v>
                </c:pt>
                <c:pt idx="95">
                  <c:v>0.32</c:v>
                </c:pt>
                <c:pt idx="96">
                  <c:v>0.32</c:v>
                </c:pt>
                <c:pt idx="97">
                  <c:v>0.32</c:v>
                </c:pt>
                <c:pt idx="98">
                  <c:v>0.32</c:v>
                </c:pt>
                <c:pt idx="99">
                  <c:v>0.32</c:v>
                </c:pt>
                <c:pt idx="100">
                  <c:v>0.32</c:v>
                </c:pt>
                <c:pt idx="101">
                  <c:v>0.32</c:v>
                </c:pt>
                <c:pt idx="102">
                  <c:v>0.32</c:v>
                </c:pt>
                <c:pt idx="103">
                  <c:v>0.32</c:v>
                </c:pt>
                <c:pt idx="104">
                  <c:v>0.32</c:v>
                </c:pt>
                <c:pt idx="105">
                  <c:v>0.32</c:v>
                </c:pt>
                <c:pt idx="106">
                  <c:v>0.32</c:v>
                </c:pt>
                <c:pt idx="107">
                  <c:v>0.32</c:v>
                </c:pt>
                <c:pt idx="108">
                  <c:v>0.32</c:v>
                </c:pt>
                <c:pt idx="109">
                  <c:v>0.32</c:v>
                </c:pt>
                <c:pt idx="110">
                  <c:v>0.32</c:v>
                </c:pt>
                <c:pt idx="111">
                  <c:v>0.32</c:v>
                </c:pt>
                <c:pt idx="112">
                  <c:v>0.32</c:v>
                </c:pt>
                <c:pt idx="113">
                  <c:v>0.32</c:v>
                </c:pt>
                <c:pt idx="114">
                  <c:v>0.32</c:v>
                </c:pt>
                <c:pt idx="115">
                  <c:v>0.32</c:v>
                </c:pt>
                <c:pt idx="116">
                  <c:v>0.32</c:v>
                </c:pt>
                <c:pt idx="117">
                  <c:v>0.32</c:v>
                </c:pt>
                <c:pt idx="118">
                  <c:v>0.32</c:v>
                </c:pt>
                <c:pt idx="119">
                  <c:v>0.32</c:v>
                </c:pt>
                <c:pt idx="120">
                  <c:v>0.32</c:v>
                </c:pt>
                <c:pt idx="121">
                  <c:v>0.32</c:v>
                </c:pt>
                <c:pt idx="122">
                  <c:v>0.32</c:v>
                </c:pt>
                <c:pt idx="123">
                  <c:v>0.32</c:v>
                </c:pt>
                <c:pt idx="124">
                  <c:v>0.32</c:v>
                </c:pt>
                <c:pt idx="125">
                  <c:v>0.32</c:v>
                </c:pt>
                <c:pt idx="126">
                  <c:v>0.32</c:v>
                </c:pt>
                <c:pt idx="127">
                  <c:v>0.32</c:v>
                </c:pt>
                <c:pt idx="128">
                  <c:v>0.32</c:v>
                </c:pt>
                <c:pt idx="129">
                  <c:v>0.32</c:v>
                </c:pt>
                <c:pt idx="130">
                  <c:v>0.32</c:v>
                </c:pt>
                <c:pt idx="131">
                  <c:v>0.32</c:v>
                </c:pt>
                <c:pt idx="132">
                  <c:v>0.32</c:v>
                </c:pt>
                <c:pt idx="133">
                  <c:v>0.32</c:v>
                </c:pt>
                <c:pt idx="134">
                  <c:v>0.32</c:v>
                </c:pt>
                <c:pt idx="135">
                  <c:v>0.32</c:v>
                </c:pt>
                <c:pt idx="136">
                  <c:v>0.32</c:v>
                </c:pt>
                <c:pt idx="137">
                  <c:v>0.32</c:v>
                </c:pt>
                <c:pt idx="138">
                  <c:v>0.32</c:v>
                </c:pt>
                <c:pt idx="139">
                  <c:v>0.32</c:v>
                </c:pt>
                <c:pt idx="140">
                  <c:v>0.32</c:v>
                </c:pt>
                <c:pt idx="141">
                  <c:v>0.32</c:v>
                </c:pt>
                <c:pt idx="142">
                  <c:v>0.32</c:v>
                </c:pt>
                <c:pt idx="143">
                  <c:v>0.32</c:v>
                </c:pt>
                <c:pt idx="144">
                  <c:v>0.32</c:v>
                </c:pt>
                <c:pt idx="145">
                  <c:v>0.32</c:v>
                </c:pt>
                <c:pt idx="146">
                  <c:v>0.32</c:v>
                </c:pt>
                <c:pt idx="147">
                  <c:v>0.32</c:v>
                </c:pt>
                <c:pt idx="148">
                  <c:v>0.32</c:v>
                </c:pt>
                <c:pt idx="149">
                  <c:v>0.32</c:v>
                </c:pt>
                <c:pt idx="150">
                  <c:v>0.32</c:v>
                </c:pt>
                <c:pt idx="151">
                  <c:v>0.32</c:v>
                </c:pt>
                <c:pt idx="152">
                  <c:v>0.32</c:v>
                </c:pt>
                <c:pt idx="153">
                  <c:v>0.32</c:v>
                </c:pt>
                <c:pt idx="154">
                  <c:v>0.32</c:v>
                </c:pt>
                <c:pt idx="155">
                  <c:v>0.32</c:v>
                </c:pt>
                <c:pt idx="156">
                  <c:v>0.32</c:v>
                </c:pt>
                <c:pt idx="157">
                  <c:v>0.32</c:v>
                </c:pt>
                <c:pt idx="158">
                  <c:v>0.32</c:v>
                </c:pt>
                <c:pt idx="159">
                  <c:v>0.32</c:v>
                </c:pt>
                <c:pt idx="160">
                  <c:v>0.32</c:v>
                </c:pt>
                <c:pt idx="161">
                  <c:v>0.32</c:v>
                </c:pt>
                <c:pt idx="162">
                  <c:v>0.32</c:v>
                </c:pt>
                <c:pt idx="163">
                  <c:v>0.32</c:v>
                </c:pt>
                <c:pt idx="164">
                  <c:v>0.32</c:v>
                </c:pt>
                <c:pt idx="165">
                  <c:v>0.32</c:v>
                </c:pt>
                <c:pt idx="166">
                  <c:v>0.32</c:v>
                </c:pt>
                <c:pt idx="167">
                  <c:v>0.32</c:v>
                </c:pt>
                <c:pt idx="168">
                  <c:v>0.32</c:v>
                </c:pt>
                <c:pt idx="169">
                  <c:v>0.32</c:v>
                </c:pt>
                <c:pt idx="170">
                  <c:v>0.32</c:v>
                </c:pt>
                <c:pt idx="171">
                  <c:v>0.32</c:v>
                </c:pt>
                <c:pt idx="172">
                  <c:v>0.32</c:v>
                </c:pt>
                <c:pt idx="173">
                  <c:v>0.32</c:v>
                </c:pt>
                <c:pt idx="174">
                  <c:v>0.32</c:v>
                </c:pt>
                <c:pt idx="175">
                  <c:v>0.32</c:v>
                </c:pt>
                <c:pt idx="176">
                  <c:v>0.32</c:v>
                </c:pt>
                <c:pt idx="177">
                  <c:v>0.32</c:v>
                </c:pt>
                <c:pt idx="178">
                  <c:v>0.32</c:v>
                </c:pt>
                <c:pt idx="179">
                  <c:v>0.32</c:v>
                </c:pt>
                <c:pt idx="180">
                  <c:v>0.32</c:v>
                </c:pt>
                <c:pt idx="181">
                  <c:v>0.32</c:v>
                </c:pt>
                <c:pt idx="182">
                  <c:v>0.32</c:v>
                </c:pt>
                <c:pt idx="183">
                  <c:v>0.32</c:v>
                </c:pt>
                <c:pt idx="184">
                  <c:v>0.32</c:v>
                </c:pt>
                <c:pt idx="185">
                  <c:v>0.32</c:v>
                </c:pt>
                <c:pt idx="186">
                  <c:v>0.32</c:v>
                </c:pt>
                <c:pt idx="187">
                  <c:v>0.32</c:v>
                </c:pt>
                <c:pt idx="188">
                  <c:v>0.32</c:v>
                </c:pt>
                <c:pt idx="189">
                  <c:v>0.32</c:v>
                </c:pt>
                <c:pt idx="190">
                  <c:v>0.32</c:v>
                </c:pt>
                <c:pt idx="191">
                  <c:v>0.32</c:v>
                </c:pt>
                <c:pt idx="192">
                  <c:v>0.32</c:v>
                </c:pt>
                <c:pt idx="193">
                  <c:v>0.32</c:v>
                </c:pt>
                <c:pt idx="194">
                  <c:v>0.32</c:v>
                </c:pt>
                <c:pt idx="195">
                  <c:v>0.32</c:v>
                </c:pt>
                <c:pt idx="196">
                  <c:v>0.32</c:v>
                </c:pt>
                <c:pt idx="197">
                  <c:v>0.32</c:v>
                </c:pt>
                <c:pt idx="198">
                  <c:v>0.32</c:v>
                </c:pt>
                <c:pt idx="199">
                  <c:v>0.32</c:v>
                </c:pt>
                <c:pt idx="200">
                  <c:v>0.32</c:v>
                </c:pt>
                <c:pt idx="201">
                  <c:v>0.32</c:v>
                </c:pt>
                <c:pt idx="202">
                  <c:v>0.32</c:v>
                </c:pt>
                <c:pt idx="203">
                  <c:v>0.32</c:v>
                </c:pt>
                <c:pt idx="204">
                  <c:v>0.32</c:v>
                </c:pt>
                <c:pt idx="205">
                  <c:v>0.32</c:v>
                </c:pt>
                <c:pt idx="206">
                  <c:v>0.32</c:v>
                </c:pt>
                <c:pt idx="207">
                  <c:v>0.32</c:v>
                </c:pt>
                <c:pt idx="208">
                  <c:v>0.32</c:v>
                </c:pt>
                <c:pt idx="209">
                  <c:v>0.32</c:v>
                </c:pt>
                <c:pt idx="210">
                  <c:v>0.32</c:v>
                </c:pt>
                <c:pt idx="211">
                  <c:v>0.32</c:v>
                </c:pt>
                <c:pt idx="212">
                  <c:v>0.32</c:v>
                </c:pt>
                <c:pt idx="213">
                  <c:v>0.32</c:v>
                </c:pt>
                <c:pt idx="214">
                  <c:v>0.32</c:v>
                </c:pt>
                <c:pt idx="215">
                  <c:v>0.32</c:v>
                </c:pt>
                <c:pt idx="216">
                  <c:v>0.32</c:v>
                </c:pt>
                <c:pt idx="217">
                  <c:v>0.32</c:v>
                </c:pt>
                <c:pt idx="218">
                  <c:v>0.32</c:v>
                </c:pt>
                <c:pt idx="219">
                  <c:v>0.32</c:v>
                </c:pt>
                <c:pt idx="220">
                  <c:v>0.32</c:v>
                </c:pt>
                <c:pt idx="221">
                  <c:v>0.32</c:v>
                </c:pt>
                <c:pt idx="222">
                  <c:v>0.32</c:v>
                </c:pt>
                <c:pt idx="223">
                  <c:v>0.32</c:v>
                </c:pt>
                <c:pt idx="224">
                  <c:v>0.32</c:v>
                </c:pt>
                <c:pt idx="225">
                  <c:v>0.32</c:v>
                </c:pt>
                <c:pt idx="226">
                  <c:v>0.32</c:v>
                </c:pt>
                <c:pt idx="227">
                  <c:v>0.32</c:v>
                </c:pt>
                <c:pt idx="228">
                  <c:v>0.32</c:v>
                </c:pt>
                <c:pt idx="229">
                  <c:v>0.32</c:v>
                </c:pt>
                <c:pt idx="230">
                  <c:v>0.32</c:v>
                </c:pt>
                <c:pt idx="231">
                  <c:v>0.32</c:v>
                </c:pt>
                <c:pt idx="232">
                  <c:v>0.32</c:v>
                </c:pt>
                <c:pt idx="233">
                  <c:v>0.32</c:v>
                </c:pt>
                <c:pt idx="234">
                  <c:v>0.32</c:v>
                </c:pt>
                <c:pt idx="235">
                  <c:v>0.32</c:v>
                </c:pt>
                <c:pt idx="236">
                  <c:v>0.32</c:v>
                </c:pt>
                <c:pt idx="237">
                  <c:v>0.32</c:v>
                </c:pt>
                <c:pt idx="238">
                  <c:v>0.32</c:v>
                </c:pt>
                <c:pt idx="239">
                  <c:v>0.32</c:v>
                </c:pt>
                <c:pt idx="240">
                  <c:v>0.32</c:v>
                </c:pt>
                <c:pt idx="241">
                  <c:v>0.32</c:v>
                </c:pt>
                <c:pt idx="242">
                  <c:v>0.32</c:v>
                </c:pt>
                <c:pt idx="243">
                  <c:v>0.32</c:v>
                </c:pt>
                <c:pt idx="244">
                  <c:v>0.32</c:v>
                </c:pt>
                <c:pt idx="245">
                  <c:v>0.32</c:v>
                </c:pt>
                <c:pt idx="246">
                  <c:v>0.32</c:v>
                </c:pt>
                <c:pt idx="247">
                  <c:v>0.32</c:v>
                </c:pt>
                <c:pt idx="248">
                  <c:v>0.32</c:v>
                </c:pt>
                <c:pt idx="249">
                  <c:v>0.32</c:v>
                </c:pt>
                <c:pt idx="250">
                  <c:v>0.32</c:v>
                </c:pt>
                <c:pt idx="251">
                  <c:v>0.32</c:v>
                </c:pt>
                <c:pt idx="252">
                  <c:v>0.32</c:v>
                </c:pt>
                <c:pt idx="253">
                  <c:v>0.32</c:v>
                </c:pt>
                <c:pt idx="254">
                  <c:v>0.32</c:v>
                </c:pt>
                <c:pt idx="255">
                  <c:v>0.32</c:v>
                </c:pt>
                <c:pt idx="256">
                  <c:v>0.32</c:v>
                </c:pt>
                <c:pt idx="257">
                  <c:v>0.32</c:v>
                </c:pt>
                <c:pt idx="258">
                  <c:v>0.32</c:v>
                </c:pt>
                <c:pt idx="259">
                  <c:v>0.32</c:v>
                </c:pt>
                <c:pt idx="260">
                  <c:v>0.32</c:v>
                </c:pt>
                <c:pt idx="261">
                  <c:v>0.32</c:v>
                </c:pt>
                <c:pt idx="262">
                  <c:v>0.32</c:v>
                </c:pt>
                <c:pt idx="263">
                  <c:v>0.32</c:v>
                </c:pt>
                <c:pt idx="264">
                  <c:v>0.32</c:v>
                </c:pt>
                <c:pt idx="265">
                  <c:v>0.32</c:v>
                </c:pt>
                <c:pt idx="266">
                  <c:v>0.32</c:v>
                </c:pt>
                <c:pt idx="267">
                  <c:v>0.32</c:v>
                </c:pt>
                <c:pt idx="268">
                  <c:v>0.32</c:v>
                </c:pt>
                <c:pt idx="269">
                  <c:v>0.32</c:v>
                </c:pt>
                <c:pt idx="270">
                  <c:v>0.32</c:v>
                </c:pt>
                <c:pt idx="271">
                  <c:v>0.32</c:v>
                </c:pt>
                <c:pt idx="272">
                  <c:v>0.32</c:v>
                </c:pt>
                <c:pt idx="273">
                  <c:v>0.32</c:v>
                </c:pt>
                <c:pt idx="274">
                  <c:v>0.32</c:v>
                </c:pt>
                <c:pt idx="275">
                  <c:v>0.32</c:v>
                </c:pt>
                <c:pt idx="276">
                  <c:v>0.32</c:v>
                </c:pt>
                <c:pt idx="277">
                  <c:v>0.32</c:v>
                </c:pt>
                <c:pt idx="278">
                  <c:v>0.32</c:v>
                </c:pt>
                <c:pt idx="279">
                  <c:v>0.32</c:v>
                </c:pt>
                <c:pt idx="280">
                  <c:v>0.32</c:v>
                </c:pt>
                <c:pt idx="281">
                  <c:v>0.32</c:v>
                </c:pt>
                <c:pt idx="282">
                  <c:v>0.32</c:v>
                </c:pt>
                <c:pt idx="283">
                  <c:v>0.32</c:v>
                </c:pt>
                <c:pt idx="284">
                  <c:v>0.32</c:v>
                </c:pt>
                <c:pt idx="285">
                  <c:v>0.32</c:v>
                </c:pt>
                <c:pt idx="286">
                  <c:v>0.32</c:v>
                </c:pt>
                <c:pt idx="287">
                  <c:v>0.32</c:v>
                </c:pt>
                <c:pt idx="288">
                  <c:v>0.32</c:v>
                </c:pt>
                <c:pt idx="289">
                  <c:v>0.32</c:v>
                </c:pt>
                <c:pt idx="290">
                  <c:v>0.32</c:v>
                </c:pt>
                <c:pt idx="291">
                  <c:v>0.32</c:v>
                </c:pt>
                <c:pt idx="292">
                  <c:v>0.32</c:v>
                </c:pt>
                <c:pt idx="293">
                  <c:v>0.32</c:v>
                </c:pt>
                <c:pt idx="294">
                  <c:v>0.32</c:v>
                </c:pt>
                <c:pt idx="295">
                  <c:v>0.32</c:v>
                </c:pt>
                <c:pt idx="296">
                  <c:v>0.32</c:v>
                </c:pt>
              </c:numCache>
            </c:numRef>
          </c:val>
          <c:smooth val="0"/>
          <c:extLst>
            <c:ext xmlns:c16="http://schemas.microsoft.com/office/drawing/2014/chart" uri="{C3380CC4-5D6E-409C-BE32-E72D297353CC}">
              <c16:uniqueId val="{00000002-445A-4F3D-89CD-B75F46FF7841}"/>
            </c:ext>
          </c:extLst>
        </c:ser>
        <c:dLbls>
          <c:showLegendKey val="0"/>
          <c:showVal val="0"/>
          <c:showCatName val="0"/>
          <c:showSerName val="0"/>
          <c:showPercent val="0"/>
          <c:showBubbleSize val="0"/>
        </c:dLbls>
        <c:marker val="1"/>
        <c:smooth val="0"/>
        <c:axId val="192276152"/>
        <c:axId val="1"/>
      </c:lineChart>
      <c:catAx>
        <c:axId val="192276152"/>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Arial"/>
                <a:ea typeface="Arial"/>
                <a:cs typeface="Arial"/>
              </a:defRPr>
            </a:pPr>
            <a:endParaRPr lang="en-US"/>
          </a:p>
        </c:txPr>
        <c:crossAx val="1"/>
        <c:crosses val="autoZero"/>
        <c:auto val="1"/>
        <c:lblAlgn val="ctr"/>
        <c:lblOffset val="100"/>
        <c:tickLblSkip val="12"/>
        <c:tickMarkSkip val="12"/>
        <c:noMultiLvlLbl val="0"/>
      </c:catAx>
      <c:valAx>
        <c:axId val="1"/>
        <c:scaling>
          <c:orientation val="minMax"/>
          <c:max val="0.41"/>
          <c:min val="0.23"/>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192276152"/>
        <c:crosses val="autoZero"/>
        <c:crossBetween val="midCat"/>
        <c:majorUnit val="0.01"/>
        <c:minorUnit val="0.0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41"/>
          <c:min val="0.23"/>
        </c:scaling>
        <c:delete val="0"/>
        <c:axPos val="r"/>
        <c:numFmt formatCode="0%" sourceLinked="0"/>
        <c:majorTickMark val="out"/>
        <c:minorTickMark val="none"/>
        <c:tickLblPos val="nextTo"/>
        <c:spPr>
          <a:ln w="3205">
            <a:solidFill>
              <a:schemeClr val="tx1"/>
            </a:solidFill>
            <a:prstDash val="solid"/>
          </a:ln>
        </c:spPr>
        <c:txPr>
          <a:bodyPr rot="0" vert="horz"/>
          <a:lstStyle/>
          <a:p>
            <a:pPr>
              <a:defRPr sz="1211" b="0" i="0" u="none" strike="noStrike" baseline="0">
                <a:solidFill>
                  <a:schemeClr val="tx1"/>
                </a:solidFill>
                <a:latin typeface="Times New Roman"/>
                <a:ea typeface="Times New Roman"/>
                <a:cs typeface="Times New Roman"/>
              </a:defRPr>
            </a:pPr>
            <a:endParaRPr lang="en-US"/>
          </a:p>
        </c:txPr>
        <c:crossAx val="3"/>
        <c:crosses val="max"/>
        <c:crossBetween val="midCat"/>
        <c:majorUnit val="0.01"/>
        <c:minorUnit val="0.01"/>
      </c:valAx>
      <c:spPr>
        <a:noFill/>
        <a:ln w="12820">
          <a:solidFill>
            <a:schemeClr val="tx1"/>
          </a:solidFill>
          <a:prstDash val="solid"/>
        </a:ln>
      </c:spPr>
    </c:plotArea>
    <c:legend>
      <c:legendPos val="r"/>
      <c:layout>
        <c:manualLayout>
          <c:xMode val="edge"/>
          <c:yMode val="edge"/>
          <c:x val="0.22061575532540795"/>
          <c:y val="0.16516505066490933"/>
          <c:w val="0.22209837915810685"/>
          <c:h val="0.1289198606271777"/>
        </c:manualLayout>
      </c:layout>
      <c:overlay val="0"/>
      <c:spPr>
        <a:solidFill>
          <a:schemeClr val="bg1"/>
        </a:solidFill>
        <a:ln w="3205">
          <a:solidFill>
            <a:schemeClr val="tx1"/>
          </a:solidFill>
          <a:prstDash val="solid"/>
        </a:ln>
      </c:spPr>
      <c:txPr>
        <a:bodyPr/>
        <a:lstStyle/>
        <a:p>
          <a:pPr>
            <a:defRPr sz="1400" b="1" i="0" u="none" strike="noStrike" baseline="0">
              <a:solidFill>
                <a:schemeClr val="tx1"/>
              </a:solidFill>
              <a:latin typeface="Times New Roman" panose="02020603050405020304" pitchFamily="18" charset="0"/>
              <a:ea typeface="Arial"/>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1" i="0" u="none" strike="noStrike" baseline="0">
          <a:solidFill>
            <a:schemeClr val="tx1"/>
          </a:solidFill>
          <a:latin typeface="Arial"/>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b="1">
                <a:latin typeface="Times New Roman" panose="02020603050405020304" pitchFamily="18" charset="0"/>
                <a:cs typeface="Times New Roman" panose="02020603050405020304" pitchFamily="18" charset="0"/>
              </a:defRPr>
            </a:pPr>
            <a:r>
              <a:rPr lang="en-US" sz="2800" b="1">
                <a:latin typeface="Times New Roman" panose="02020603050405020304" pitchFamily="18" charset="0"/>
                <a:cs typeface="Times New Roman" panose="02020603050405020304" pitchFamily="18" charset="0"/>
              </a:rPr>
              <a:t>CU Loan to Asset Ratio
</a:t>
            </a:r>
          </a:p>
        </c:rich>
      </c:tx>
      <c:layout>
        <c:manualLayout>
          <c:xMode val="edge"/>
          <c:yMode val="edge"/>
          <c:x val="0.33291494767325264"/>
          <c:y val="3.5288108743318759E-2"/>
        </c:manualLayout>
      </c:layout>
      <c:overlay val="0"/>
      <c:spPr>
        <a:noFill/>
        <a:ln w="25639">
          <a:noFill/>
        </a:ln>
      </c:spPr>
    </c:title>
    <c:autoTitleDeleted val="0"/>
    <c:plotArea>
      <c:layout>
        <c:manualLayout>
          <c:layoutTarget val="inner"/>
          <c:xMode val="edge"/>
          <c:yMode val="edge"/>
          <c:x val="6.0567948097346273E-2"/>
          <c:y val="0.13173196033699924"/>
          <c:w val="0.89109994620877508"/>
          <c:h val="0.77593359837722864"/>
        </c:manualLayout>
      </c:layout>
      <c:areaChart>
        <c:grouping val="standard"/>
        <c:varyColors val="0"/>
        <c:ser>
          <c:idx val="1"/>
          <c:order val="0"/>
          <c:tx>
            <c:strRef>
              <c:f>Sheet1!$C$1</c:f>
              <c:strCache>
                <c:ptCount val="1"/>
                <c:pt idx="0">
                  <c:v>Recession</c:v>
                </c:pt>
              </c:strCache>
            </c:strRef>
          </c:tx>
          <c:spPr>
            <a:solidFill>
              <a:srgbClr val="969696"/>
            </a:solidFill>
            <a:ln w="12820">
              <a:solidFill>
                <a:schemeClr val="tx1"/>
              </a:solidFill>
              <a:prstDash val="solid"/>
            </a:ln>
          </c:spP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Sheet1!$C$2:$C$304</c:f>
              <c:numCache>
                <c:formatCode>General</c:formatCode>
                <c:ptCount val="303"/>
                <c:pt idx="14">
                  <c:v>0.73</c:v>
                </c:pt>
                <c:pt idx="15">
                  <c:v>0.73</c:v>
                </c:pt>
                <c:pt idx="16">
                  <c:v>0.73</c:v>
                </c:pt>
                <c:pt idx="17">
                  <c:v>0.73</c:v>
                </c:pt>
                <c:pt idx="18">
                  <c:v>0.73</c:v>
                </c:pt>
                <c:pt idx="19">
                  <c:v>0.73</c:v>
                </c:pt>
                <c:pt idx="20">
                  <c:v>0.73</c:v>
                </c:pt>
                <c:pt idx="21">
                  <c:v>0.73</c:v>
                </c:pt>
                <c:pt idx="22">
                  <c:v>0.73</c:v>
                </c:pt>
                <c:pt idx="23">
                  <c:v>0.73</c:v>
                </c:pt>
                <c:pt idx="95">
                  <c:v>0.73</c:v>
                </c:pt>
                <c:pt idx="96">
                  <c:v>0.73</c:v>
                </c:pt>
                <c:pt idx="97">
                  <c:v>0.73</c:v>
                </c:pt>
                <c:pt idx="98">
                  <c:v>0.73</c:v>
                </c:pt>
                <c:pt idx="99">
                  <c:v>0.73</c:v>
                </c:pt>
                <c:pt idx="100">
                  <c:v>0.73</c:v>
                </c:pt>
                <c:pt idx="101">
                  <c:v>0.73</c:v>
                </c:pt>
                <c:pt idx="102">
                  <c:v>0.73</c:v>
                </c:pt>
                <c:pt idx="103">
                  <c:v>0.73</c:v>
                </c:pt>
                <c:pt idx="104">
                  <c:v>0.73</c:v>
                </c:pt>
                <c:pt idx="105">
                  <c:v>0.73</c:v>
                </c:pt>
                <c:pt idx="106">
                  <c:v>0.73</c:v>
                </c:pt>
                <c:pt idx="107">
                  <c:v>0.73</c:v>
                </c:pt>
                <c:pt idx="108">
                  <c:v>0.73</c:v>
                </c:pt>
                <c:pt idx="109">
                  <c:v>0.73</c:v>
                </c:pt>
                <c:pt idx="110">
                  <c:v>0.73</c:v>
                </c:pt>
                <c:pt idx="111">
                  <c:v>0.73</c:v>
                </c:pt>
                <c:pt idx="112">
                  <c:v>0.73</c:v>
                </c:pt>
                <c:pt idx="113">
                  <c:v>0.73</c:v>
                </c:pt>
                <c:pt idx="242">
                  <c:v>0.73</c:v>
                </c:pt>
                <c:pt idx="243">
                  <c:v>0.73</c:v>
                </c:pt>
                <c:pt idx="244">
                  <c:v>0.73</c:v>
                </c:pt>
              </c:numCache>
            </c:numRef>
          </c:val>
          <c:extLst>
            <c:ext xmlns:c16="http://schemas.microsoft.com/office/drawing/2014/chart" uri="{C3380CC4-5D6E-409C-BE32-E72D297353CC}">
              <c16:uniqueId val="{00000000-9322-4983-B973-42DC043C3C5C}"/>
            </c:ext>
          </c:extLst>
        </c:ser>
        <c:dLbls>
          <c:showLegendKey val="0"/>
          <c:showVal val="0"/>
          <c:showCatName val="0"/>
          <c:showSerName val="0"/>
          <c:showPercent val="0"/>
          <c:showBubbleSize val="0"/>
        </c:dLbls>
        <c:axId val="169032456"/>
        <c:axId val="1"/>
      </c:areaChart>
      <c:lineChart>
        <c:grouping val="standard"/>
        <c:varyColors val="0"/>
        <c:ser>
          <c:idx val="2"/>
          <c:order val="1"/>
          <c:tx>
            <c:strRef>
              <c:f>Sheet1!$D$1</c:f>
              <c:strCache>
                <c:ptCount val="1"/>
                <c:pt idx="0">
                  <c:v>Loan-to-Asset</c:v>
                </c:pt>
              </c:strCache>
            </c:strRef>
          </c:tx>
          <c:spPr>
            <a:ln w="38459">
              <a:solidFill>
                <a:srgbClr val="FF00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Sheet1!$D$2:$D$304</c:f>
              <c:numCache>
                <c:formatCode>0.00%</c:formatCode>
                <c:ptCount val="303"/>
                <c:pt idx="0">
                  <c:v>0.66161288500000004</c:v>
                </c:pt>
                <c:pt idx="1">
                  <c:v>0.65917501099999998</c:v>
                </c:pt>
                <c:pt idx="2">
                  <c:v>0.64957194399999996</c:v>
                </c:pt>
                <c:pt idx="3">
                  <c:v>0.65995293899999996</c:v>
                </c:pt>
                <c:pt idx="4">
                  <c:v>0.67037847500000003</c:v>
                </c:pt>
                <c:pt idx="5">
                  <c:v>0.67352658600000004</c:v>
                </c:pt>
                <c:pt idx="6">
                  <c:v>0.68167691200000002</c:v>
                </c:pt>
                <c:pt idx="7">
                  <c:v>0.68849709199999998</c:v>
                </c:pt>
                <c:pt idx="8">
                  <c:v>0.68427828700000004</c:v>
                </c:pt>
                <c:pt idx="9">
                  <c:v>0.69080615899999998</c:v>
                </c:pt>
                <c:pt idx="10">
                  <c:v>0.68921857799999997</c:v>
                </c:pt>
                <c:pt idx="11">
                  <c:v>0.68763381000000001</c:v>
                </c:pt>
                <c:pt idx="12">
                  <c:v>0.68995402500000003</c:v>
                </c:pt>
                <c:pt idx="13">
                  <c:v>0.67398656000000001</c:v>
                </c:pt>
                <c:pt idx="14">
                  <c:v>0.65113372400000002</c:v>
                </c:pt>
                <c:pt idx="15">
                  <c:v>0.65603809899999999</c:v>
                </c:pt>
                <c:pt idx="16">
                  <c:v>0.65467006800000005</c:v>
                </c:pt>
                <c:pt idx="17">
                  <c:v>0.64909773199999998</c:v>
                </c:pt>
                <c:pt idx="18">
                  <c:v>0.65449022099999998</c:v>
                </c:pt>
                <c:pt idx="19">
                  <c:v>0.647195144</c:v>
                </c:pt>
                <c:pt idx="20">
                  <c:v>0.64572438899999995</c:v>
                </c:pt>
                <c:pt idx="21">
                  <c:v>0.64898044899999996</c:v>
                </c:pt>
                <c:pt idx="22">
                  <c:v>0.64049229399999996</c:v>
                </c:pt>
                <c:pt idx="23">
                  <c:v>0.64279011200000002</c:v>
                </c:pt>
                <c:pt idx="24">
                  <c:v>0.64047766399999995</c:v>
                </c:pt>
                <c:pt idx="25">
                  <c:v>0.62863978600000003</c:v>
                </c:pt>
                <c:pt idx="26">
                  <c:v>0.61489520499999994</c:v>
                </c:pt>
                <c:pt idx="27">
                  <c:v>0.621301251</c:v>
                </c:pt>
                <c:pt idx="28">
                  <c:v>0.616879807</c:v>
                </c:pt>
                <c:pt idx="29">
                  <c:v>0.62069931899999997</c:v>
                </c:pt>
                <c:pt idx="30">
                  <c:v>0.62814813999999997</c:v>
                </c:pt>
                <c:pt idx="31">
                  <c:v>0.62251300600000004</c:v>
                </c:pt>
                <c:pt idx="32">
                  <c:v>0.62405715799999995</c:v>
                </c:pt>
                <c:pt idx="33">
                  <c:v>0.62161761599999998</c:v>
                </c:pt>
                <c:pt idx="34">
                  <c:v>0.61233480900000004</c:v>
                </c:pt>
                <c:pt idx="35">
                  <c:v>0.61805295800000004</c:v>
                </c:pt>
                <c:pt idx="36">
                  <c:v>0.60856977499999998</c:v>
                </c:pt>
                <c:pt idx="37">
                  <c:v>0.59473567900000002</c:v>
                </c:pt>
                <c:pt idx="38">
                  <c:v>0.58961634200000002</c:v>
                </c:pt>
                <c:pt idx="39">
                  <c:v>0.594523158</c:v>
                </c:pt>
                <c:pt idx="40">
                  <c:v>0.58770979599999995</c:v>
                </c:pt>
                <c:pt idx="41">
                  <c:v>0.59400501699999997</c:v>
                </c:pt>
                <c:pt idx="42">
                  <c:v>0.60079641500000003</c:v>
                </c:pt>
                <c:pt idx="43">
                  <c:v>0.60111334699999996</c:v>
                </c:pt>
                <c:pt idx="44">
                  <c:v>0.60839560699999995</c:v>
                </c:pt>
                <c:pt idx="45">
                  <c:v>0.60777587099999997</c:v>
                </c:pt>
                <c:pt idx="46">
                  <c:v>0.60955908299999995</c:v>
                </c:pt>
                <c:pt idx="47">
                  <c:v>0.61755084800000004</c:v>
                </c:pt>
                <c:pt idx="48">
                  <c:v>0.61383610300000002</c:v>
                </c:pt>
                <c:pt idx="49">
                  <c:v>0.60683567599999999</c:v>
                </c:pt>
                <c:pt idx="50">
                  <c:v>0.60702891699999995</c:v>
                </c:pt>
                <c:pt idx="51">
                  <c:v>0.60419259400000003</c:v>
                </c:pt>
                <c:pt idx="52">
                  <c:v>0.60833280199999995</c:v>
                </c:pt>
                <c:pt idx="53">
                  <c:v>0.622443674</c:v>
                </c:pt>
                <c:pt idx="54">
                  <c:v>0.62208828299999996</c:v>
                </c:pt>
                <c:pt idx="55">
                  <c:v>0.63363382000000001</c:v>
                </c:pt>
                <c:pt idx="56">
                  <c:v>0.63850733199999998</c:v>
                </c:pt>
                <c:pt idx="57">
                  <c:v>0.63601246700000003</c:v>
                </c:pt>
                <c:pt idx="58">
                  <c:v>0.640857279</c:v>
                </c:pt>
                <c:pt idx="59">
                  <c:v>0.64155281200000003</c:v>
                </c:pt>
                <c:pt idx="60">
                  <c:v>0.64298142000000003</c:v>
                </c:pt>
                <c:pt idx="61">
                  <c:v>0.63505270000000003</c:v>
                </c:pt>
                <c:pt idx="62">
                  <c:v>0.63316108900000001</c:v>
                </c:pt>
                <c:pt idx="63">
                  <c:v>0.63418842399999997</c:v>
                </c:pt>
                <c:pt idx="64">
                  <c:v>0.64271215699999995</c:v>
                </c:pt>
                <c:pt idx="65">
                  <c:v>0.65135013100000005</c:v>
                </c:pt>
                <c:pt idx="66">
                  <c:v>0.65772067199999995</c:v>
                </c:pt>
                <c:pt idx="67">
                  <c:v>0.67020457300000003</c:v>
                </c:pt>
                <c:pt idx="68">
                  <c:v>0.66743333699999996</c:v>
                </c:pt>
                <c:pt idx="69">
                  <c:v>0.67278923700000004</c:v>
                </c:pt>
                <c:pt idx="70">
                  <c:v>0.67870513300000002</c:v>
                </c:pt>
                <c:pt idx="71">
                  <c:v>0.67692487800000001</c:v>
                </c:pt>
                <c:pt idx="72">
                  <c:v>0.68327539599999998</c:v>
                </c:pt>
                <c:pt idx="73">
                  <c:v>0.67472282400000005</c:v>
                </c:pt>
                <c:pt idx="74">
                  <c:v>0.66535825400000004</c:v>
                </c:pt>
                <c:pt idx="75">
                  <c:v>0.67330443299999998</c:v>
                </c:pt>
                <c:pt idx="76">
                  <c:v>0.68437379799999998</c:v>
                </c:pt>
                <c:pt idx="77">
                  <c:v>0.68532406800000001</c:v>
                </c:pt>
                <c:pt idx="78">
                  <c:v>0.69409966999999995</c:v>
                </c:pt>
                <c:pt idx="79">
                  <c:v>0.70022867700000002</c:v>
                </c:pt>
                <c:pt idx="80">
                  <c:v>0.69706941499999997</c:v>
                </c:pt>
                <c:pt idx="81">
                  <c:v>0.70208416699999998</c:v>
                </c:pt>
                <c:pt idx="82">
                  <c:v>0.70092185900000004</c:v>
                </c:pt>
                <c:pt idx="83">
                  <c:v>0.69771499999999997</c:v>
                </c:pt>
                <c:pt idx="84">
                  <c:v>0.70176523199999996</c:v>
                </c:pt>
                <c:pt idx="85">
                  <c:v>0.68937182299999999</c:v>
                </c:pt>
                <c:pt idx="86">
                  <c:v>0.67576131500000003</c:v>
                </c:pt>
                <c:pt idx="87">
                  <c:v>0.68341979900000005</c:v>
                </c:pt>
                <c:pt idx="88">
                  <c:v>0.68558249599999999</c:v>
                </c:pt>
                <c:pt idx="89">
                  <c:v>0.68485600000000002</c:v>
                </c:pt>
                <c:pt idx="90">
                  <c:v>0.69621031499999997</c:v>
                </c:pt>
                <c:pt idx="91">
                  <c:v>0.69603392500000005</c:v>
                </c:pt>
                <c:pt idx="92">
                  <c:v>0.69908153200000001</c:v>
                </c:pt>
                <c:pt idx="93">
                  <c:v>0.70604407300000005</c:v>
                </c:pt>
                <c:pt idx="94">
                  <c:v>0.69916119300000001</c:v>
                </c:pt>
                <c:pt idx="95">
                  <c:v>0.70061799999999996</c:v>
                </c:pt>
                <c:pt idx="96">
                  <c:v>0.69695437500000001</c:v>
                </c:pt>
                <c:pt idx="97">
                  <c:v>0.67790376399999996</c:v>
                </c:pt>
                <c:pt idx="98">
                  <c:v>0.67344431299999996</c:v>
                </c:pt>
                <c:pt idx="99">
                  <c:v>0.67879334099999999</c:v>
                </c:pt>
                <c:pt idx="100">
                  <c:v>0.67257483100000004</c:v>
                </c:pt>
                <c:pt idx="101">
                  <c:v>0.68206299999999997</c:v>
                </c:pt>
                <c:pt idx="102">
                  <c:v>0.69222547199999995</c:v>
                </c:pt>
                <c:pt idx="103">
                  <c:v>0.69524818099999997</c:v>
                </c:pt>
                <c:pt idx="104">
                  <c:v>0.70171447099999995</c:v>
                </c:pt>
                <c:pt idx="105">
                  <c:v>0.69760617000000003</c:v>
                </c:pt>
                <c:pt idx="106">
                  <c:v>0.69611081799999996</c:v>
                </c:pt>
                <c:pt idx="107">
                  <c:v>0.69727899999999998</c:v>
                </c:pt>
                <c:pt idx="108">
                  <c:v>0.68510313</c:v>
                </c:pt>
                <c:pt idx="109">
                  <c:v>0.66677325300000001</c:v>
                </c:pt>
                <c:pt idx="110">
                  <c:v>0.66321699999999995</c:v>
                </c:pt>
                <c:pt idx="111">
                  <c:v>0.66162624400000003</c:v>
                </c:pt>
                <c:pt idx="112">
                  <c:v>0.65717500799999995</c:v>
                </c:pt>
                <c:pt idx="113">
                  <c:v>0.65882300000000005</c:v>
                </c:pt>
                <c:pt idx="114">
                  <c:v>0.65484777699999996</c:v>
                </c:pt>
                <c:pt idx="115">
                  <c:v>0.65977777999999998</c:v>
                </c:pt>
                <c:pt idx="116">
                  <c:v>0.66045399999999999</c:v>
                </c:pt>
                <c:pt idx="117">
                  <c:v>0.65217641900000001</c:v>
                </c:pt>
                <c:pt idx="118">
                  <c:v>0.65339723999999999</c:v>
                </c:pt>
                <c:pt idx="119">
                  <c:v>0.64983900000000006</c:v>
                </c:pt>
                <c:pt idx="120">
                  <c:v>0.64969515499999997</c:v>
                </c:pt>
                <c:pt idx="121">
                  <c:v>0.63711014700000002</c:v>
                </c:pt>
                <c:pt idx="122">
                  <c:v>0.63174200000000003</c:v>
                </c:pt>
                <c:pt idx="123">
                  <c:v>0.62543576000000001</c:v>
                </c:pt>
                <c:pt idx="124">
                  <c:v>0.625238619</c:v>
                </c:pt>
                <c:pt idx="125">
                  <c:v>0.62910299999999997</c:v>
                </c:pt>
                <c:pt idx="126">
                  <c:v>0.62468519700000003</c:v>
                </c:pt>
                <c:pt idx="127">
                  <c:v>0.63077111900000005</c:v>
                </c:pt>
                <c:pt idx="128">
                  <c:v>0.62806499999999998</c:v>
                </c:pt>
                <c:pt idx="129">
                  <c:v>0.62153241800000003</c:v>
                </c:pt>
                <c:pt idx="130">
                  <c:v>0.62362002999999999</c:v>
                </c:pt>
                <c:pt idx="131">
                  <c:v>0.62125900000000001</c:v>
                </c:pt>
                <c:pt idx="132">
                  <c:v>0.61758471500000001</c:v>
                </c:pt>
                <c:pt idx="133">
                  <c:v>0.605401038</c:v>
                </c:pt>
                <c:pt idx="134">
                  <c:v>0.59756799999999999</c:v>
                </c:pt>
                <c:pt idx="135">
                  <c:v>0.59343900299999996</c:v>
                </c:pt>
                <c:pt idx="136">
                  <c:v>0.59867579299999996</c:v>
                </c:pt>
                <c:pt idx="137">
                  <c:v>0.600325</c:v>
                </c:pt>
                <c:pt idx="138">
                  <c:v>0.59984201299999995</c:v>
                </c:pt>
                <c:pt idx="139">
                  <c:v>0.604217754</c:v>
                </c:pt>
                <c:pt idx="140">
                  <c:v>0.599271</c:v>
                </c:pt>
                <c:pt idx="141">
                  <c:v>0.60092868099999996</c:v>
                </c:pt>
                <c:pt idx="142">
                  <c:v>0.60108862200000002</c:v>
                </c:pt>
                <c:pt idx="143">
                  <c:v>0.59771700000000005</c:v>
                </c:pt>
                <c:pt idx="144">
                  <c:v>0.59844725300000001</c:v>
                </c:pt>
                <c:pt idx="145">
                  <c:v>0.58666436899999996</c:v>
                </c:pt>
                <c:pt idx="146">
                  <c:v>0.57385900000000001</c:v>
                </c:pt>
                <c:pt idx="147">
                  <c:v>0.579945037</c:v>
                </c:pt>
                <c:pt idx="148">
                  <c:v>0.58236236699999999</c:v>
                </c:pt>
                <c:pt idx="149">
                  <c:v>0.58096599999999998</c:v>
                </c:pt>
                <c:pt idx="150">
                  <c:v>0.58737891399999997</c:v>
                </c:pt>
                <c:pt idx="151">
                  <c:v>0.58375550499999995</c:v>
                </c:pt>
                <c:pt idx="152">
                  <c:v>0.58779700000000001</c:v>
                </c:pt>
                <c:pt idx="153">
                  <c:v>0.59253144000000002</c:v>
                </c:pt>
                <c:pt idx="154">
                  <c:v>0.58656060799999998</c:v>
                </c:pt>
                <c:pt idx="155">
                  <c:v>0.58972800000000003</c:v>
                </c:pt>
                <c:pt idx="156">
                  <c:v>0.589808781</c:v>
                </c:pt>
                <c:pt idx="157">
                  <c:v>0.57959181400000004</c:v>
                </c:pt>
                <c:pt idx="158">
                  <c:v>0.57224299999999995</c:v>
                </c:pt>
                <c:pt idx="159">
                  <c:v>0.57859356500000003</c:v>
                </c:pt>
                <c:pt idx="160">
                  <c:v>0.577746274</c:v>
                </c:pt>
                <c:pt idx="161">
                  <c:v>0.58466200000000002</c:v>
                </c:pt>
                <c:pt idx="162">
                  <c:v>0.59264570900000002</c:v>
                </c:pt>
                <c:pt idx="163">
                  <c:v>0.59333919000000002</c:v>
                </c:pt>
                <c:pt idx="164">
                  <c:v>0.60017799999999999</c:v>
                </c:pt>
                <c:pt idx="165">
                  <c:v>0.60226185200000004</c:v>
                </c:pt>
                <c:pt idx="166">
                  <c:v>0.60142085199999995</c:v>
                </c:pt>
                <c:pt idx="167">
                  <c:v>0.60913099999999998</c:v>
                </c:pt>
                <c:pt idx="168">
                  <c:v>0.60450374399999995</c:v>
                </c:pt>
                <c:pt idx="169">
                  <c:v>0.593610054</c:v>
                </c:pt>
                <c:pt idx="170">
                  <c:v>0.59576200000000001</c:v>
                </c:pt>
                <c:pt idx="171">
                  <c:v>0.60264760100000003</c:v>
                </c:pt>
                <c:pt idx="172">
                  <c:v>0.602352573</c:v>
                </c:pt>
                <c:pt idx="173">
                  <c:v>0.612626</c:v>
                </c:pt>
                <c:pt idx="174">
                  <c:v>0.618746676</c:v>
                </c:pt>
                <c:pt idx="175">
                  <c:v>0.62018074599999995</c:v>
                </c:pt>
                <c:pt idx="176">
                  <c:v>0.62977499999999997</c:v>
                </c:pt>
                <c:pt idx="177">
                  <c:v>0.62676995199999996</c:v>
                </c:pt>
                <c:pt idx="178">
                  <c:v>0.63037507599999998</c:v>
                </c:pt>
                <c:pt idx="179">
                  <c:v>0.63675499999999996</c:v>
                </c:pt>
                <c:pt idx="180">
                  <c:v>0.632822259</c:v>
                </c:pt>
                <c:pt idx="181">
                  <c:v>0.62269721499999997</c:v>
                </c:pt>
                <c:pt idx="182">
                  <c:v>0.62578</c:v>
                </c:pt>
                <c:pt idx="183">
                  <c:v>0.63049422899999996</c:v>
                </c:pt>
                <c:pt idx="184">
                  <c:v>0.63056793899999997</c:v>
                </c:pt>
                <c:pt idx="185">
                  <c:v>0.64093199999999995</c:v>
                </c:pt>
                <c:pt idx="186">
                  <c:v>0.64075869299999999</c:v>
                </c:pt>
                <c:pt idx="187">
                  <c:v>0.64888611600000001</c:v>
                </c:pt>
                <c:pt idx="188">
                  <c:v>0.65438099999999999</c:v>
                </c:pt>
                <c:pt idx="189">
                  <c:v>0.64960511399999998</c:v>
                </c:pt>
                <c:pt idx="190">
                  <c:v>0.65475160799999998</c:v>
                </c:pt>
                <c:pt idx="191">
                  <c:v>0.65555600000000003</c:v>
                </c:pt>
                <c:pt idx="192">
                  <c:v>0.65473386</c:v>
                </c:pt>
                <c:pt idx="193">
                  <c:v>0.64601229800000004</c:v>
                </c:pt>
                <c:pt idx="194">
                  <c:v>0.64676999999999996</c:v>
                </c:pt>
                <c:pt idx="195">
                  <c:v>0.64424791000000003</c:v>
                </c:pt>
                <c:pt idx="196">
                  <c:v>0.65444376000000004</c:v>
                </c:pt>
                <c:pt idx="197">
                  <c:v>0.65955900000000001</c:v>
                </c:pt>
                <c:pt idx="198">
                  <c:v>0.66037049800000003</c:v>
                </c:pt>
                <c:pt idx="199">
                  <c:v>0.66643585000000005</c:v>
                </c:pt>
                <c:pt idx="200">
                  <c:v>0.66653499999999999</c:v>
                </c:pt>
                <c:pt idx="201">
                  <c:v>0.66834374600000002</c:v>
                </c:pt>
                <c:pt idx="202">
                  <c:v>0.67177474699999995</c:v>
                </c:pt>
                <c:pt idx="203">
                  <c:v>0.67506999999999995</c:v>
                </c:pt>
                <c:pt idx="204">
                  <c:v>0.67641600199999996</c:v>
                </c:pt>
                <c:pt idx="205">
                  <c:v>0.66695876600000004</c:v>
                </c:pt>
                <c:pt idx="206">
                  <c:v>0.66402099999999997</c:v>
                </c:pt>
                <c:pt idx="207">
                  <c:v>0.66680094999999995</c:v>
                </c:pt>
                <c:pt idx="208">
                  <c:v>0.67551592999999999</c:v>
                </c:pt>
                <c:pt idx="209">
                  <c:v>0.67898199999999997</c:v>
                </c:pt>
                <c:pt idx="210">
                  <c:v>0.68812869700000001</c:v>
                </c:pt>
                <c:pt idx="211">
                  <c:v>0.69291118600000001</c:v>
                </c:pt>
                <c:pt idx="212">
                  <c:v>0.69029399999999996</c:v>
                </c:pt>
                <c:pt idx="213">
                  <c:v>0.69384972899999997</c:v>
                </c:pt>
                <c:pt idx="214">
                  <c:v>0.69431577700000002</c:v>
                </c:pt>
                <c:pt idx="215">
                  <c:v>0.69687500000000002</c:v>
                </c:pt>
                <c:pt idx="216">
                  <c:v>0.70101707300000005</c:v>
                </c:pt>
                <c:pt idx="217">
                  <c:v>0.69431386900000003</c:v>
                </c:pt>
                <c:pt idx="218">
                  <c:v>0.68820599999999998</c:v>
                </c:pt>
                <c:pt idx="219">
                  <c:v>0.697009404</c:v>
                </c:pt>
                <c:pt idx="220">
                  <c:v>0.70429668599999995</c:v>
                </c:pt>
                <c:pt idx="221">
                  <c:v>0.70353399999999999</c:v>
                </c:pt>
                <c:pt idx="222">
                  <c:v>0.71427800200000002</c:v>
                </c:pt>
                <c:pt idx="223">
                  <c:v>0.71099266500000002</c:v>
                </c:pt>
                <c:pt idx="224">
                  <c:v>0.71484800000000004</c:v>
                </c:pt>
                <c:pt idx="225">
                  <c:v>0.71980337800000005</c:v>
                </c:pt>
                <c:pt idx="226">
                  <c:v>0.71458516599999999</c:v>
                </c:pt>
                <c:pt idx="227">
                  <c:v>0.71994499999999995</c:v>
                </c:pt>
                <c:pt idx="228">
                  <c:v>0.72131005699999995</c:v>
                </c:pt>
                <c:pt idx="229">
                  <c:v>0.70746642400000004</c:v>
                </c:pt>
                <c:pt idx="230">
                  <c:v>0.697959</c:v>
                </c:pt>
                <c:pt idx="231">
                  <c:v>0.706040844</c:v>
                </c:pt>
                <c:pt idx="232">
                  <c:v>0.70173962000000001</c:v>
                </c:pt>
                <c:pt idx="233">
                  <c:v>0.70515499999999998</c:v>
                </c:pt>
                <c:pt idx="234">
                  <c:v>0.71137419700000004</c:v>
                </c:pt>
                <c:pt idx="235">
                  <c:v>0.70603682599999995</c:v>
                </c:pt>
                <c:pt idx="236">
                  <c:v>0.71099800000000002</c:v>
                </c:pt>
                <c:pt idx="237">
                  <c:v>0.71033665599999996</c:v>
                </c:pt>
                <c:pt idx="238">
                  <c:v>0.704069952</c:v>
                </c:pt>
                <c:pt idx="239">
                  <c:v>0.71138699999999999</c:v>
                </c:pt>
                <c:pt idx="240" formatCode="General">
                  <c:v>0.706112242</c:v>
                </c:pt>
                <c:pt idx="241" formatCode="General">
                  <c:v>0.69039431600000001</c:v>
                </c:pt>
                <c:pt idx="242" formatCode="General">
                  <c:v>0.68644499999999997</c:v>
                </c:pt>
                <c:pt idx="243" formatCode="General">
                  <c:v>0.66415241999999997</c:v>
                </c:pt>
                <c:pt idx="244" formatCode="General">
                  <c:v>0.65537136399999996</c:v>
                </c:pt>
                <c:pt idx="245" formatCode="General">
                  <c:v>0.65668599999999999</c:v>
                </c:pt>
                <c:pt idx="246" formatCode="General">
                  <c:v>0.65232434800000005</c:v>
                </c:pt>
                <c:pt idx="247" formatCode="General">
                  <c:v>0.65284970899999994</c:v>
                </c:pt>
                <c:pt idx="248" formatCode="General">
                  <c:v>0.652941934</c:v>
                </c:pt>
                <c:pt idx="249" formatCode="General">
                  <c:v>0.64423814800000001</c:v>
                </c:pt>
                <c:pt idx="250" formatCode="General">
                  <c:v>0.64528633199999996</c:v>
                </c:pt>
                <c:pt idx="251" formatCode="General">
                  <c:v>0.63649599999999995</c:v>
                </c:pt>
                <c:pt idx="252" formatCode="General">
                  <c:v>0.63066288800000003</c:v>
                </c:pt>
                <c:pt idx="253" formatCode="General">
                  <c:v>0.622096117</c:v>
                </c:pt>
                <c:pt idx="254" formatCode="General">
                  <c:v>0.603105</c:v>
                </c:pt>
                <c:pt idx="255" formatCode="General">
                  <c:v>0.59670701299999995</c:v>
                </c:pt>
                <c:pt idx="256" formatCode="General">
                  <c:v>0.59840231700000002</c:v>
                </c:pt>
                <c:pt idx="257" formatCode="General">
                  <c:v>0.608294</c:v>
                </c:pt>
                <c:pt idx="258" formatCode="General">
                  <c:v>0.60240541999999997</c:v>
                </c:pt>
                <c:pt idx="259" formatCode="General">
                  <c:v>0.60758332100000001</c:v>
                </c:pt>
                <c:pt idx="260" formatCode="General">
                  <c:v>0.61003799999999997</c:v>
                </c:pt>
                <c:pt idx="261" formatCode="General">
                  <c:v>0.60864036499999996</c:v>
                </c:pt>
                <c:pt idx="262" formatCode="General">
                  <c:v>0.614007894</c:v>
                </c:pt>
                <c:pt idx="263" formatCode="General">
                  <c:v>0.61394499999999996</c:v>
                </c:pt>
                <c:pt idx="264" formatCode="General">
                  <c:v>0.61811698000000004</c:v>
                </c:pt>
                <c:pt idx="265" formatCode="General">
                  <c:v>0.61532321400000001</c:v>
                </c:pt>
                <c:pt idx="266" formatCode="General">
                  <c:v>0.61721300000000001</c:v>
                </c:pt>
                <c:pt idx="267" formatCode="General">
                  <c:v>0.62248643400000003</c:v>
                </c:pt>
                <c:pt idx="268" formatCode="General">
                  <c:v>0.63535199899999995</c:v>
                </c:pt>
                <c:pt idx="269" formatCode="General">
                  <c:v>0.65041899999999997</c:v>
                </c:pt>
                <c:pt idx="270" formatCode="General">
                  <c:v>0.65316980999999996</c:v>
                </c:pt>
                <c:pt idx="271" formatCode="General">
                  <c:v>0.667531235</c:v>
                </c:pt>
                <c:pt idx="272" formatCode="General">
                  <c:v>0.67877200000000004</c:v>
                </c:pt>
                <c:pt idx="273" formatCode="General">
                  <c:v>0.68988068000000002</c:v>
                </c:pt>
                <c:pt idx="274" formatCode="General">
                  <c:v>0.69531611100000001</c:v>
                </c:pt>
                <c:pt idx="275" formatCode="General">
                  <c:v>0.7</c:v>
                </c:pt>
                <c:pt idx="276" formatCode="General">
                  <c:v>0.69885124099999996</c:v>
                </c:pt>
                <c:pt idx="277" formatCode="General">
                  <c:v>0.69925295600000004</c:v>
                </c:pt>
                <c:pt idx="278" formatCode="General">
                  <c:v>0.69257199999999997</c:v>
                </c:pt>
                <c:pt idx="279" formatCode="General">
                  <c:v>0.69584280399999998</c:v>
                </c:pt>
                <c:pt idx="280" formatCode="General">
                  <c:v>0.70179402599999996</c:v>
                </c:pt>
                <c:pt idx="281" formatCode="General">
                  <c:v>0.70473600000000003</c:v>
                </c:pt>
                <c:pt idx="282" formatCode="General">
                  <c:v>0.71284520100000004</c:v>
                </c:pt>
                <c:pt idx="283" formatCode="General">
                  <c:v>0.71433104300000005</c:v>
                </c:pt>
                <c:pt idx="284" formatCode="General">
                  <c:v>0.71387199999999995</c:v>
                </c:pt>
                <c:pt idx="285" formatCode="General">
                  <c:v>0.72051357199999999</c:v>
                </c:pt>
                <c:pt idx="286" formatCode="General">
                  <c:v>0.71770407000000003</c:v>
                </c:pt>
                <c:pt idx="287" formatCode="General">
                  <c:v>0.71240599999999998</c:v>
                </c:pt>
                <c:pt idx="288" formatCode="General">
                  <c:v>0.711592797</c:v>
                </c:pt>
                <c:pt idx="289" formatCode="General">
                  <c:v>0.70246991199999997</c:v>
                </c:pt>
                <c:pt idx="290" formatCode="General">
                  <c:v>0.69457250000000004</c:v>
                </c:pt>
                <c:pt idx="291" formatCode="General">
                  <c:v>0.70397389700000002</c:v>
                </c:pt>
                <c:pt idx="292" formatCode="General">
                  <c:v>0.70446710800000001</c:v>
                </c:pt>
                <c:pt idx="293" formatCode="General">
                  <c:v>0.70574990800000004</c:v>
                </c:pt>
                <c:pt idx="294" formatCode="General">
                  <c:v>0.71099999999999997</c:v>
                </c:pt>
              </c:numCache>
            </c:numRef>
          </c:val>
          <c:smooth val="0"/>
          <c:extLst>
            <c:ext xmlns:c16="http://schemas.microsoft.com/office/drawing/2014/chart" uri="{C3380CC4-5D6E-409C-BE32-E72D297353CC}">
              <c16:uniqueId val="{00000001-9322-4983-B973-42DC043C3C5C}"/>
            </c:ext>
          </c:extLst>
        </c:ser>
        <c:dLbls>
          <c:showLegendKey val="0"/>
          <c:showVal val="0"/>
          <c:showCatName val="0"/>
          <c:showSerName val="0"/>
          <c:showPercent val="0"/>
          <c:showBubbleSize val="0"/>
        </c:dLbls>
        <c:marker val="1"/>
        <c:smooth val="0"/>
        <c:axId val="169032456"/>
        <c:axId val="1"/>
      </c:lineChart>
      <c:lineChart>
        <c:grouping val="standard"/>
        <c:varyColors val="0"/>
        <c:ser>
          <c:idx val="4"/>
          <c:order val="2"/>
          <c:tx>
            <c:strRef>
              <c:f>Sheet1!$E$1</c:f>
              <c:strCache>
                <c:ptCount val="1"/>
                <c:pt idx="0">
                  <c:v>64% Long Run Average</c:v>
                </c:pt>
              </c:strCache>
            </c:strRef>
          </c:tx>
          <c:spPr>
            <a:ln w="38459">
              <a:solidFill>
                <a:srgbClr val="FFCC00"/>
              </a:solidFill>
              <a:prstDash val="solid"/>
            </a:ln>
          </c:spPr>
          <c:marker>
            <c:symbol val="none"/>
          </c:marker>
          <c:cat>
            <c:strRef>
              <c:f>Sheet1!$A$2:$A$304</c:f>
              <c:strCache>
                <c:ptCount val="301"/>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pt idx="300">
                  <c:v>25</c:v>
                </c:pt>
              </c:strCache>
            </c:strRef>
          </c:cat>
          <c:val>
            <c:numRef>
              <c:f>Sheet1!$E$2:$E$304</c:f>
              <c:numCache>
                <c:formatCode>General</c:formatCode>
                <c:ptCount val="303"/>
                <c:pt idx="0">
                  <c:v>0.64</c:v>
                </c:pt>
                <c:pt idx="1">
                  <c:v>0.64</c:v>
                </c:pt>
                <c:pt idx="2">
                  <c:v>0.64</c:v>
                </c:pt>
                <c:pt idx="3">
                  <c:v>0.64</c:v>
                </c:pt>
                <c:pt idx="4">
                  <c:v>0.64</c:v>
                </c:pt>
                <c:pt idx="5">
                  <c:v>0.64</c:v>
                </c:pt>
                <c:pt idx="6">
                  <c:v>0.64</c:v>
                </c:pt>
                <c:pt idx="7">
                  <c:v>0.64</c:v>
                </c:pt>
                <c:pt idx="8">
                  <c:v>0.64</c:v>
                </c:pt>
                <c:pt idx="9">
                  <c:v>0.64</c:v>
                </c:pt>
                <c:pt idx="10">
                  <c:v>0.64</c:v>
                </c:pt>
                <c:pt idx="11">
                  <c:v>0.64</c:v>
                </c:pt>
                <c:pt idx="12">
                  <c:v>0.64</c:v>
                </c:pt>
                <c:pt idx="13">
                  <c:v>0.64</c:v>
                </c:pt>
                <c:pt idx="14">
                  <c:v>0.64</c:v>
                </c:pt>
                <c:pt idx="15">
                  <c:v>0.64</c:v>
                </c:pt>
                <c:pt idx="16">
                  <c:v>0.64</c:v>
                </c:pt>
                <c:pt idx="17">
                  <c:v>0.64</c:v>
                </c:pt>
                <c:pt idx="18">
                  <c:v>0.64</c:v>
                </c:pt>
                <c:pt idx="19">
                  <c:v>0.64</c:v>
                </c:pt>
                <c:pt idx="20">
                  <c:v>0.64</c:v>
                </c:pt>
                <c:pt idx="21">
                  <c:v>0.64</c:v>
                </c:pt>
                <c:pt idx="22">
                  <c:v>0.64</c:v>
                </c:pt>
                <c:pt idx="23">
                  <c:v>0.64</c:v>
                </c:pt>
                <c:pt idx="24">
                  <c:v>0.64</c:v>
                </c:pt>
                <c:pt idx="25">
                  <c:v>0.64</c:v>
                </c:pt>
                <c:pt idx="26">
                  <c:v>0.64</c:v>
                </c:pt>
                <c:pt idx="27">
                  <c:v>0.64</c:v>
                </c:pt>
                <c:pt idx="28">
                  <c:v>0.64</c:v>
                </c:pt>
                <c:pt idx="29">
                  <c:v>0.64</c:v>
                </c:pt>
                <c:pt idx="30">
                  <c:v>0.64</c:v>
                </c:pt>
                <c:pt idx="31">
                  <c:v>0.64</c:v>
                </c:pt>
                <c:pt idx="32">
                  <c:v>0.64</c:v>
                </c:pt>
                <c:pt idx="33">
                  <c:v>0.64</c:v>
                </c:pt>
                <c:pt idx="34">
                  <c:v>0.64</c:v>
                </c:pt>
                <c:pt idx="35">
                  <c:v>0.64</c:v>
                </c:pt>
                <c:pt idx="36">
                  <c:v>0.64</c:v>
                </c:pt>
                <c:pt idx="37">
                  <c:v>0.64</c:v>
                </c:pt>
                <c:pt idx="38">
                  <c:v>0.64</c:v>
                </c:pt>
                <c:pt idx="39">
                  <c:v>0.64</c:v>
                </c:pt>
                <c:pt idx="40">
                  <c:v>0.64</c:v>
                </c:pt>
                <c:pt idx="41">
                  <c:v>0.64</c:v>
                </c:pt>
                <c:pt idx="42">
                  <c:v>0.64</c:v>
                </c:pt>
                <c:pt idx="43">
                  <c:v>0.64</c:v>
                </c:pt>
                <c:pt idx="44">
                  <c:v>0.64</c:v>
                </c:pt>
                <c:pt idx="45">
                  <c:v>0.64</c:v>
                </c:pt>
                <c:pt idx="46">
                  <c:v>0.64</c:v>
                </c:pt>
                <c:pt idx="47">
                  <c:v>0.64</c:v>
                </c:pt>
                <c:pt idx="48">
                  <c:v>0.64</c:v>
                </c:pt>
                <c:pt idx="49">
                  <c:v>0.64</c:v>
                </c:pt>
                <c:pt idx="50">
                  <c:v>0.64</c:v>
                </c:pt>
                <c:pt idx="51">
                  <c:v>0.64</c:v>
                </c:pt>
                <c:pt idx="52">
                  <c:v>0.64</c:v>
                </c:pt>
                <c:pt idx="53">
                  <c:v>0.64</c:v>
                </c:pt>
                <c:pt idx="54">
                  <c:v>0.64</c:v>
                </c:pt>
                <c:pt idx="55">
                  <c:v>0.64</c:v>
                </c:pt>
                <c:pt idx="56">
                  <c:v>0.64</c:v>
                </c:pt>
                <c:pt idx="57">
                  <c:v>0.64</c:v>
                </c:pt>
                <c:pt idx="58">
                  <c:v>0.64</c:v>
                </c:pt>
                <c:pt idx="59">
                  <c:v>0.64</c:v>
                </c:pt>
                <c:pt idx="60">
                  <c:v>0.64</c:v>
                </c:pt>
                <c:pt idx="61">
                  <c:v>0.64</c:v>
                </c:pt>
                <c:pt idx="62">
                  <c:v>0.64</c:v>
                </c:pt>
                <c:pt idx="63">
                  <c:v>0.64</c:v>
                </c:pt>
                <c:pt idx="64">
                  <c:v>0.64</c:v>
                </c:pt>
                <c:pt idx="65">
                  <c:v>0.64</c:v>
                </c:pt>
                <c:pt idx="66">
                  <c:v>0.64</c:v>
                </c:pt>
                <c:pt idx="67">
                  <c:v>0.64</c:v>
                </c:pt>
                <c:pt idx="68">
                  <c:v>0.64</c:v>
                </c:pt>
                <c:pt idx="69">
                  <c:v>0.64</c:v>
                </c:pt>
                <c:pt idx="70">
                  <c:v>0.64</c:v>
                </c:pt>
                <c:pt idx="71">
                  <c:v>0.64</c:v>
                </c:pt>
                <c:pt idx="72">
                  <c:v>0.64</c:v>
                </c:pt>
                <c:pt idx="73">
                  <c:v>0.64</c:v>
                </c:pt>
                <c:pt idx="74">
                  <c:v>0.64</c:v>
                </c:pt>
                <c:pt idx="75">
                  <c:v>0.64</c:v>
                </c:pt>
                <c:pt idx="76">
                  <c:v>0.64</c:v>
                </c:pt>
                <c:pt idx="77">
                  <c:v>0.64</c:v>
                </c:pt>
                <c:pt idx="78">
                  <c:v>0.64</c:v>
                </c:pt>
                <c:pt idx="79">
                  <c:v>0.64</c:v>
                </c:pt>
                <c:pt idx="80">
                  <c:v>0.64</c:v>
                </c:pt>
                <c:pt idx="81">
                  <c:v>0.64</c:v>
                </c:pt>
                <c:pt idx="82">
                  <c:v>0.64</c:v>
                </c:pt>
                <c:pt idx="83">
                  <c:v>0.64</c:v>
                </c:pt>
                <c:pt idx="84">
                  <c:v>0.64</c:v>
                </c:pt>
                <c:pt idx="85">
                  <c:v>0.64</c:v>
                </c:pt>
                <c:pt idx="86">
                  <c:v>0.64</c:v>
                </c:pt>
                <c:pt idx="87">
                  <c:v>0.64</c:v>
                </c:pt>
                <c:pt idx="88">
                  <c:v>0.64</c:v>
                </c:pt>
                <c:pt idx="89">
                  <c:v>0.64</c:v>
                </c:pt>
                <c:pt idx="90">
                  <c:v>0.64</c:v>
                </c:pt>
                <c:pt idx="91">
                  <c:v>0.64</c:v>
                </c:pt>
                <c:pt idx="92">
                  <c:v>0.64</c:v>
                </c:pt>
                <c:pt idx="93">
                  <c:v>0.64</c:v>
                </c:pt>
                <c:pt idx="94">
                  <c:v>0.64</c:v>
                </c:pt>
                <c:pt idx="95">
                  <c:v>0.64</c:v>
                </c:pt>
                <c:pt idx="96">
                  <c:v>0.64</c:v>
                </c:pt>
                <c:pt idx="97">
                  <c:v>0.64</c:v>
                </c:pt>
                <c:pt idx="98">
                  <c:v>0.64</c:v>
                </c:pt>
                <c:pt idx="99">
                  <c:v>0.64</c:v>
                </c:pt>
                <c:pt idx="100">
                  <c:v>0.64</c:v>
                </c:pt>
                <c:pt idx="101">
                  <c:v>0.64</c:v>
                </c:pt>
                <c:pt idx="102">
                  <c:v>0.64</c:v>
                </c:pt>
                <c:pt idx="103">
                  <c:v>0.64</c:v>
                </c:pt>
                <c:pt idx="104">
                  <c:v>0.64</c:v>
                </c:pt>
                <c:pt idx="105">
                  <c:v>0.64</c:v>
                </c:pt>
                <c:pt idx="106">
                  <c:v>0.64</c:v>
                </c:pt>
                <c:pt idx="107">
                  <c:v>0.64</c:v>
                </c:pt>
                <c:pt idx="108">
                  <c:v>0.64</c:v>
                </c:pt>
                <c:pt idx="109">
                  <c:v>0.64</c:v>
                </c:pt>
                <c:pt idx="110">
                  <c:v>0.64</c:v>
                </c:pt>
                <c:pt idx="111">
                  <c:v>0.64</c:v>
                </c:pt>
                <c:pt idx="112">
                  <c:v>0.64</c:v>
                </c:pt>
                <c:pt idx="113">
                  <c:v>0.64</c:v>
                </c:pt>
                <c:pt idx="114">
                  <c:v>0.64</c:v>
                </c:pt>
                <c:pt idx="115">
                  <c:v>0.64</c:v>
                </c:pt>
                <c:pt idx="116">
                  <c:v>0.64</c:v>
                </c:pt>
                <c:pt idx="117">
                  <c:v>0.64</c:v>
                </c:pt>
                <c:pt idx="118">
                  <c:v>0.64</c:v>
                </c:pt>
                <c:pt idx="119">
                  <c:v>0.64</c:v>
                </c:pt>
                <c:pt idx="120">
                  <c:v>0.64</c:v>
                </c:pt>
                <c:pt idx="121">
                  <c:v>0.64</c:v>
                </c:pt>
                <c:pt idx="122">
                  <c:v>0.64</c:v>
                </c:pt>
                <c:pt idx="123">
                  <c:v>0.64</c:v>
                </c:pt>
                <c:pt idx="124">
                  <c:v>0.64</c:v>
                </c:pt>
                <c:pt idx="125">
                  <c:v>0.64</c:v>
                </c:pt>
                <c:pt idx="126">
                  <c:v>0.64</c:v>
                </c:pt>
                <c:pt idx="127">
                  <c:v>0.64</c:v>
                </c:pt>
                <c:pt idx="128">
                  <c:v>0.64</c:v>
                </c:pt>
                <c:pt idx="129">
                  <c:v>0.64</c:v>
                </c:pt>
                <c:pt idx="130">
                  <c:v>0.64</c:v>
                </c:pt>
                <c:pt idx="131">
                  <c:v>0.64</c:v>
                </c:pt>
                <c:pt idx="132">
                  <c:v>0.64</c:v>
                </c:pt>
                <c:pt idx="133">
                  <c:v>0.64</c:v>
                </c:pt>
                <c:pt idx="134">
                  <c:v>0.64</c:v>
                </c:pt>
                <c:pt idx="135">
                  <c:v>0.64</c:v>
                </c:pt>
                <c:pt idx="136">
                  <c:v>0.64</c:v>
                </c:pt>
                <c:pt idx="137">
                  <c:v>0.64</c:v>
                </c:pt>
                <c:pt idx="138">
                  <c:v>0.64</c:v>
                </c:pt>
                <c:pt idx="139">
                  <c:v>0.64</c:v>
                </c:pt>
                <c:pt idx="140">
                  <c:v>0.64</c:v>
                </c:pt>
                <c:pt idx="141">
                  <c:v>0.64</c:v>
                </c:pt>
                <c:pt idx="142">
                  <c:v>0.64</c:v>
                </c:pt>
                <c:pt idx="143">
                  <c:v>0.64</c:v>
                </c:pt>
                <c:pt idx="144">
                  <c:v>0.64</c:v>
                </c:pt>
                <c:pt idx="145">
                  <c:v>0.64</c:v>
                </c:pt>
                <c:pt idx="146">
                  <c:v>0.64</c:v>
                </c:pt>
                <c:pt idx="147">
                  <c:v>0.64</c:v>
                </c:pt>
                <c:pt idx="148">
                  <c:v>0.64</c:v>
                </c:pt>
                <c:pt idx="149">
                  <c:v>0.64</c:v>
                </c:pt>
                <c:pt idx="150">
                  <c:v>0.64</c:v>
                </c:pt>
                <c:pt idx="151">
                  <c:v>0.64</c:v>
                </c:pt>
                <c:pt idx="152">
                  <c:v>0.64</c:v>
                </c:pt>
                <c:pt idx="153">
                  <c:v>0.64</c:v>
                </c:pt>
                <c:pt idx="154">
                  <c:v>0.64</c:v>
                </c:pt>
                <c:pt idx="155">
                  <c:v>0.64</c:v>
                </c:pt>
                <c:pt idx="156">
                  <c:v>0.64</c:v>
                </c:pt>
                <c:pt idx="157">
                  <c:v>0.64</c:v>
                </c:pt>
                <c:pt idx="158">
                  <c:v>0.64</c:v>
                </c:pt>
                <c:pt idx="159">
                  <c:v>0.64</c:v>
                </c:pt>
                <c:pt idx="160">
                  <c:v>0.64</c:v>
                </c:pt>
                <c:pt idx="161">
                  <c:v>0.64</c:v>
                </c:pt>
                <c:pt idx="162">
                  <c:v>0.64</c:v>
                </c:pt>
                <c:pt idx="163">
                  <c:v>0.64</c:v>
                </c:pt>
                <c:pt idx="164">
                  <c:v>0.64</c:v>
                </c:pt>
                <c:pt idx="165">
                  <c:v>0.64</c:v>
                </c:pt>
                <c:pt idx="166">
                  <c:v>0.64</c:v>
                </c:pt>
                <c:pt idx="167">
                  <c:v>0.64</c:v>
                </c:pt>
                <c:pt idx="168">
                  <c:v>0.64</c:v>
                </c:pt>
                <c:pt idx="169">
                  <c:v>0.64</c:v>
                </c:pt>
                <c:pt idx="170">
                  <c:v>0.64</c:v>
                </c:pt>
                <c:pt idx="171">
                  <c:v>0.64</c:v>
                </c:pt>
                <c:pt idx="172">
                  <c:v>0.64</c:v>
                </c:pt>
                <c:pt idx="173">
                  <c:v>0.64</c:v>
                </c:pt>
                <c:pt idx="174">
                  <c:v>0.64</c:v>
                </c:pt>
                <c:pt idx="175">
                  <c:v>0.64</c:v>
                </c:pt>
                <c:pt idx="176">
                  <c:v>0.64</c:v>
                </c:pt>
                <c:pt idx="177">
                  <c:v>0.64</c:v>
                </c:pt>
                <c:pt idx="178">
                  <c:v>0.64</c:v>
                </c:pt>
                <c:pt idx="179">
                  <c:v>0.64</c:v>
                </c:pt>
                <c:pt idx="180">
                  <c:v>0.64</c:v>
                </c:pt>
                <c:pt idx="181">
                  <c:v>0.64</c:v>
                </c:pt>
                <c:pt idx="182">
                  <c:v>0.64</c:v>
                </c:pt>
                <c:pt idx="183">
                  <c:v>0.64</c:v>
                </c:pt>
                <c:pt idx="184">
                  <c:v>0.64</c:v>
                </c:pt>
                <c:pt idx="185">
                  <c:v>0.64</c:v>
                </c:pt>
                <c:pt idx="186">
                  <c:v>0.64</c:v>
                </c:pt>
                <c:pt idx="187">
                  <c:v>0.64</c:v>
                </c:pt>
                <c:pt idx="188">
                  <c:v>0.64</c:v>
                </c:pt>
                <c:pt idx="189">
                  <c:v>0.64</c:v>
                </c:pt>
                <c:pt idx="190">
                  <c:v>0.64</c:v>
                </c:pt>
                <c:pt idx="191">
                  <c:v>0.64</c:v>
                </c:pt>
                <c:pt idx="192">
                  <c:v>0.64</c:v>
                </c:pt>
                <c:pt idx="193">
                  <c:v>0.64</c:v>
                </c:pt>
                <c:pt idx="194">
                  <c:v>0.64</c:v>
                </c:pt>
                <c:pt idx="195">
                  <c:v>0.64</c:v>
                </c:pt>
                <c:pt idx="196">
                  <c:v>0.64</c:v>
                </c:pt>
                <c:pt idx="197">
                  <c:v>0.64</c:v>
                </c:pt>
                <c:pt idx="198">
                  <c:v>0.64</c:v>
                </c:pt>
                <c:pt idx="199">
                  <c:v>0.64</c:v>
                </c:pt>
                <c:pt idx="200">
                  <c:v>0.64</c:v>
                </c:pt>
                <c:pt idx="201">
                  <c:v>0.64</c:v>
                </c:pt>
                <c:pt idx="202">
                  <c:v>0.64</c:v>
                </c:pt>
                <c:pt idx="203">
                  <c:v>0.64</c:v>
                </c:pt>
                <c:pt idx="204">
                  <c:v>0.64</c:v>
                </c:pt>
                <c:pt idx="205">
                  <c:v>0.64</c:v>
                </c:pt>
                <c:pt idx="206">
                  <c:v>0.64</c:v>
                </c:pt>
                <c:pt idx="207">
                  <c:v>0.64</c:v>
                </c:pt>
                <c:pt idx="208">
                  <c:v>0.64</c:v>
                </c:pt>
                <c:pt idx="209">
                  <c:v>0.64</c:v>
                </c:pt>
                <c:pt idx="210">
                  <c:v>0.64</c:v>
                </c:pt>
                <c:pt idx="211">
                  <c:v>0.64</c:v>
                </c:pt>
                <c:pt idx="212">
                  <c:v>0.64</c:v>
                </c:pt>
                <c:pt idx="213">
                  <c:v>0.64</c:v>
                </c:pt>
                <c:pt idx="214">
                  <c:v>0.64</c:v>
                </c:pt>
                <c:pt idx="215">
                  <c:v>0.64</c:v>
                </c:pt>
                <c:pt idx="216">
                  <c:v>0.64</c:v>
                </c:pt>
                <c:pt idx="217">
                  <c:v>0.64</c:v>
                </c:pt>
                <c:pt idx="218">
                  <c:v>0.64</c:v>
                </c:pt>
                <c:pt idx="219">
                  <c:v>0.64</c:v>
                </c:pt>
                <c:pt idx="220">
                  <c:v>0.64</c:v>
                </c:pt>
                <c:pt idx="221">
                  <c:v>0.64</c:v>
                </c:pt>
                <c:pt idx="222">
                  <c:v>0.64</c:v>
                </c:pt>
                <c:pt idx="223">
                  <c:v>0.64</c:v>
                </c:pt>
                <c:pt idx="224">
                  <c:v>0.64</c:v>
                </c:pt>
                <c:pt idx="225">
                  <c:v>0.64</c:v>
                </c:pt>
                <c:pt idx="226">
                  <c:v>0.64</c:v>
                </c:pt>
                <c:pt idx="227">
                  <c:v>0.64</c:v>
                </c:pt>
                <c:pt idx="228">
                  <c:v>0.64</c:v>
                </c:pt>
                <c:pt idx="229">
                  <c:v>0.64</c:v>
                </c:pt>
                <c:pt idx="230">
                  <c:v>0.64</c:v>
                </c:pt>
                <c:pt idx="231">
                  <c:v>0.64</c:v>
                </c:pt>
                <c:pt idx="232">
                  <c:v>0.64</c:v>
                </c:pt>
                <c:pt idx="233">
                  <c:v>0.64</c:v>
                </c:pt>
                <c:pt idx="234">
                  <c:v>0.64</c:v>
                </c:pt>
                <c:pt idx="235">
                  <c:v>0.64</c:v>
                </c:pt>
                <c:pt idx="236">
                  <c:v>0.64</c:v>
                </c:pt>
                <c:pt idx="237">
                  <c:v>0.64</c:v>
                </c:pt>
                <c:pt idx="238">
                  <c:v>0.64</c:v>
                </c:pt>
                <c:pt idx="239">
                  <c:v>0.64</c:v>
                </c:pt>
                <c:pt idx="240">
                  <c:v>0.64</c:v>
                </c:pt>
                <c:pt idx="241">
                  <c:v>0.64</c:v>
                </c:pt>
                <c:pt idx="242">
                  <c:v>0.64</c:v>
                </c:pt>
                <c:pt idx="243">
                  <c:v>0.64</c:v>
                </c:pt>
                <c:pt idx="244">
                  <c:v>0.64</c:v>
                </c:pt>
                <c:pt idx="245">
                  <c:v>0.64</c:v>
                </c:pt>
                <c:pt idx="246">
                  <c:v>0.64</c:v>
                </c:pt>
                <c:pt idx="247">
                  <c:v>0.64</c:v>
                </c:pt>
                <c:pt idx="248">
                  <c:v>0.64</c:v>
                </c:pt>
                <c:pt idx="249">
                  <c:v>0.64</c:v>
                </c:pt>
                <c:pt idx="250">
                  <c:v>0.64</c:v>
                </c:pt>
                <c:pt idx="251">
                  <c:v>0.64</c:v>
                </c:pt>
                <c:pt idx="252">
                  <c:v>0.64</c:v>
                </c:pt>
                <c:pt idx="253">
                  <c:v>0.64</c:v>
                </c:pt>
                <c:pt idx="254">
                  <c:v>0.64</c:v>
                </c:pt>
                <c:pt idx="255">
                  <c:v>0.64</c:v>
                </c:pt>
                <c:pt idx="256">
                  <c:v>0.64</c:v>
                </c:pt>
                <c:pt idx="257">
                  <c:v>0.64</c:v>
                </c:pt>
                <c:pt idx="258">
                  <c:v>0.64</c:v>
                </c:pt>
                <c:pt idx="259">
                  <c:v>0.64</c:v>
                </c:pt>
                <c:pt idx="260">
                  <c:v>0.64</c:v>
                </c:pt>
                <c:pt idx="261">
                  <c:v>0.64</c:v>
                </c:pt>
                <c:pt idx="262">
                  <c:v>0.64</c:v>
                </c:pt>
                <c:pt idx="263">
                  <c:v>0.64</c:v>
                </c:pt>
                <c:pt idx="264">
                  <c:v>0.64</c:v>
                </c:pt>
                <c:pt idx="265">
                  <c:v>0.64</c:v>
                </c:pt>
                <c:pt idx="266">
                  <c:v>0.64</c:v>
                </c:pt>
                <c:pt idx="267">
                  <c:v>0.64</c:v>
                </c:pt>
                <c:pt idx="268">
                  <c:v>0.64</c:v>
                </c:pt>
                <c:pt idx="269">
                  <c:v>0.64</c:v>
                </c:pt>
                <c:pt idx="270">
                  <c:v>0.64</c:v>
                </c:pt>
                <c:pt idx="271">
                  <c:v>0.64</c:v>
                </c:pt>
                <c:pt idx="272">
                  <c:v>0.64</c:v>
                </c:pt>
                <c:pt idx="273">
                  <c:v>0.64</c:v>
                </c:pt>
                <c:pt idx="274">
                  <c:v>0.64</c:v>
                </c:pt>
                <c:pt idx="275">
                  <c:v>0.64</c:v>
                </c:pt>
                <c:pt idx="276">
                  <c:v>0.64</c:v>
                </c:pt>
                <c:pt idx="277">
                  <c:v>0.64</c:v>
                </c:pt>
                <c:pt idx="278">
                  <c:v>0.64</c:v>
                </c:pt>
                <c:pt idx="279">
                  <c:v>0.64</c:v>
                </c:pt>
                <c:pt idx="280">
                  <c:v>0.64</c:v>
                </c:pt>
                <c:pt idx="281">
                  <c:v>0.64</c:v>
                </c:pt>
                <c:pt idx="282">
                  <c:v>0.64</c:v>
                </c:pt>
                <c:pt idx="283">
                  <c:v>0.64</c:v>
                </c:pt>
                <c:pt idx="284">
                  <c:v>0.64</c:v>
                </c:pt>
                <c:pt idx="285">
                  <c:v>0.64</c:v>
                </c:pt>
                <c:pt idx="286">
                  <c:v>0.64</c:v>
                </c:pt>
                <c:pt idx="287">
                  <c:v>0.64</c:v>
                </c:pt>
                <c:pt idx="288">
                  <c:v>0.64</c:v>
                </c:pt>
                <c:pt idx="289">
                  <c:v>0.64</c:v>
                </c:pt>
                <c:pt idx="290">
                  <c:v>0.64</c:v>
                </c:pt>
                <c:pt idx="291">
                  <c:v>0.64</c:v>
                </c:pt>
                <c:pt idx="292">
                  <c:v>0.64</c:v>
                </c:pt>
                <c:pt idx="293">
                  <c:v>0.64</c:v>
                </c:pt>
                <c:pt idx="294">
                  <c:v>0.64</c:v>
                </c:pt>
                <c:pt idx="295">
                  <c:v>0.64</c:v>
                </c:pt>
                <c:pt idx="296">
                  <c:v>0.64</c:v>
                </c:pt>
                <c:pt idx="297">
                  <c:v>0.64</c:v>
                </c:pt>
                <c:pt idx="298">
                  <c:v>0.64</c:v>
                </c:pt>
                <c:pt idx="299">
                  <c:v>0.64</c:v>
                </c:pt>
                <c:pt idx="300">
                  <c:v>0.64</c:v>
                </c:pt>
                <c:pt idx="301">
                  <c:v>0.64</c:v>
                </c:pt>
                <c:pt idx="302">
                  <c:v>0.64</c:v>
                </c:pt>
              </c:numCache>
            </c:numRef>
          </c:val>
          <c:smooth val="0"/>
          <c:extLst>
            <c:ext xmlns:c16="http://schemas.microsoft.com/office/drawing/2014/chart" uri="{C3380CC4-5D6E-409C-BE32-E72D297353CC}">
              <c16:uniqueId val="{00000002-9322-4983-B973-42DC043C3C5C}"/>
            </c:ext>
          </c:extLst>
        </c:ser>
        <c:dLbls>
          <c:showLegendKey val="0"/>
          <c:showVal val="0"/>
          <c:showCatName val="0"/>
          <c:showSerName val="0"/>
          <c:showPercent val="0"/>
          <c:showBubbleSize val="0"/>
        </c:dLbls>
        <c:marker val="1"/>
        <c:smooth val="0"/>
        <c:axId val="1849992480"/>
        <c:axId val="1849998240"/>
      </c:lineChart>
      <c:catAx>
        <c:axId val="169032456"/>
        <c:scaling>
          <c:orientation val="minMax"/>
        </c:scaling>
        <c:delete val="0"/>
        <c:axPos val="b"/>
        <c:numFmt formatCode="General" sourceLinked="1"/>
        <c:majorTickMark val="out"/>
        <c:minorTickMark val="none"/>
        <c:tickLblPos val="nextTo"/>
        <c:spPr>
          <a:ln w="3205">
            <a:solidFill>
              <a:schemeClr val="tx1"/>
            </a:solidFill>
            <a:prstDash val="solid"/>
          </a:ln>
        </c:spPr>
        <c:txPr>
          <a:bodyPr rot="0" vert="horz"/>
          <a:lstStyle/>
          <a:p>
            <a:pPr>
              <a:defRPr/>
            </a:pPr>
            <a:endParaRPr lang="en-US"/>
          </a:p>
        </c:txPr>
        <c:crossAx val="1"/>
        <c:crosses val="autoZero"/>
        <c:auto val="1"/>
        <c:lblAlgn val="ctr"/>
        <c:lblOffset val="100"/>
        <c:tickLblSkip val="12"/>
        <c:tickMarkSkip val="12"/>
        <c:noMultiLvlLbl val="0"/>
      </c:catAx>
      <c:valAx>
        <c:axId val="1"/>
        <c:scaling>
          <c:orientation val="minMax"/>
          <c:max val="0.73"/>
          <c:min val="0.55000000000000004"/>
        </c:scaling>
        <c:delete val="0"/>
        <c:axPos val="l"/>
        <c:majorGridlines>
          <c:spPr>
            <a:ln w="3205">
              <a:solidFill>
                <a:schemeClr val="tx1"/>
              </a:solidFill>
              <a:prstDash val="solid"/>
            </a:ln>
          </c:spPr>
        </c:majorGridlines>
        <c:numFmt formatCode="0%" sourceLinked="0"/>
        <c:majorTickMark val="out"/>
        <c:minorTickMark val="none"/>
        <c:tickLblPos val="nextTo"/>
        <c:spPr>
          <a:ln w="3205">
            <a:solidFill>
              <a:schemeClr val="tx1"/>
            </a:solidFill>
            <a:prstDash val="solid"/>
          </a:ln>
        </c:spPr>
        <c:txPr>
          <a:bodyPr rot="0" vert="horz"/>
          <a:lstStyle/>
          <a:p>
            <a:pPr>
              <a:defRPr sz="1400">
                <a:latin typeface="Times New Roman" panose="02020603050405020304" pitchFamily="18" charset="0"/>
                <a:cs typeface="Times New Roman" panose="02020603050405020304" pitchFamily="18" charset="0"/>
              </a:defRPr>
            </a:pPr>
            <a:endParaRPr lang="en-US"/>
          </a:p>
        </c:txPr>
        <c:crossAx val="169032456"/>
        <c:crosses val="autoZero"/>
        <c:crossBetween val="midCat"/>
        <c:majorUnit val="0.01"/>
        <c:minorUnit val="0.01"/>
      </c:valAx>
      <c:valAx>
        <c:axId val="1849998240"/>
        <c:scaling>
          <c:orientation val="minMax"/>
          <c:max val="0.73000000000000009"/>
          <c:min val="0.55000000000000004"/>
        </c:scaling>
        <c:delete val="0"/>
        <c:axPos val="r"/>
        <c:numFmt formatCode="0%" sourceLinked="0"/>
        <c:majorTickMark val="out"/>
        <c:minorTickMark val="none"/>
        <c:tickLblPos val="nextTo"/>
        <c:txPr>
          <a:bodyPr/>
          <a:lstStyle/>
          <a:p>
            <a:pPr>
              <a:defRPr sz="1400">
                <a:latin typeface="Times New Roman" panose="02020603050405020304" pitchFamily="18" charset="0"/>
                <a:cs typeface="Times New Roman" panose="02020603050405020304" pitchFamily="18" charset="0"/>
              </a:defRPr>
            </a:pPr>
            <a:endParaRPr lang="en-US"/>
          </a:p>
        </c:txPr>
        <c:crossAx val="1849992480"/>
        <c:crosses val="max"/>
        <c:crossBetween val="between"/>
        <c:majorUnit val="1.0000000000000002E-2"/>
      </c:valAx>
      <c:catAx>
        <c:axId val="1849992480"/>
        <c:scaling>
          <c:orientation val="minMax"/>
        </c:scaling>
        <c:delete val="1"/>
        <c:axPos val="b"/>
        <c:numFmt formatCode="General" sourceLinked="1"/>
        <c:majorTickMark val="out"/>
        <c:minorTickMark val="none"/>
        <c:tickLblPos val="nextTo"/>
        <c:crossAx val="1849998240"/>
        <c:crosses val="autoZero"/>
        <c:auto val="1"/>
        <c:lblAlgn val="ctr"/>
        <c:lblOffset val="100"/>
        <c:noMultiLvlLbl val="0"/>
      </c:catAx>
      <c:spPr>
        <a:noFill/>
        <a:ln w="12820">
          <a:solidFill>
            <a:schemeClr val="tx1"/>
          </a:solidFill>
          <a:prstDash val="solid"/>
        </a:ln>
      </c:spPr>
    </c:plotArea>
    <c:legend>
      <c:legendPos val="r"/>
      <c:layout>
        <c:manualLayout>
          <c:xMode val="edge"/>
          <c:yMode val="edge"/>
          <c:x val="0.20162806630854693"/>
          <c:y val="0.75105759326939414"/>
          <c:w val="0.26970455037641083"/>
          <c:h val="0.1554078119434881"/>
        </c:manualLayout>
      </c:layout>
      <c:overlay val="0"/>
      <c:spPr>
        <a:solidFill>
          <a:schemeClr val="bg1"/>
        </a:solidFill>
        <a:ln w="3205">
          <a:solidFill>
            <a:schemeClr val="tx1"/>
          </a:solidFill>
          <a:prstDash val="solid"/>
        </a:ln>
      </c:spPr>
      <c:txPr>
        <a:bodyPr/>
        <a:lstStyle/>
        <a:p>
          <a:pPr>
            <a:defRPr>
              <a:latin typeface="Times New Roman" panose="02020603050405020304" pitchFamily="18" charset="0"/>
              <a:cs typeface="Times New Roman" panose="02020603050405020304" pitchFamily="18" charset="0"/>
            </a:defRPr>
          </a:pPr>
          <a:endParaRPr lang="en-US"/>
        </a:p>
      </c:txPr>
    </c:legend>
    <c:plotVisOnly val="1"/>
    <c:dispBlanksAs val="gap"/>
    <c:showDLblsOverMax val="0"/>
  </c:chart>
  <c:spPr>
    <a:noFill/>
    <a:ln w="38459">
      <a:solidFill>
        <a:schemeClr val="tx1"/>
      </a:solidFill>
      <a:prstDash val="solid"/>
    </a:ln>
  </c:spPr>
  <c:txPr>
    <a:bodyPr/>
    <a:lstStyle/>
    <a:p>
      <a:pPr>
        <a:defRPr sz="1842" b="0" i="0" u="none" strike="noStrike" baseline="0">
          <a:solidFill>
            <a:schemeClr val="tx1"/>
          </a:solidFill>
          <a:latin typeface="Arial"/>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Sheet1!#REF!</c:f>
              <c:strCache>
                <c:ptCount val="1"/>
                <c:pt idx="0">
                  <c:v>#REF!</c:v>
                </c:pt>
              </c:strCache>
            </c:strRef>
          </c:tx>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Sheet1!$C$1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ax val="0.15000000000000002"/>
          <c:min val="-5.000000000000001E-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15000000000000002"/>
          <c:min val="-5.000000000000001E-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egendEntry>
        <c:idx val="1"/>
        <c:delete val="1"/>
      </c:legendEntry>
      <c:legendEntry>
        <c:idx val="2"/>
        <c:delete val="1"/>
      </c:legendEntry>
      <c:layout>
        <c:manualLayout>
          <c:xMode val="edge"/>
          <c:yMode val="edge"/>
          <c:x val="0.31223876643031817"/>
          <c:y val="0.12488071058834245"/>
          <c:w val="0.19638489502388459"/>
          <c:h val="7.0837731255389988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Arial"/>
              </a:rPr>
              <a:t>New and Used Vehicle Prices</a:t>
            </a:r>
          </a:p>
          <a:p>
            <a:pPr>
              <a:defRPr sz="1600" b="1" i="0" u="none" strike="noStrike" baseline="0">
                <a:solidFill>
                  <a:schemeClr val="tx1"/>
                </a:solidFill>
                <a:latin typeface="+mn-lt"/>
                <a:ea typeface="Arial"/>
                <a:cs typeface="Arial"/>
              </a:defRPr>
            </a:pPr>
            <a:r>
              <a:rPr lang="en-US" sz="1600" b="1" i="0" u="none" strike="noStrike" baseline="0" dirty="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New Car Prices</c:v>
                </c:pt>
              </c:strCache>
            </c:strRef>
          </c:tx>
          <c:spPr>
            <a:ln w="22225">
              <a:solidFill>
                <a:srgbClr val="0070C0"/>
              </a:solidFill>
              <a:prstDash val="solid"/>
            </a:ln>
          </c:spPr>
          <c:marker>
            <c:symbol val="diamond"/>
            <c:size val="3"/>
            <c:spPr>
              <a:noFill/>
              <a:ln>
                <a:no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Sheet1!$B$2:$B$299</c:f>
              <c:numCache>
                <c:formatCode>General</c:formatCode>
                <c:ptCount val="298"/>
                <c:pt idx="0">
                  <c:v>-7.6654999999999996E-3</c:v>
                </c:pt>
                <c:pt idx="1">
                  <c:v>-5.5944000000000002E-3</c:v>
                </c:pt>
                <c:pt idx="2">
                  <c:v>-7.0029999999999995E-4</c:v>
                </c:pt>
                <c:pt idx="3">
                  <c:v>1.4005999999999999E-3</c:v>
                </c:pt>
                <c:pt idx="4">
                  <c:v>2.8011000000000004E-3</c:v>
                </c:pt>
                <c:pt idx="5">
                  <c:v>2.8011000000000004E-3</c:v>
                </c:pt>
                <c:pt idx="6">
                  <c:v>4.2046000000000002E-3</c:v>
                </c:pt>
                <c:pt idx="7">
                  <c:v>3.5038999999999999E-3</c:v>
                </c:pt>
                <c:pt idx="8">
                  <c:v>-7.0029999999999995E-4</c:v>
                </c:pt>
                <c:pt idx="9">
                  <c:v>-5.5944000000000002E-3</c:v>
                </c:pt>
                <c:pt idx="10">
                  <c:v>-3.5014E-3</c:v>
                </c:pt>
                <c:pt idx="11">
                  <c:v>0</c:v>
                </c:pt>
                <c:pt idx="12">
                  <c:v>7.0220000000000005E-4</c:v>
                </c:pt>
                <c:pt idx="13">
                  <c:v>1.4065E-3</c:v>
                </c:pt>
                <c:pt idx="14">
                  <c:v>-2.8031000000000002E-3</c:v>
                </c:pt>
                <c:pt idx="15">
                  <c:v>-4.8951000000000003E-3</c:v>
                </c:pt>
                <c:pt idx="16">
                  <c:v>-6.9832000000000002E-3</c:v>
                </c:pt>
                <c:pt idx="17">
                  <c:v>-7.6815999999999994E-3</c:v>
                </c:pt>
                <c:pt idx="18">
                  <c:v>-8.3739999999999995E-3</c:v>
                </c:pt>
                <c:pt idx="19">
                  <c:v>-1.1173200000000001E-2</c:v>
                </c:pt>
                <c:pt idx="20">
                  <c:v>-9.11E-3</c:v>
                </c:pt>
                <c:pt idx="21">
                  <c:v>-4.2193999999999999E-3</c:v>
                </c:pt>
                <c:pt idx="22">
                  <c:v>-7.027E-4</c:v>
                </c:pt>
                <c:pt idx="23">
                  <c:v>-7.0129999999999997E-4</c:v>
                </c:pt>
                <c:pt idx="24">
                  <c:v>-7.0174999999999994E-3</c:v>
                </c:pt>
                <c:pt idx="25">
                  <c:v>-1.54494E-2</c:v>
                </c:pt>
                <c:pt idx="26">
                  <c:v>-1.54603E-2</c:v>
                </c:pt>
                <c:pt idx="27">
                  <c:v>-1.6163E-2</c:v>
                </c:pt>
                <c:pt idx="28">
                  <c:v>-1.68776E-2</c:v>
                </c:pt>
                <c:pt idx="29">
                  <c:v>-1.75932E-2</c:v>
                </c:pt>
                <c:pt idx="30">
                  <c:v>-1.75932E-2</c:v>
                </c:pt>
                <c:pt idx="31">
                  <c:v>-1.5536700000000001E-2</c:v>
                </c:pt>
                <c:pt idx="32">
                  <c:v>-1.0608200000000002E-2</c:v>
                </c:pt>
                <c:pt idx="33">
                  <c:v>-1.1299399999999999E-2</c:v>
                </c:pt>
                <c:pt idx="34">
                  <c:v>-1.47679E-2</c:v>
                </c:pt>
                <c:pt idx="35">
                  <c:v>-1.89474E-2</c:v>
                </c:pt>
                <c:pt idx="36">
                  <c:v>-2.1201400000000002E-2</c:v>
                </c:pt>
                <c:pt idx="37">
                  <c:v>-1.4265300000000002E-2</c:v>
                </c:pt>
                <c:pt idx="38">
                  <c:v>-9.9929000000000007E-3</c:v>
                </c:pt>
                <c:pt idx="39">
                  <c:v>-1.2142900000000002E-2</c:v>
                </c:pt>
                <c:pt idx="40">
                  <c:v>-1.2160200000000001E-2</c:v>
                </c:pt>
                <c:pt idx="41">
                  <c:v>-1.2894000000000001E-2</c:v>
                </c:pt>
                <c:pt idx="42">
                  <c:v>-1.43266E-2</c:v>
                </c:pt>
                <c:pt idx="43">
                  <c:v>-1.0043E-2</c:v>
                </c:pt>
                <c:pt idx="44">
                  <c:v>-1.6440300000000001E-2</c:v>
                </c:pt>
                <c:pt idx="45">
                  <c:v>-2.0714299999999998E-2</c:v>
                </c:pt>
                <c:pt idx="46">
                  <c:v>-2.0699499999999999E-2</c:v>
                </c:pt>
                <c:pt idx="47">
                  <c:v>-1.8598E-2</c:v>
                </c:pt>
                <c:pt idx="48">
                  <c:v>-1.2274400000000001E-2</c:v>
                </c:pt>
                <c:pt idx="49">
                  <c:v>-6.5122999999999995E-3</c:v>
                </c:pt>
                <c:pt idx="50">
                  <c:v>-1.0093700000000001E-2</c:v>
                </c:pt>
                <c:pt idx="51">
                  <c:v>-7.2306999999999996E-3</c:v>
                </c:pt>
                <c:pt idx="52">
                  <c:v>-4.3447E-3</c:v>
                </c:pt>
                <c:pt idx="53">
                  <c:v>-7.2569999999999991E-4</c:v>
                </c:pt>
                <c:pt idx="54">
                  <c:v>-5.8140000000000006E-3</c:v>
                </c:pt>
                <c:pt idx="55">
                  <c:v>-1.5217400000000001E-2</c:v>
                </c:pt>
                <c:pt idx="56">
                  <c:v>-1.16279E-2</c:v>
                </c:pt>
                <c:pt idx="57">
                  <c:v>-5.1058000000000006E-3</c:v>
                </c:pt>
                <c:pt idx="58">
                  <c:v>2.9154999999999997E-3</c:v>
                </c:pt>
                <c:pt idx="59">
                  <c:v>6.5598000000000002E-3</c:v>
                </c:pt>
                <c:pt idx="60">
                  <c:v>1.2426900000000001E-2</c:v>
                </c:pt>
                <c:pt idx="61">
                  <c:v>9.4682999999999989E-3</c:v>
                </c:pt>
                <c:pt idx="62">
                  <c:v>7.2833000000000004E-3</c:v>
                </c:pt>
                <c:pt idx="63">
                  <c:v>7.2833000000000004E-3</c:v>
                </c:pt>
                <c:pt idx="64">
                  <c:v>8.7273000000000003E-3</c:v>
                </c:pt>
                <c:pt idx="65">
                  <c:v>6.5358999999999999E-3</c:v>
                </c:pt>
                <c:pt idx="66">
                  <c:v>3.6549999999999998E-3</c:v>
                </c:pt>
                <c:pt idx="67">
                  <c:v>4.4149999999999997E-3</c:v>
                </c:pt>
                <c:pt idx="68">
                  <c:v>8.0882000000000003E-3</c:v>
                </c:pt>
                <c:pt idx="69">
                  <c:v>9.5308000000000007E-3</c:v>
                </c:pt>
                <c:pt idx="70">
                  <c:v>7.2669999999999994E-4</c:v>
                </c:pt>
                <c:pt idx="71">
                  <c:v>-4.3447E-3</c:v>
                </c:pt>
                <c:pt idx="72">
                  <c:v>-3.6100999999999998E-3</c:v>
                </c:pt>
                <c:pt idx="73">
                  <c:v>-3.6075E-3</c:v>
                </c:pt>
                <c:pt idx="74">
                  <c:v>-2.8923E-3</c:v>
                </c:pt>
                <c:pt idx="75">
                  <c:v>-2.8923E-3</c:v>
                </c:pt>
                <c:pt idx="76">
                  <c:v>-7.2097999999999997E-3</c:v>
                </c:pt>
                <c:pt idx="77">
                  <c:v>-6.4935000000000001E-3</c:v>
                </c:pt>
                <c:pt idx="78">
                  <c:v>3.6416999999999999E-3</c:v>
                </c:pt>
                <c:pt idx="79">
                  <c:v>8.0586000000000008E-3</c:v>
                </c:pt>
                <c:pt idx="80">
                  <c:v>3.6470000000000001E-3</c:v>
                </c:pt>
                <c:pt idx="81">
                  <c:v>-2.1786000000000002E-3</c:v>
                </c:pt>
                <c:pt idx="82">
                  <c:v>-7.9883999999999997E-3</c:v>
                </c:pt>
                <c:pt idx="83">
                  <c:v>-8.0000000000000002E-3</c:v>
                </c:pt>
                <c:pt idx="84">
                  <c:v>-1.1326099999999999E-2</c:v>
                </c:pt>
                <c:pt idx="85">
                  <c:v>-1.37509E-2</c:v>
                </c:pt>
                <c:pt idx="86">
                  <c:v>-1.02901E-2</c:v>
                </c:pt>
                <c:pt idx="87">
                  <c:v>-9.5867000000000001E-3</c:v>
                </c:pt>
                <c:pt idx="88">
                  <c:v>-0.01</c:v>
                </c:pt>
                <c:pt idx="89">
                  <c:v>-1.1103799999999999E-2</c:v>
                </c:pt>
                <c:pt idx="90">
                  <c:v>-1.13498E-2</c:v>
                </c:pt>
                <c:pt idx="91">
                  <c:v>-8.4448000000000006E-3</c:v>
                </c:pt>
                <c:pt idx="92">
                  <c:v>-1.12573E-2</c:v>
                </c:pt>
                <c:pt idx="93">
                  <c:v>-1.1419200000000001E-2</c:v>
                </c:pt>
                <c:pt idx="94">
                  <c:v>-3.2650000000000001E-3</c:v>
                </c:pt>
                <c:pt idx="95">
                  <c:v>-2.2141000000000001E-3</c:v>
                </c:pt>
                <c:pt idx="96">
                  <c:v>-3.7452999999999996E-3</c:v>
                </c:pt>
                <c:pt idx="97">
                  <c:v>-5.8443000000000002E-3</c:v>
                </c:pt>
                <c:pt idx="98">
                  <c:v>-1.1195699999999999E-2</c:v>
                </c:pt>
                <c:pt idx="99">
                  <c:v>-1.3560000000000001E-2</c:v>
                </c:pt>
                <c:pt idx="100">
                  <c:v>-1.23017E-2</c:v>
                </c:pt>
                <c:pt idx="101">
                  <c:v>-1.1096299999999998E-2</c:v>
                </c:pt>
                <c:pt idx="102">
                  <c:v>-1.03864E-2</c:v>
                </c:pt>
                <c:pt idx="103">
                  <c:v>-1.6681600000000001E-2</c:v>
                </c:pt>
                <c:pt idx="104">
                  <c:v>-1.87797E-2</c:v>
                </c:pt>
                <c:pt idx="105">
                  <c:v>-2.1394199999999999E-2</c:v>
                </c:pt>
                <c:pt idx="106">
                  <c:v>-2.6859299999999999E-2</c:v>
                </c:pt>
                <c:pt idx="107">
                  <c:v>-2.96037E-2</c:v>
                </c:pt>
                <c:pt idx="108">
                  <c:v>-2.39616E-2</c:v>
                </c:pt>
                <c:pt idx="109">
                  <c:v>-1.46967E-2</c:v>
                </c:pt>
                <c:pt idx="110">
                  <c:v>-8.0546999999999997E-3</c:v>
                </c:pt>
                <c:pt idx="111">
                  <c:v>-2.6646999999999999E-3</c:v>
                </c:pt>
                <c:pt idx="112">
                  <c:v>2.5325999999999999E-3</c:v>
                </c:pt>
                <c:pt idx="113">
                  <c:v>7.9384999999999994E-3</c:v>
                </c:pt>
                <c:pt idx="114">
                  <c:v>1.0955299999999999E-2</c:v>
                </c:pt>
                <c:pt idx="115">
                  <c:v>4.5392999999999996E-3</c:v>
                </c:pt>
                <c:pt idx="116">
                  <c:v>1.51915E-2</c:v>
                </c:pt>
                <c:pt idx="117">
                  <c:v>3.7359400000000001E-2</c:v>
                </c:pt>
                <c:pt idx="118">
                  <c:v>4.9585999999999998E-2</c:v>
                </c:pt>
                <c:pt idx="119">
                  <c:v>5.1935000000000002E-2</c:v>
                </c:pt>
                <c:pt idx="120">
                  <c:v>4.2602300000000003E-2</c:v>
                </c:pt>
                <c:pt idx="121">
                  <c:v>3.5243400000000001E-2</c:v>
                </c:pt>
                <c:pt idx="122">
                  <c:v>2.9977699999999999E-2</c:v>
                </c:pt>
                <c:pt idx="123">
                  <c:v>2.43512E-2</c:v>
                </c:pt>
                <c:pt idx="124">
                  <c:v>1.8483300000000001E-2</c:v>
                </c:pt>
                <c:pt idx="125">
                  <c:v>1.2377599999999999E-2</c:v>
                </c:pt>
                <c:pt idx="126">
                  <c:v>8.7014999999999992E-3</c:v>
                </c:pt>
                <c:pt idx="127">
                  <c:v>2.2341600000000003E-2</c:v>
                </c:pt>
                <c:pt idx="128">
                  <c:v>2.0217800000000001E-2</c:v>
                </c:pt>
                <c:pt idx="129">
                  <c:v>3.9959000000000001E-3</c:v>
                </c:pt>
                <c:pt idx="130">
                  <c:v>-4.3001000000000003E-3</c:v>
                </c:pt>
                <c:pt idx="131">
                  <c:v>-1.7994999999999999E-3</c:v>
                </c:pt>
                <c:pt idx="132">
                  <c:v>4.4606000000000003E-3</c:v>
                </c:pt>
                <c:pt idx="133">
                  <c:v>1.1642300000000001E-2</c:v>
                </c:pt>
                <c:pt idx="134">
                  <c:v>1.84292E-2</c:v>
                </c:pt>
                <c:pt idx="135">
                  <c:v>2.3532600000000001E-2</c:v>
                </c:pt>
                <c:pt idx="136">
                  <c:v>3.2964300000000002E-2</c:v>
                </c:pt>
                <c:pt idx="137">
                  <c:v>3.8549099999999996E-2</c:v>
                </c:pt>
                <c:pt idx="138">
                  <c:v>3.90736E-2</c:v>
                </c:pt>
                <c:pt idx="139">
                  <c:v>3.6768200000000001E-2</c:v>
                </c:pt>
                <c:pt idx="140">
                  <c:v>3.3819399999999999E-2</c:v>
                </c:pt>
                <c:pt idx="141">
                  <c:v>3.3609699999999999E-2</c:v>
                </c:pt>
                <c:pt idx="142">
                  <c:v>3.2974900000000001E-2</c:v>
                </c:pt>
                <c:pt idx="143">
                  <c:v>3.2341099999999998E-2</c:v>
                </c:pt>
                <c:pt idx="144">
                  <c:v>3.2590099999999997E-2</c:v>
                </c:pt>
                <c:pt idx="145">
                  <c:v>2.9436399999999998E-2</c:v>
                </c:pt>
                <c:pt idx="146">
                  <c:v>2.47899E-2</c:v>
                </c:pt>
                <c:pt idx="147">
                  <c:v>2.1436999999999998E-2</c:v>
                </c:pt>
                <c:pt idx="148">
                  <c:v>1.3576100000000001E-2</c:v>
                </c:pt>
                <c:pt idx="149">
                  <c:v>9.5791000000000001E-3</c:v>
                </c:pt>
                <c:pt idx="150">
                  <c:v>8.9181E-3</c:v>
                </c:pt>
                <c:pt idx="151">
                  <c:v>1.0241699999999999E-2</c:v>
                </c:pt>
                <c:pt idx="152">
                  <c:v>9.9272000000000006E-3</c:v>
                </c:pt>
                <c:pt idx="153">
                  <c:v>1.0147099999999999E-2</c:v>
                </c:pt>
                <c:pt idx="154">
                  <c:v>1.39057E-2</c:v>
                </c:pt>
                <c:pt idx="155">
                  <c:v>1.50528E-2</c:v>
                </c:pt>
                <c:pt idx="156">
                  <c:v>1.44076E-2</c:v>
                </c:pt>
                <c:pt idx="157">
                  <c:v>8.9198000000000003E-3</c:v>
                </c:pt>
                <c:pt idx="158">
                  <c:v>9.444000000000001E-3</c:v>
                </c:pt>
                <c:pt idx="159">
                  <c:v>1.02851E-2</c:v>
                </c:pt>
                <c:pt idx="160">
                  <c:v>9.9831999999999994E-3</c:v>
                </c:pt>
                <c:pt idx="161">
                  <c:v>1.2361800000000001E-2</c:v>
                </c:pt>
                <c:pt idx="162">
                  <c:v>1.31409E-2</c:v>
                </c:pt>
                <c:pt idx="163">
                  <c:v>1.21612E-2</c:v>
                </c:pt>
                <c:pt idx="164">
                  <c:v>1.40067E-2</c:v>
                </c:pt>
                <c:pt idx="165">
                  <c:v>1.1664000000000001E-2</c:v>
                </c:pt>
                <c:pt idx="166">
                  <c:v>7.9090000000000011E-3</c:v>
                </c:pt>
                <c:pt idx="167">
                  <c:v>4.9822E-3</c:v>
                </c:pt>
                <c:pt idx="168">
                  <c:v>6.2530000000000007E-4</c:v>
                </c:pt>
                <c:pt idx="169">
                  <c:v>3.473E-3</c:v>
                </c:pt>
                <c:pt idx="170">
                  <c:v>2.6573E-3</c:v>
                </c:pt>
                <c:pt idx="171">
                  <c:v>4.1821999999999996E-3</c:v>
                </c:pt>
                <c:pt idx="172">
                  <c:v>5.2346000000000007E-3</c:v>
                </c:pt>
                <c:pt idx="173">
                  <c:v>1.6798E-3</c:v>
                </c:pt>
                <c:pt idx="174">
                  <c:v>1.5819E-3</c:v>
                </c:pt>
                <c:pt idx="175">
                  <c:v>2.7247999999999999E-3</c:v>
                </c:pt>
                <c:pt idx="176">
                  <c:v>2.2954E-3</c:v>
                </c:pt>
                <c:pt idx="177">
                  <c:v>4.7527000000000003E-3</c:v>
                </c:pt>
                <c:pt idx="178">
                  <c:v>5.3908999999999997E-3</c:v>
                </c:pt>
                <c:pt idx="179">
                  <c:v>5.7792E-3</c:v>
                </c:pt>
                <c:pt idx="180">
                  <c:v>3.2962000000000004E-3</c:v>
                </c:pt>
                <c:pt idx="181">
                  <c:v>4.7450999999999995E-3</c:v>
                </c:pt>
                <c:pt idx="182">
                  <c:v>7.0445000000000004E-3</c:v>
                </c:pt>
                <c:pt idx="183">
                  <c:v>7.1103000000000008E-3</c:v>
                </c:pt>
                <c:pt idx="184">
                  <c:v>8.1223000000000007E-3</c:v>
                </c:pt>
                <c:pt idx="185">
                  <c:v>9.5140999999999993E-3</c:v>
                </c:pt>
                <c:pt idx="186">
                  <c:v>8.2527E-3</c:v>
                </c:pt>
                <c:pt idx="187">
                  <c:v>6.4589000000000001E-3</c:v>
                </c:pt>
                <c:pt idx="188">
                  <c:v>6.0933999999999997E-3</c:v>
                </c:pt>
                <c:pt idx="189">
                  <c:v>3.7637E-3</c:v>
                </c:pt>
                <c:pt idx="190">
                  <c:v>3.4499000000000001E-3</c:v>
                </c:pt>
                <c:pt idx="191">
                  <c:v>2.6279000000000003E-3</c:v>
                </c:pt>
                <c:pt idx="192">
                  <c:v>4.1203999999999998E-3</c:v>
                </c:pt>
                <c:pt idx="193">
                  <c:v>7.2309000000000002E-3</c:v>
                </c:pt>
                <c:pt idx="194">
                  <c:v>5.2566000000000002E-3</c:v>
                </c:pt>
                <c:pt idx="195">
                  <c:v>1.2855E-3</c:v>
                </c:pt>
                <c:pt idx="196">
                  <c:v>-1.0317E-3</c:v>
                </c:pt>
                <c:pt idx="197">
                  <c:v>-3.0036000000000004E-3</c:v>
                </c:pt>
                <c:pt idx="198">
                  <c:v>-1.0782000000000001E-3</c:v>
                </c:pt>
                <c:pt idx="199">
                  <c:v>-5.0880000000000001E-4</c:v>
                </c:pt>
                <c:pt idx="200">
                  <c:v>-8.7389999999999994E-4</c:v>
                </c:pt>
                <c:pt idx="201">
                  <c:v>2.0544999999999999E-3</c:v>
                </c:pt>
                <c:pt idx="202">
                  <c:v>1.8376999999999998E-3</c:v>
                </c:pt>
                <c:pt idx="203">
                  <c:v>2.8111000000000004E-3</c:v>
                </c:pt>
                <c:pt idx="204">
                  <c:v>9.9518999999999996E-3</c:v>
                </c:pt>
                <c:pt idx="205">
                  <c:v>6.1748000000000003E-3</c:v>
                </c:pt>
                <c:pt idx="206">
                  <c:v>4.1371999999999997E-3</c:v>
                </c:pt>
                <c:pt idx="207">
                  <c:v>6.3444999999999994E-3</c:v>
                </c:pt>
                <c:pt idx="208">
                  <c:v>4.1514999999999998E-3</c:v>
                </c:pt>
                <c:pt idx="209">
                  <c:v>3.4680000000000003E-4</c:v>
                </c:pt>
                <c:pt idx="210">
                  <c:v>-7.5014999999999995E-3</c:v>
                </c:pt>
                <c:pt idx="211">
                  <c:v>-8.4025999999999997E-3</c:v>
                </c:pt>
                <c:pt idx="212">
                  <c:v>-1.17641E-2</c:v>
                </c:pt>
                <c:pt idx="213">
                  <c:v>-1.56309E-2</c:v>
                </c:pt>
                <c:pt idx="214">
                  <c:v>-1.2427500000000001E-2</c:v>
                </c:pt>
                <c:pt idx="215">
                  <c:v>-6.0668999999999992E-3</c:v>
                </c:pt>
                <c:pt idx="216">
                  <c:v>-2.5579000000000001E-3</c:v>
                </c:pt>
                <c:pt idx="217">
                  <c:v>-6.0558999999999995E-3</c:v>
                </c:pt>
                <c:pt idx="218">
                  <c:v>-3.9040000000000004E-3</c:v>
                </c:pt>
                <c:pt idx="219">
                  <c:v>-1.4735400000000001E-2</c:v>
                </c:pt>
                <c:pt idx="220">
                  <c:v>-1.3533099999999999E-2</c:v>
                </c:pt>
                <c:pt idx="221">
                  <c:v>-9.0281000000000007E-3</c:v>
                </c:pt>
                <c:pt idx="222">
                  <c:v>-5.0068999999999999E-3</c:v>
                </c:pt>
                <c:pt idx="223">
                  <c:v>-4.1478999999999995E-3</c:v>
                </c:pt>
                <c:pt idx="224">
                  <c:v>-2.1475999999999999E-3</c:v>
                </c:pt>
                <c:pt idx="225">
                  <c:v>-1.1690000000000001E-4</c:v>
                </c:pt>
                <c:pt idx="226">
                  <c:v>1.9328000000000001E-3</c:v>
                </c:pt>
                <c:pt idx="227">
                  <c:v>3.3449E-3</c:v>
                </c:pt>
                <c:pt idx="228">
                  <c:v>3.3800000000000002E-5</c:v>
                </c:pt>
                <c:pt idx="229">
                  <c:v>2.5036000000000004E-3</c:v>
                </c:pt>
                <c:pt idx="230">
                  <c:v>6.6249000000000004E-3</c:v>
                </c:pt>
                <c:pt idx="231">
                  <c:v>1.17974E-2</c:v>
                </c:pt>
                <c:pt idx="232">
                  <c:v>9.3081999999999991E-3</c:v>
                </c:pt>
                <c:pt idx="233">
                  <c:v>6.3661999999999998E-3</c:v>
                </c:pt>
                <c:pt idx="234">
                  <c:v>4.2278000000000003E-3</c:v>
                </c:pt>
                <c:pt idx="235">
                  <c:v>2.4055999999999999E-3</c:v>
                </c:pt>
                <c:pt idx="236">
                  <c:v>8.5950000000000002E-4</c:v>
                </c:pt>
                <c:pt idx="237">
                  <c:v>9.5560000000000003E-4</c:v>
                </c:pt>
                <c:pt idx="238">
                  <c:v>-5.8149999999999999E-4</c:v>
                </c:pt>
                <c:pt idx="239">
                  <c:v>2.376E-4</c:v>
                </c:pt>
                <c:pt idx="240">
                  <c:v>1.3600000000000001E-3</c:v>
                </c:pt>
                <c:pt idx="241">
                  <c:v>4.1013999999999998E-3</c:v>
                </c:pt>
                <c:pt idx="242">
                  <c:v>-4.6547000000000003E-3</c:v>
                </c:pt>
                <c:pt idx="243">
                  <c:v>-5.2408000000000003E-3</c:v>
                </c:pt>
                <c:pt idx="244">
                  <c:v>-3.0106999999999998E-3</c:v>
                </c:pt>
                <c:pt idx="245">
                  <c:v>-2.3244999999999997E-3</c:v>
                </c:pt>
                <c:pt idx="246">
                  <c:v>5.2642000000000001E-3</c:v>
                </c:pt>
                <c:pt idx="247">
                  <c:v>6.4933999999999999E-3</c:v>
                </c:pt>
                <c:pt idx="248">
                  <c:v>1.0236400000000001E-2</c:v>
                </c:pt>
                <c:pt idx="249">
                  <c:v>1.5213300000000001E-2</c:v>
                </c:pt>
                <c:pt idx="250">
                  <c:v>1.6201500000000001E-2</c:v>
                </c:pt>
                <c:pt idx="251">
                  <c:v>1.9529399999999999E-2</c:v>
                </c:pt>
                <c:pt idx="252">
                  <c:v>1.44466E-2</c:v>
                </c:pt>
                <c:pt idx="253">
                  <c:v>1.16001E-2</c:v>
                </c:pt>
                <c:pt idx="254">
                  <c:v>1.4949799999999999E-2</c:v>
                </c:pt>
                <c:pt idx="255">
                  <c:v>1.96308E-2</c:v>
                </c:pt>
                <c:pt idx="256">
                  <c:v>3.3435600000000003E-2</c:v>
                </c:pt>
                <c:pt idx="257">
                  <c:v>5.2604600000000001E-2</c:v>
                </c:pt>
                <c:pt idx="258">
                  <c:v>6.3595499999999999E-2</c:v>
                </c:pt>
                <c:pt idx="259">
                  <c:v>7.6252799999999996E-2</c:v>
                </c:pt>
                <c:pt idx="260">
                  <c:v>8.7426600000000007E-2</c:v>
                </c:pt>
                <c:pt idx="261">
                  <c:v>9.8483899999999999E-2</c:v>
                </c:pt>
                <c:pt idx="262">
                  <c:v>0.11109019999999999</c:v>
                </c:pt>
                <c:pt idx="263">
                  <c:v>0.1177951</c:v>
                </c:pt>
                <c:pt idx="264">
                  <c:v>0.1218736</c:v>
                </c:pt>
                <c:pt idx="265">
                  <c:v>0.123819</c:v>
                </c:pt>
                <c:pt idx="266">
                  <c:v>0.12547180000000002</c:v>
                </c:pt>
                <c:pt idx="267">
                  <c:v>0.1321397</c:v>
                </c:pt>
                <c:pt idx="268">
                  <c:v>0.12624250000000001</c:v>
                </c:pt>
                <c:pt idx="269">
                  <c:v>0.1143033</c:v>
                </c:pt>
                <c:pt idx="270">
                  <c:v>0.10441839999999999</c:v>
                </c:pt>
                <c:pt idx="271">
                  <c:v>0.1004931</c:v>
                </c:pt>
                <c:pt idx="272">
                  <c:v>9.4018299999999999E-2</c:v>
                </c:pt>
                <c:pt idx="273">
                  <c:v>8.3840400000000009E-2</c:v>
                </c:pt>
                <c:pt idx="274">
                  <c:v>7.1945599999999998E-2</c:v>
                </c:pt>
                <c:pt idx="275">
                  <c:v>5.8843899999999998E-2</c:v>
                </c:pt>
                <c:pt idx="276">
                  <c:v>5.7781399999999997E-2</c:v>
                </c:pt>
                <c:pt idx="277">
                  <c:v>5.8506499999999996E-2</c:v>
                </c:pt>
                <c:pt idx="278">
                  <c:v>6.1077000000000006E-2</c:v>
                </c:pt>
                <c:pt idx="279">
                  <c:v>5.4555100000000002E-2</c:v>
                </c:pt>
                <c:pt idx="280">
                  <c:v>4.6525800000000006E-2</c:v>
                </c:pt>
                <c:pt idx="281">
                  <c:v>4.0416199999999999E-2</c:v>
                </c:pt>
                <c:pt idx="282">
                  <c:v>3.5032299999999995E-2</c:v>
                </c:pt>
                <c:pt idx="283">
                  <c:v>2.9161899999999998E-2</c:v>
                </c:pt>
                <c:pt idx="284">
                  <c:v>2.5277400000000002E-2</c:v>
                </c:pt>
                <c:pt idx="285">
                  <c:v>1.85588E-2</c:v>
                </c:pt>
                <c:pt idx="286">
                  <c:v>1.355E-2</c:v>
                </c:pt>
                <c:pt idx="287">
                  <c:v>1.0052700000000001E-2</c:v>
                </c:pt>
                <c:pt idx="288">
                  <c:v>7.4370999999999994E-3</c:v>
                </c:pt>
                <c:pt idx="289">
                  <c:v>4.3576999999999999E-3</c:v>
                </c:pt>
                <c:pt idx="290">
                  <c:v>-5.3600000000000002E-4</c:v>
                </c:pt>
                <c:pt idx="291">
                  <c:v>-3.5898000000000002E-3</c:v>
                </c:pt>
                <c:pt idx="292">
                  <c:v>-7.6446000000000005E-3</c:v>
                </c:pt>
                <c:pt idx="293">
                  <c:v>-8.7793000000000003E-3</c:v>
                </c:pt>
                <c:pt idx="294">
                  <c:v>-1.0328200000000001E-2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Used Car Prices </c:v>
                </c:pt>
              </c:strCache>
            </c:strRef>
          </c:tx>
          <c:spPr>
            <a:ln w="25400">
              <a:solidFill>
                <a:srgbClr val="FF0000"/>
              </a:solidFill>
              <a:prstDash val="solid"/>
            </a:ln>
          </c:spPr>
          <c:marker>
            <c:symbol val="square"/>
            <c:size val="2"/>
            <c:spPr>
              <a:solidFill>
                <a:schemeClr val="accent4"/>
              </a:solidFill>
              <a:ln>
                <a:solidFill>
                  <a:srgbClr val="FF0000"/>
                </a:solidFill>
                <a:prstDash val="solid"/>
              </a:ln>
            </c:spPr>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Sheet1!$C$2:$C$299</c:f>
              <c:numCache>
                <c:formatCode>General</c:formatCode>
                <c:ptCount val="298"/>
                <c:pt idx="0">
                  <c:v>2.1912400000000002E-2</c:v>
                </c:pt>
                <c:pt idx="1">
                  <c:v>3.1692499999999998E-2</c:v>
                </c:pt>
                <c:pt idx="2">
                  <c:v>3.7991899999999995E-2</c:v>
                </c:pt>
                <c:pt idx="3">
                  <c:v>3.84356E-2</c:v>
                </c:pt>
                <c:pt idx="4">
                  <c:v>3.8770100000000002E-2</c:v>
                </c:pt>
                <c:pt idx="5">
                  <c:v>3.18091E-2</c:v>
                </c:pt>
                <c:pt idx="6">
                  <c:v>1.9698E-2</c:v>
                </c:pt>
                <c:pt idx="7">
                  <c:v>9.1027E-3</c:v>
                </c:pt>
                <c:pt idx="8">
                  <c:v>3.2113000000000003E-3</c:v>
                </c:pt>
                <c:pt idx="9">
                  <c:v>9.5908E-3</c:v>
                </c:pt>
                <c:pt idx="10">
                  <c:v>2.0499699999999999E-2</c:v>
                </c:pt>
                <c:pt idx="11">
                  <c:v>3.3548399999999999E-2</c:v>
                </c:pt>
                <c:pt idx="12">
                  <c:v>4.2235200000000001E-2</c:v>
                </c:pt>
                <c:pt idx="13">
                  <c:v>4.8365999999999999E-2</c:v>
                </c:pt>
                <c:pt idx="14">
                  <c:v>4.5097999999999999E-2</c:v>
                </c:pt>
                <c:pt idx="15">
                  <c:v>3.7012999999999997E-2</c:v>
                </c:pt>
                <c:pt idx="16">
                  <c:v>2.3809499999999997E-2</c:v>
                </c:pt>
                <c:pt idx="17">
                  <c:v>2.0552299999999999E-2</c:v>
                </c:pt>
                <c:pt idx="18">
                  <c:v>1.9317500000000001E-2</c:v>
                </c:pt>
                <c:pt idx="19">
                  <c:v>1.80412E-2</c:v>
                </c:pt>
                <c:pt idx="20">
                  <c:v>7.0423000000000005E-3</c:v>
                </c:pt>
                <c:pt idx="21">
                  <c:v>-6.3329999999999994E-4</c:v>
                </c:pt>
                <c:pt idx="22">
                  <c:v>-1.1927200000000001E-2</c:v>
                </c:pt>
                <c:pt idx="23">
                  <c:v>-1.8726599999999999E-2</c:v>
                </c:pt>
                <c:pt idx="24">
                  <c:v>-2.9925199999999999E-2</c:v>
                </c:pt>
                <c:pt idx="25">
                  <c:v>-4.0523699999999996E-2</c:v>
                </c:pt>
                <c:pt idx="26">
                  <c:v>-4.8780499999999997E-2</c:v>
                </c:pt>
                <c:pt idx="27">
                  <c:v>-4.9467800000000006E-2</c:v>
                </c:pt>
                <c:pt idx="28">
                  <c:v>-4.5883099999999996E-2</c:v>
                </c:pt>
                <c:pt idx="29">
                  <c:v>-4.2164900000000005E-2</c:v>
                </c:pt>
                <c:pt idx="30">
                  <c:v>-3.5375899999999995E-2</c:v>
                </c:pt>
                <c:pt idx="31">
                  <c:v>-2.9113899999999998E-2</c:v>
                </c:pt>
                <c:pt idx="32">
                  <c:v>-3.2422100000000002E-2</c:v>
                </c:pt>
                <c:pt idx="33">
                  <c:v>-4.4993699999999998E-2</c:v>
                </c:pt>
                <c:pt idx="34">
                  <c:v>-5.4637900000000003E-2</c:v>
                </c:pt>
                <c:pt idx="35">
                  <c:v>-5.5343499999999997E-2</c:v>
                </c:pt>
                <c:pt idx="36">
                  <c:v>-4.6915199999999997E-2</c:v>
                </c:pt>
                <c:pt idx="37">
                  <c:v>-3.5737499999999998E-2</c:v>
                </c:pt>
                <c:pt idx="38">
                  <c:v>-2.3668599999999998E-2</c:v>
                </c:pt>
                <c:pt idx="39">
                  <c:v>-2.2397900000000002E-2</c:v>
                </c:pt>
                <c:pt idx="40">
                  <c:v>-2.5691700000000001E-2</c:v>
                </c:pt>
                <c:pt idx="41">
                  <c:v>-3.1537500000000003E-2</c:v>
                </c:pt>
                <c:pt idx="42">
                  <c:v>-4.58415E-2</c:v>
                </c:pt>
                <c:pt idx="43">
                  <c:v>-6.5840899999999994E-2</c:v>
                </c:pt>
                <c:pt idx="44">
                  <c:v>-8.6728E-2</c:v>
                </c:pt>
                <c:pt idx="45">
                  <c:v>-0.1035169</c:v>
                </c:pt>
                <c:pt idx="46">
                  <c:v>-0.1129032</c:v>
                </c:pt>
                <c:pt idx="47">
                  <c:v>-0.11784509999999999</c:v>
                </c:pt>
                <c:pt idx="48">
                  <c:v>-0.111261</c:v>
                </c:pt>
                <c:pt idx="49">
                  <c:v>-0.11185980000000001</c:v>
                </c:pt>
                <c:pt idx="50">
                  <c:v>-0.1124579</c:v>
                </c:pt>
                <c:pt idx="51">
                  <c:v>-0.1132075</c:v>
                </c:pt>
                <c:pt idx="52">
                  <c:v>-0.1088573</c:v>
                </c:pt>
                <c:pt idx="53">
                  <c:v>-0.1187246</c:v>
                </c:pt>
                <c:pt idx="54">
                  <c:v>-0.10157859999999999</c:v>
                </c:pt>
                <c:pt idx="55">
                  <c:v>-7.8855500000000009E-2</c:v>
                </c:pt>
                <c:pt idx="56">
                  <c:v>-2.5179900000000002E-2</c:v>
                </c:pt>
                <c:pt idx="57">
                  <c:v>1.1843100000000001E-2</c:v>
                </c:pt>
                <c:pt idx="58">
                  <c:v>4.3181799999999999E-2</c:v>
                </c:pt>
                <c:pt idx="59">
                  <c:v>5.6488500000000004E-2</c:v>
                </c:pt>
                <c:pt idx="60">
                  <c:v>5.1593299999999995E-2</c:v>
                </c:pt>
                <c:pt idx="61">
                  <c:v>5.0075900000000007E-2</c:v>
                </c:pt>
                <c:pt idx="62">
                  <c:v>4.9317099999999996E-2</c:v>
                </c:pt>
                <c:pt idx="63">
                  <c:v>5.1671699999999994E-2</c:v>
                </c:pt>
                <c:pt idx="64">
                  <c:v>5.3110799999999993E-2</c:v>
                </c:pt>
                <c:pt idx="65">
                  <c:v>7.2363400000000008E-2</c:v>
                </c:pt>
                <c:pt idx="66">
                  <c:v>6.8754799999999991E-2</c:v>
                </c:pt>
                <c:pt idx="67">
                  <c:v>6.1363599999999997E-2</c:v>
                </c:pt>
                <c:pt idx="68">
                  <c:v>3.5424400000000002E-2</c:v>
                </c:pt>
                <c:pt idx="69">
                  <c:v>2.5603500000000001E-2</c:v>
                </c:pt>
                <c:pt idx="70">
                  <c:v>1.8881600000000002E-2</c:v>
                </c:pt>
                <c:pt idx="71">
                  <c:v>1.3005800000000001E-2</c:v>
                </c:pt>
                <c:pt idx="72">
                  <c:v>1.22655E-2</c:v>
                </c:pt>
                <c:pt idx="73">
                  <c:v>1.4450899999999999E-2</c:v>
                </c:pt>
                <c:pt idx="74">
                  <c:v>1.8076600000000002E-2</c:v>
                </c:pt>
                <c:pt idx="75">
                  <c:v>1.87861E-2</c:v>
                </c:pt>
                <c:pt idx="76">
                  <c:v>1.6570600000000001E-2</c:v>
                </c:pt>
                <c:pt idx="77">
                  <c:v>1.22039E-2</c:v>
                </c:pt>
                <c:pt idx="78">
                  <c:v>5.7184000000000002E-3</c:v>
                </c:pt>
                <c:pt idx="79">
                  <c:v>2.1413000000000001E-3</c:v>
                </c:pt>
                <c:pt idx="80">
                  <c:v>-2.8510000000000002E-3</c:v>
                </c:pt>
                <c:pt idx="81">
                  <c:v>-8.5591999999999994E-3</c:v>
                </c:pt>
                <c:pt idx="82">
                  <c:v>-1.4255199999999999E-2</c:v>
                </c:pt>
                <c:pt idx="83">
                  <c:v>-2.1398E-2</c:v>
                </c:pt>
                <c:pt idx="84">
                  <c:v>-2.9443999999999998E-2</c:v>
                </c:pt>
                <c:pt idx="85">
                  <c:v>-3.46652E-2</c:v>
                </c:pt>
                <c:pt idx="86">
                  <c:v>-3.9765599999999998E-2</c:v>
                </c:pt>
                <c:pt idx="87">
                  <c:v>-4.25887E-2</c:v>
                </c:pt>
                <c:pt idx="88">
                  <c:v>-4.5690999999999996E-2</c:v>
                </c:pt>
                <c:pt idx="89">
                  <c:v>-4.5602799999999999E-2</c:v>
                </c:pt>
                <c:pt idx="90">
                  <c:v>-4.2302799999999995E-2</c:v>
                </c:pt>
                <c:pt idx="91">
                  <c:v>-3.6645299999999999E-2</c:v>
                </c:pt>
                <c:pt idx="92">
                  <c:v>-2.7719800000000003E-2</c:v>
                </c:pt>
                <c:pt idx="93">
                  <c:v>-1.6496400000000001E-2</c:v>
                </c:pt>
                <c:pt idx="94">
                  <c:v>-5.3578999999999996E-3</c:v>
                </c:pt>
                <c:pt idx="95">
                  <c:v>4.7740999999999999E-3</c:v>
                </c:pt>
                <c:pt idx="96">
                  <c:v>2.0335000000000002E-2</c:v>
                </c:pt>
                <c:pt idx="97">
                  <c:v>2.4237600000000002E-2</c:v>
                </c:pt>
                <c:pt idx="98">
                  <c:v>2.4704E-2</c:v>
                </c:pt>
                <c:pt idx="99">
                  <c:v>1.9734100000000001E-2</c:v>
                </c:pt>
                <c:pt idx="100">
                  <c:v>1.2922100000000001E-2</c:v>
                </c:pt>
                <c:pt idx="101">
                  <c:v>3.3439999999999998E-3</c:v>
                </c:pt>
                <c:pt idx="102">
                  <c:v>-7.7107E-3</c:v>
                </c:pt>
                <c:pt idx="103">
                  <c:v>-2.0110199999999998E-2</c:v>
                </c:pt>
                <c:pt idx="104">
                  <c:v>-3.5626600000000001E-2</c:v>
                </c:pt>
                <c:pt idx="105">
                  <c:v>-5.3398899999999999E-2</c:v>
                </c:pt>
                <c:pt idx="106">
                  <c:v>-6.91412E-2</c:v>
                </c:pt>
                <c:pt idx="107">
                  <c:v>-7.6399099999999998E-2</c:v>
                </c:pt>
                <c:pt idx="108">
                  <c:v>-8.8312799999999997E-2</c:v>
                </c:pt>
                <c:pt idx="109">
                  <c:v>-0.10382659999999999</c:v>
                </c:pt>
                <c:pt idx="110">
                  <c:v>-0.11787850000000001</c:v>
                </c:pt>
                <c:pt idx="111">
                  <c:v>-0.11457299999999999</c:v>
                </c:pt>
                <c:pt idx="112">
                  <c:v>-0.10161809999999999</c:v>
                </c:pt>
                <c:pt idx="113">
                  <c:v>-8.7276000000000006E-2</c:v>
                </c:pt>
                <c:pt idx="114">
                  <c:v>-8.12586E-2</c:v>
                </c:pt>
                <c:pt idx="115">
                  <c:v>-5.6769899999999998E-2</c:v>
                </c:pt>
                <c:pt idx="116">
                  <c:v>-2.7024800000000002E-2</c:v>
                </c:pt>
                <c:pt idx="117">
                  <c:v>2.3708099999999999E-2</c:v>
                </c:pt>
                <c:pt idx="118">
                  <c:v>5.9993100000000001E-2</c:v>
                </c:pt>
                <c:pt idx="119">
                  <c:v>9.4664800000000007E-2</c:v>
                </c:pt>
                <c:pt idx="120">
                  <c:v>0.12758549999999999</c:v>
                </c:pt>
                <c:pt idx="121">
                  <c:v>0.1508621</c:v>
                </c:pt>
                <c:pt idx="122">
                  <c:v>0.16501919999999998</c:v>
                </c:pt>
                <c:pt idx="123">
                  <c:v>0.16238810000000001</c:v>
                </c:pt>
                <c:pt idx="124">
                  <c:v>0.1503187</c:v>
                </c:pt>
                <c:pt idx="125">
                  <c:v>0.1518631</c:v>
                </c:pt>
                <c:pt idx="126">
                  <c:v>0.16010549999999998</c:v>
                </c:pt>
                <c:pt idx="127">
                  <c:v>0.147259</c:v>
                </c:pt>
                <c:pt idx="128">
                  <c:v>0.12850329999999999</c:v>
                </c:pt>
                <c:pt idx="129">
                  <c:v>8.9360300000000004E-2</c:v>
                </c:pt>
                <c:pt idx="130">
                  <c:v>6.6462800000000002E-2</c:v>
                </c:pt>
                <c:pt idx="131">
                  <c:v>4.5151199999999996E-2</c:v>
                </c:pt>
                <c:pt idx="132">
                  <c:v>2.5548000000000001E-2</c:v>
                </c:pt>
                <c:pt idx="133">
                  <c:v>2.1016499999999997E-2</c:v>
                </c:pt>
                <c:pt idx="134">
                  <c:v>2.29602E-2</c:v>
                </c:pt>
                <c:pt idx="135">
                  <c:v>2.7258600000000001E-2</c:v>
                </c:pt>
                <c:pt idx="136">
                  <c:v>3.9190599999999999E-2</c:v>
                </c:pt>
                <c:pt idx="137">
                  <c:v>4.6262400000000002E-2</c:v>
                </c:pt>
                <c:pt idx="138">
                  <c:v>5.2339500000000004E-2</c:v>
                </c:pt>
                <c:pt idx="139">
                  <c:v>5.5027199999999998E-2</c:v>
                </c:pt>
                <c:pt idx="140">
                  <c:v>5.3078500000000001E-2</c:v>
                </c:pt>
                <c:pt idx="141">
                  <c:v>5.31692E-2</c:v>
                </c:pt>
                <c:pt idx="142">
                  <c:v>5.1371E-2</c:v>
                </c:pt>
                <c:pt idx="143">
                  <c:v>4.4031300000000002E-2</c:v>
                </c:pt>
                <c:pt idx="144">
                  <c:v>3.1595200000000004E-2</c:v>
                </c:pt>
                <c:pt idx="145">
                  <c:v>2.5386199999999998E-2</c:v>
                </c:pt>
                <c:pt idx="146">
                  <c:v>2.4847899999999999E-2</c:v>
                </c:pt>
                <c:pt idx="147">
                  <c:v>3.0994500000000001E-2</c:v>
                </c:pt>
                <c:pt idx="148">
                  <c:v>3.4893100000000003E-2</c:v>
                </c:pt>
                <c:pt idx="149">
                  <c:v>2.52158E-2</c:v>
                </c:pt>
                <c:pt idx="150">
                  <c:v>1.3329200000000001E-2</c:v>
                </c:pt>
                <c:pt idx="151">
                  <c:v>-2.9145E-3</c:v>
                </c:pt>
                <c:pt idx="152">
                  <c:v>-1.33837E-2</c:v>
                </c:pt>
                <c:pt idx="153">
                  <c:v>-1.9738700000000001E-2</c:v>
                </c:pt>
                <c:pt idx="154">
                  <c:v>-2.13882E-2</c:v>
                </c:pt>
                <c:pt idx="155">
                  <c:v>-1.8674E-2</c:v>
                </c:pt>
                <c:pt idx="156">
                  <c:v>-9.0334000000000005E-3</c:v>
                </c:pt>
                <c:pt idx="157">
                  <c:v>-6.9379999999999995E-4</c:v>
                </c:pt>
                <c:pt idx="158">
                  <c:v>-2.3649000000000001E-3</c:v>
                </c:pt>
                <c:pt idx="159">
                  <c:v>-9.8364999999999998E-3</c:v>
                </c:pt>
                <c:pt idx="160">
                  <c:v>-2.0357899999999998E-2</c:v>
                </c:pt>
                <c:pt idx="161">
                  <c:v>-2.3124500000000003E-2</c:v>
                </c:pt>
                <c:pt idx="162">
                  <c:v>-1.91617E-2</c:v>
                </c:pt>
                <c:pt idx="163">
                  <c:v>-8.8287000000000001E-3</c:v>
                </c:pt>
                <c:pt idx="164">
                  <c:v>5.4193999999999996E-3</c:v>
                </c:pt>
                <c:pt idx="165">
                  <c:v>1.5182599999999999E-2</c:v>
                </c:pt>
                <c:pt idx="166">
                  <c:v>2.0552999999999998E-2</c:v>
                </c:pt>
                <c:pt idx="167">
                  <c:v>2.15353E-2</c:v>
                </c:pt>
                <c:pt idx="168">
                  <c:v>1.19807E-2</c:v>
                </c:pt>
                <c:pt idx="169">
                  <c:v>6.2021000000000003E-3</c:v>
                </c:pt>
                <c:pt idx="170">
                  <c:v>4.8954999999999997E-3</c:v>
                </c:pt>
                <c:pt idx="171">
                  <c:v>4.3075000000000006E-3</c:v>
                </c:pt>
                <c:pt idx="172">
                  <c:v>3.4007E-3</c:v>
                </c:pt>
                <c:pt idx="173">
                  <c:v>1.2034000000000001E-3</c:v>
                </c:pt>
                <c:pt idx="174">
                  <c:v>1.06E-3</c:v>
                </c:pt>
                <c:pt idx="175">
                  <c:v>-4.4799999999999999E-4</c:v>
                </c:pt>
                <c:pt idx="176">
                  <c:v>-3.9811999999999998E-3</c:v>
                </c:pt>
                <c:pt idx="177">
                  <c:v>-1.5167099999999999E-2</c:v>
                </c:pt>
                <c:pt idx="178">
                  <c:v>-2.9639499999999999E-2</c:v>
                </c:pt>
                <c:pt idx="179">
                  <c:v>-4.3468E-2</c:v>
                </c:pt>
                <c:pt idx="180">
                  <c:v>-4.3950199999999995E-2</c:v>
                </c:pt>
                <c:pt idx="181">
                  <c:v>-2.2917E-2</c:v>
                </c:pt>
                <c:pt idx="182">
                  <c:v>-1.3011099999999999E-2</c:v>
                </c:pt>
                <c:pt idx="183">
                  <c:v>-5.4483999999999999E-3</c:v>
                </c:pt>
                <c:pt idx="184">
                  <c:v>1.9059999999999999E-3</c:v>
                </c:pt>
                <c:pt idx="185">
                  <c:v>3.7537E-3</c:v>
                </c:pt>
                <c:pt idx="186">
                  <c:v>-9.2480000000000004E-4</c:v>
                </c:pt>
                <c:pt idx="187">
                  <c:v>-7.8744000000000001E-3</c:v>
                </c:pt>
                <c:pt idx="188">
                  <c:v>-1.5381100000000002E-2</c:v>
                </c:pt>
                <c:pt idx="189">
                  <c:v>-1.7166399999999998E-2</c:v>
                </c:pt>
                <c:pt idx="190">
                  <c:v>-1.7886200000000001E-2</c:v>
                </c:pt>
                <c:pt idx="191">
                  <c:v>-1.2857400000000001E-2</c:v>
                </c:pt>
                <c:pt idx="192">
                  <c:v>-1.6359E-3</c:v>
                </c:pt>
                <c:pt idx="193">
                  <c:v>-2.2306900000000001E-2</c:v>
                </c:pt>
                <c:pt idx="194">
                  <c:v>-2.7320000000000001E-2</c:v>
                </c:pt>
                <c:pt idx="195">
                  <c:v>-1.9736699999999999E-2</c:v>
                </c:pt>
                <c:pt idx="196">
                  <c:v>-1.92511E-2</c:v>
                </c:pt>
                <c:pt idx="197">
                  <c:v>-3.07265E-2</c:v>
                </c:pt>
                <c:pt idx="198">
                  <c:v>-3.8959500000000001E-2</c:v>
                </c:pt>
                <c:pt idx="199">
                  <c:v>-3.7034299999999999E-2</c:v>
                </c:pt>
                <c:pt idx="200">
                  <c:v>-1.83187E-2</c:v>
                </c:pt>
                <c:pt idx="201">
                  <c:v>-2.8552499999999998E-2</c:v>
                </c:pt>
                <c:pt idx="202">
                  <c:v>-3.3655499999999998E-2</c:v>
                </c:pt>
                <c:pt idx="203">
                  <c:v>-3.12459E-2</c:v>
                </c:pt>
                <c:pt idx="204">
                  <c:v>-4.0632500000000002E-2</c:v>
                </c:pt>
                <c:pt idx="205">
                  <c:v>-3.6574799999999998E-2</c:v>
                </c:pt>
                <c:pt idx="206">
                  <c:v>-3.0816E-2</c:v>
                </c:pt>
                <c:pt idx="207">
                  <c:v>-4.7286500000000002E-2</c:v>
                </c:pt>
                <c:pt idx="208">
                  <c:v>-5.3375300000000001E-2</c:v>
                </c:pt>
                <c:pt idx="209">
                  <c:v>-4.9666300000000004E-2</c:v>
                </c:pt>
                <c:pt idx="210">
                  <c:v>-4.4656900000000006E-2</c:v>
                </c:pt>
                <c:pt idx="211">
                  <c:v>-4.1511699999999999E-2</c:v>
                </c:pt>
                <c:pt idx="212">
                  <c:v>-6.7779999999999993E-2</c:v>
                </c:pt>
                <c:pt idx="213">
                  <c:v>-3.1037099999999998E-2</c:v>
                </c:pt>
                <c:pt idx="214">
                  <c:v>-1.2244999999999999E-2</c:v>
                </c:pt>
                <c:pt idx="215">
                  <c:v>-9.5656999999999999E-3</c:v>
                </c:pt>
                <c:pt idx="216">
                  <c:v>-1.4557000000000001E-3</c:v>
                </c:pt>
                <c:pt idx="217">
                  <c:v>-5.0460000000000001E-4</c:v>
                </c:pt>
                <c:pt idx="218">
                  <c:v>-7.3258999999999998E-3</c:v>
                </c:pt>
                <c:pt idx="219">
                  <c:v>-5.195E-3</c:v>
                </c:pt>
                <c:pt idx="220">
                  <c:v>-4.906E-4</c:v>
                </c:pt>
                <c:pt idx="221">
                  <c:v>1.8955E-3</c:v>
                </c:pt>
                <c:pt idx="222">
                  <c:v>5.3773000000000007E-3</c:v>
                </c:pt>
                <c:pt idx="223">
                  <c:v>8.8985999999999996E-3</c:v>
                </c:pt>
                <c:pt idx="224">
                  <c:v>1.39744E-2</c:v>
                </c:pt>
                <c:pt idx="225">
                  <c:v>3.222E-3</c:v>
                </c:pt>
                <c:pt idx="226">
                  <c:v>1.08635E-2</c:v>
                </c:pt>
                <c:pt idx="227">
                  <c:v>1.4892499999999999E-2</c:v>
                </c:pt>
                <c:pt idx="228">
                  <c:v>2.6378699999999998E-2</c:v>
                </c:pt>
                <c:pt idx="229">
                  <c:v>2.6175099999999996E-2</c:v>
                </c:pt>
                <c:pt idx="230">
                  <c:v>2.1749200000000003E-2</c:v>
                </c:pt>
                <c:pt idx="231">
                  <c:v>1.4643600000000001E-2</c:v>
                </c:pt>
                <c:pt idx="232">
                  <c:v>2.8870000000000002E-4</c:v>
                </c:pt>
                <c:pt idx="233">
                  <c:v>2.0949000000000002E-3</c:v>
                </c:pt>
                <c:pt idx="234">
                  <c:v>3.8079000000000003E-3</c:v>
                </c:pt>
                <c:pt idx="235">
                  <c:v>4.2942000000000006E-3</c:v>
                </c:pt>
                <c:pt idx="236">
                  <c:v>1.2956499999999999E-2</c:v>
                </c:pt>
                <c:pt idx="237">
                  <c:v>1.05174E-2</c:v>
                </c:pt>
                <c:pt idx="238">
                  <c:v>-1.3165E-3</c:v>
                </c:pt>
                <c:pt idx="239">
                  <c:v>-6.5629999999999996E-4</c:v>
                </c:pt>
                <c:pt idx="240">
                  <c:v>-1.9618299999999998E-2</c:v>
                </c:pt>
                <c:pt idx="241">
                  <c:v>-1.1801299999999999E-2</c:v>
                </c:pt>
                <c:pt idx="242">
                  <c:v>3.1795E-3</c:v>
                </c:pt>
                <c:pt idx="243">
                  <c:v>-7.1840000000000003E-3</c:v>
                </c:pt>
                <c:pt idx="244">
                  <c:v>-4.6978999999999996E-3</c:v>
                </c:pt>
                <c:pt idx="245">
                  <c:v>-2.9549800000000001E-2</c:v>
                </c:pt>
                <c:pt idx="246">
                  <c:v>-9.8601000000000001E-3</c:v>
                </c:pt>
                <c:pt idx="247">
                  <c:v>3.9052200000000002E-2</c:v>
                </c:pt>
                <c:pt idx="248">
                  <c:v>0.1029172</c:v>
                </c:pt>
                <c:pt idx="249">
                  <c:v>0.1164129</c:v>
                </c:pt>
                <c:pt idx="250">
                  <c:v>0.10917120000000001</c:v>
                </c:pt>
                <c:pt idx="251">
                  <c:v>0.10085089999999999</c:v>
                </c:pt>
                <c:pt idx="252">
                  <c:v>9.9961300000000003E-2</c:v>
                </c:pt>
                <c:pt idx="253">
                  <c:v>9.2849600000000004E-2</c:v>
                </c:pt>
                <c:pt idx="254">
                  <c:v>9.3620999999999996E-2</c:v>
                </c:pt>
                <c:pt idx="255">
                  <c:v>0.20963349999999997</c:v>
                </c:pt>
                <c:pt idx="256">
                  <c:v>0.29732019999999998</c:v>
                </c:pt>
                <c:pt idx="257">
                  <c:v>0.4523838</c:v>
                </c:pt>
                <c:pt idx="258">
                  <c:v>0.41649479999999994</c:v>
                </c:pt>
                <c:pt idx="259">
                  <c:v>0.31896849999999999</c:v>
                </c:pt>
                <c:pt idx="260">
                  <c:v>0.2441033</c:v>
                </c:pt>
                <c:pt idx="261">
                  <c:v>0.2644841</c:v>
                </c:pt>
                <c:pt idx="262">
                  <c:v>0.31435819999999998</c:v>
                </c:pt>
                <c:pt idx="263">
                  <c:v>0.37293149999999997</c:v>
                </c:pt>
                <c:pt idx="264">
                  <c:v>0.40514210000000001</c:v>
                </c:pt>
                <c:pt idx="265">
                  <c:v>0.41152119999999998</c:v>
                </c:pt>
                <c:pt idx="266">
                  <c:v>0.35316589999999998</c:v>
                </c:pt>
                <c:pt idx="267">
                  <c:v>0.22730139999999999</c:v>
                </c:pt>
                <c:pt idx="268">
                  <c:v>0.1606447</c:v>
                </c:pt>
                <c:pt idx="269">
                  <c:v>7.1035600000000004E-2</c:v>
                </c:pt>
                <c:pt idx="270">
                  <c:v>6.6162899999999997E-2</c:v>
                </c:pt>
                <c:pt idx="271">
                  <c:v>7.7715099999999995E-2</c:v>
                </c:pt>
                <c:pt idx="272">
                  <c:v>7.1631299999999995E-2</c:v>
                </c:pt>
                <c:pt idx="273">
                  <c:v>2.0064499999999999E-2</c:v>
                </c:pt>
                <c:pt idx="274">
                  <c:v>-3.3545499999999999E-2</c:v>
                </c:pt>
                <c:pt idx="275">
                  <c:v>-8.8415300000000002E-2</c:v>
                </c:pt>
                <c:pt idx="276">
                  <c:v>-0.116342</c:v>
                </c:pt>
                <c:pt idx="277">
                  <c:v>-0.13447780000000001</c:v>
                </c:pt>
                <c:pt idx="278">
                  <c:v>-0.1098375</c:v>
                </c:pt>
                <c:pt idx="279">
                  <c:v>-6.5700300000000003E-2</c:v>
                </c:pt>
                <c:pt idx="280">
                  <c:v>-4.2759499999999999E-2</c:v>
                </c:pt>
                <c:pt idx="281">
                  <c:v>-5.3122599999999999E-2</c:v>
                </c:pt>
                <c:pt idx="282">
                  <c:v>-5.73754E-2</c:v>
                </c:pt>
                <c:pt idx="283">
                  <c:v>-6.7170500000000008E-2</c:v>
                </c:pt>
                <c:pt idx="284">
                  <c:v>-7.98764E-2</c:v>
                </c:pt>
                <c:pt idx="285">
                  <c:v>-7.1043999999999996E-2</c:v>
                </c:pt>
                <c:pt idx="286">
                  <c:v>-3.6687900000000002E-2</c:v>
                </c:pt>
                <c:pt idx="287">
                  <c:v>-1.26316E-2</c:v>
                </c:pt>
                <c:pt idx="288">
                  <c:v>-3.2942399999999997E-2</c:v>
                </c:pt>
                <c:pt idx="289">
                  <c:v>-1.3883000000000001E-2</c:v>
                </c:pt>
                <c:pt idx="290">
                  <c:v>-1.9167400000000001E-2</c:v>
                </c:pt>
                <c:pt idx="291">
                  <c:v>-6.2938999999999995E-2</c:v>
                </c:pt>
                <c:pt idx="292">
                  <c:v>-8.6416500000000007E-2</c:v>
                </c:pt>
                <c:pt idx="293">
                  <c:v>-9.4989399999999988E-2</c:v>
                </c:pt>
                <c:pt idx="294">
                  <c:v>-0.1026702</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rgbClr val="FFC000"/>
              </a:solidFill>
              <a:prstDash val="solid"/>
            </a:ln>
          </c:spPr>
          <c:marker>
            <c:symbol val="none"/>
          </c:marker>
          <c:cat>
            <c:strRef>
              <c:f>Sheet1!$A$2:$A$299</c:f>
              <c:strCache>
                <c:ptCount val="289"/>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pt idx="288">
                  <c:v>24</c:v>
                </c:pt>
              </c:strCache>
            </c:strRef>
          </c:cat>
          <c:val>
            <c:numRef>
              <c:f>Sheet1!$D$2:$D$299</c:f>
              <c:numCache>
                <c:formatCode>General</c:formatCode>
                <c:ptCount val="298"/>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min val="-0.15000000000000002"/>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5.000000000000001E-2"/>
        <c:minorUnit val="5.000000000000001E-2"/>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0.5"/>
          <c:min val="-0.15000000000000002"/>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5.000000000000001E-2"/>
        <c:minorUnit val="5.000000000000001E-2"/>
      </c:valAx>
      <c:spPr>
        <a:noFill/>
        <a:ln w="9220">
          <a:solidFill>
            <a:schemeClr val="tx1"/>
          </a:solidFill>
          <a:prstDash val="solid"/>
        </a:ln>
      </c:spPr>
    </c:plotArea>
    <c:legend>
      <c:legendPos val="r"/>
      <c:layout>
        <c:manualLayout>
          <c:xMode val="edge"/>
          <c:yMode val="edge"/>
          <c:x val="0.10267380819681972"/>
          <c:y val="0.12488071058834245"/>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91" b="1" i="0" u="none" strike="noStrike" baseline="0">
                <a:solidFill>
                  <a:schemeClr val="tx1"/>
                </a:solidFill>
                <a:latin typeface="Arial"/>
                <a:ea typeface="Arial"/>
                <a:cs typeface="Arial"/>
              </a:defRPr>
            </a:pPr>
            <a:r>
              <a:rPr lang="en-US"/>
              <a:t>Allowance for Loan Losses
 (Percent of loans)</a:t>
            </a:r>
          </a:p>
        </c:rich>
      </c:tx>
      <c:layout>
        <c:manualLayout>
          <c:xMode val="edge"/>
          <c:yMode val="edge"/>
          <c:x val="0.21629629629629629"/>
          <c:y val="1.9434628975265017E-2"/>
        </c:manualLayout>
      </c:layout>
      <c:overlay val="0"/>
      <c:spPr>
        <a:noFill/>
        <a:ln w="28765">
          <a:noFill/>
        </a:ln>
      </c:spPr>
    </c:title>
    <c:autoTitleDeleted val="0"/>
    <c:plotArea>
      <c:layout>
        <c:manualLayout>
          <c:layoutTarget val="inner"/>
          <c:xMode val="edge"/>
          <c:yMode val="edge"/>
          <c:x val="7.5555555555555556E-2"/>
          <c:y val="0.18197879858657243"/>
          <c:w val="0.91259259259259262"/>
          <c:h val="0.74558303886925792"/>
        </c:manualLayout>
      </c:layout>
      <c:barChart>
        <c:barDir val="col"/>
        <c:grouping val="clustered"/>
        <c:varyColors val="0"/>
        <c:ser>
          <c:idx val="0"/>
          <c:order val="0"/>
          <c:tx>
            <c:strRef>
              <c:f>Sheet1!$B$1</c:f>
              <c:strCache>
                <c:ptCount val="1"/>
              </c:strCache>
            </c:strRef>
          </c:tx>
          <c:spPr>
            <a:solidFill>
              <a:srgbClr val="993366"/>
            </a:solidFill>
            <a:ln w="14383">
              <a:solidFill>
                <a:schemeClr val="tx1"/>
              </a:solidFill>
              <a:prstDash val="solid"/>
            </a:ln>
          </c:spPr>
          <c:invertIfNegative val="0"/>
          <c:dLbls>
            <c:dLbl>
              <c:idx val="5"/>
              <c:numFmt formatCode="0.00%" sourceLinked="0"/>
              <c:spPr>
                <a:noFill/>
                <a:ln w="28765">
                  <a:noFill/>
                </a:ln>
              </c:spPr>
              <c:txPr>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423-4123-9FF7-15B39715D474}"/>
                </c:ext>
              </c:extLst>
            </c:dLbl>
            <c:dLbl>
              <c:idx val="32"/>
              <c:numFmt formatCode="0.00%" sourceLinked="0"/>
              <c:spPr>
                <a:noFill/>
                <a:ln w="28765">
                  <a:noFill/>
                </a:ln>
              </c:spPr>
              <c:txPr>
                <a:bodyPr/>
                <a:lstStyle/>
                <a:p>
                  <a:pPr>
                    <a:defRPr sz="906"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423-4123-9FF7-15B39715D474}"/>
                </c:ext>
              </c:extLst>
            </c:dLbl>
            <c:numFmt formatCode="0.00%" sourceLinked="0"/>
            <c:spPr>
              <a:noFill/>
              <a:ln w="28765">
                <a:noFill/>
              </a:ln>
            </c:spPr>
            <c:txPr>
              <a:bodyPr wrap="square" lIns="38100" tIns="19050" rIns="38100" bIns="19050" anchor="ctr">
                <a:spAutoFit/>
              </a:bodyPr>
              <a:lstStyle/>
              <a:p>
                <a:pPr>
                  <a:defRPr sz="906" b="1" i="0" u="none" strike="noStrike" baseline="0">
                    <a:solidFill>
                      <a:schemeClr val="tx1"/>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14</c:v>
                </c:pt>
                <c:pt idx="1">
                  <c:v>15</c:v>
                </c:pt>
                <c:pt idx="2">
                  <c:v>16</c:v>
                </c:pt>
                <c:pt idx="3">
                  <c:v>17</c:v>
                </c:pt>
                <c:pt idx="4">
                  <c:v>18</c:v>
                </c:pt>
                <c:pt idx="5">
                  <c:v>19</c:v>
                </c:pt>
                <c:pt idx="6">
                  <c:v>20</c:v>
                </c:pt>
                <c:pt idx="7">
                  <c:v>21</c:v>
                </c:pt>
                <c:pt idx="8">
                  <c:v>22</c:v>
                </c:pt>
                <c:pt idx="9">
                  <c:v>23</c:v>
                </c:pt>
                <c:pt idx="10">
                  <c:v>Q2 24</c:v>
                </c:pt>
              </c:strCache>
            </c:strRef>
          </c:cat>
          <c:val>
            <c:numRef>
              <c:f>Sheet1!$B$2:$B$12</c:f>
              <c:numCache>
                <c:formatCode>General</c:formatCode>
                <c:ptCount val="11"/>
                <c:pt idx="0">
                  <c:v>9.4191520000000001E-3</c:v>
                </c:pt>
                <c:pt idx="1">
                  <c:v>9.1463410000000005E-3</c:v>
                </c:pt>
                <c:pt idx="2">
                  <c:v>8.8888890000000005E-3</c:v>
                </c:pt>
                <c:pt idx="3">
                  <c:v>8.6083210000000004E-3</c:v>
                </c:pt>
                <c:pt idx="4">
                  <c:v>8.3333330000000001E-3</c:v>
                </c:pt>
                <c:pt idx="5">
                  <c:v>8.4388190000000002E-3</c:v>
                </c:pt>
                <c:pt idx="6">
                  <c:v>1.1006289000000001E-2</c:v>
                </c:pt>
                <c:pt idx="7">
                  <c:v>8.1433219999999997E-3</c:v>
                </c:pt>
                <c:pt idx="8">
                  <c:v>7.1942450000000002E-3</c:v>
                </c:pt>
                <c:pt idx="9">
                  <c:v>1.2676056E-2</c:v>
                </c:pt>
                <c:pt idx="10">
                  <c:v>1.2987013E-2</c:v>
                </c:pt>
              </c:numCache>
            </c:numRef>
          </c:val>
          <c:extLst>
            <c:ext xmlns:c16="http://schemas.microsoft.com/office/drawing/2014/chart" uri="{C3380CC4-5D6E-409C-BE32-E72D297353CC}">
              <c16:uniqueId val="{00000002-5423-4123-9FF7-15B39715D474}"/>
            </c:ext>
          </c:extLst>
        </c:ser>
        <c:dLbls>
          <c:showLegendKey val="0"/>
          <c:showVal val="0"/>
          <c:showCatName val="0"/>
          <c:showSerName val="0"/>
          <c:showPercent val="0"/>
          <c:showBubbleSize val="0"/>
        </c:dLbls>
        <c:gapWidth val="60"/>
        <c:overlap val="90"/>
        <c:axId val="172955936"/>
        <c:axId val="1"/>
      </c:barChart>
      <c:catAx>
        <c:axId val="172955936"/>
        <c:scaling>
          <c:orientation val="minMax"/>
        </c:scaling>
        <c:delete val="0"/>
        <c:axPos val="b"/>
        <c:numFmt formatCode="General" sourceLinked="1"/>
        <c:majorTickMark val="out"/>
        <c:minorTickMark val="none"/>
        <c:tickLblPos val="nextTo"/>
        <c:spPr>
          <a:ln w="3596">
            <a:solidFill>
              <a:schemeClr val="tx1"/>
            </a:solidFill>
            <a:prstDash val="solid"/>
          </a:ln>
        </c:spPr>
        <c:txPr>
          <a:bodyPr rot="0" vert="horz"/>
          <a:lstStyle/>
          <a:p>
            <a:pPr>
              <a:defRPr sz="906" b="0"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ax val="1.4999999999999999E-2"/>
          <c:min val="0"/>
        </c:scaling>
        <c:delete val="0"/>
        <c:axPos val="l"/>
        <c:numFmt formatCode="0.00%" sourceLinked="0"/>
        <c:majorTickMark val="out"/>
        <c:minorTickMark val="none"/>
        <c:tickLblPos val="nextTo"/>
        <c:spPr>
          <a:ln w="3596">
            <a:solidFill>
              <a:schemeClr val="tx1"/>
            </a:solidFill>
            <a:prstDash val="solid"/>
          </a:ln>
        </c:spPr>
        <c:txPr>
          <a:bodyPr rot="0" vert="horz"/>
          <a:lstStyle/>
          <a:p>
            <a:pPr>
              <a:defRPr sz="1048" b="1" i="0" u="none" strike="noStrike" baseline="0">
                <a:solidFill>
                  <a:schemeClr val="tx1"/>
                </a:solidFill>
                <a:latin typeface="Times New Roman"/>
                <a:ea typeface="Times New Roman"/>
                <a:cs typeface="Times New Roman"/>
              </a:defRPr>
            </a:pPr>
            <a:endParaRPr lang="en-US"/>
          </a:p>
        </c:txPr>
        <c:crossAx val="172955936"/>
        <c:crosses val="autoZero"/>
        <c:crossBetween val="between"/>
        <c:majorUnit val="2.5000000000000001E-3"/>
        <c:minorUnit val="2.5000000000000001E-3"/>
      </c:valAx>
      <c:spPr>
        <a:noFill/>
        <a:ln w="14383">
          <a:solidFill>
            <a:schemeClr val="tx1"/>
          </a:solidFill>
          <a:prstDash val="solid"/>
        </a:ln>
      </c:spPr>
    </c:plotArea>
    <c:plotVisOnly val="1"/>
    <c:dispBlanksAs val="gap"/>
    <c:showDLblsOverMax val="0"/>
  </c:chart>
  <c:spPr>
    <a:noFill/>
    <a:ln w="43148">
      <a:solidFill>
        <a:schemeClr val="tx1"/>
      </a:solidFill>
      <a:prstDash val="solid"/>
    </a:ln>
  </c:spPr>
  <c:txPr>
    <a:bodyPr/>
    <a:lstStyle/>
    <a:p>
      <a:pPr>
        <a:defRPr sz="2038"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139" b="1" i="0" u="none" strike="noStrike" baseline="0">
                <a:solidFill>
                  <a:schemeClr val="tx1"/>
                </a:solidFill>
                <a:latin typeface="Times New Roman" panose="02020603050405020304" pitchFamily="18" charset="0"/>
                <a:ea typeface="Arial"/>
                <a:cs typeface="Times New Roman" panose="02020603050405020304" pitchFamily="18" charset="0"/>
              </a:defRPr>
            </a:pPr>
            <a:r>
              <a:rPr lang="en-US" dirty="0">
                <a:latin typeface="Times New Roman" panose="02020603050405020304" pitchFamily="18" charset="0"/>
                <a:cs typeface="Times New Roman" panose="02020603050405020304" pitchFamily="18" charset="0"/>
              </a:rPr>
              <a:t>Fed Funds Interest Rate </a:t>
            </a:r>
          </a:p>
        </c:rich>
      </c:tx>
      <c:layout>
        <c:manualLayout>
          <c:xMode val="edge"/>
          <c:yMode val="edge"/>
          <c:x val="0.28113503823549435"/>
          <c:y val="2.5163317704946918E-2"/>
        </c:manualLayout>
      </c:layout>
      <c:overlay val="0"/>
      <c:spPr>
        <a:noFill/>
        <a:ln w="35043">
          <a:noFill/>
        </a:ln>
      </c:spPr>
    </c:title>
    <c:autoTitleDeleted val="0"/>
    <c:plotArea>
      <c:layout>
        <c:manualLayout>
          <c:layoutTarget val="inner"/>
          <c:xMode val="edge"/>
          <c:yMode val="edge"/>
          <c:x val="6.1538461538461542E-2"/>
          <c:y val="0.11670020120724346"/>
          <c:w val="0.88153846153846149"/>
          <c:h val="0.75653923541247481"/>
        </c:manualLayout>
      </c:layout>
      <c:areaChart>
        <c:grouping val="stacked"/>
        <c:varyColors val="0"/>
        <c:ser>
          <c:idx val="3"/>
          <c:order val="3"/>
          <c:tx>
            <c:strRef>
              <c:f>Sheet1!$D$1</c:f>
              <c:strCache>
                <c:ptCount val="1"/>
                <c:pt idx="0">
                  <c:v>Recession</c:v>
                </c:pt>
              </c:strCache>
            </c:strRef>
          </c:tx>
          <c:spPr>
            <a:solidFill>
              <a:srgbClr val="FF0000"/>
            </a:solidFill>
            <a:ln w="17521">
              <a:solidFill>
                <a:schemeClr val="tx1"/>
              </a:solidFill>
              <a:prstDash val="solid"/>
            </a:ln>
          </c:spPr>
          <c:cat>
            <c:numRef>
              <c:f>Sheet1!$A$2:$A$150</c:f>
              <c:numCache>
                <c:formatCode>General</c:formatCode>
                <c:ptCount val="149"/>
                <c:pt idx="0">
                  <c:v>15</c:v>
                </c:pt>
                <c:pt idx="12">
                  <c:v>16</c:v>
                </c:pt>
                <c:pt idx="24">
                  <c:v>17</c:v>
                </c:pt>
                <c:pt idx="36">
                  <c:v>18</c:v>
                </c:pt>
                <c:pt idx="48">
                  <c:v>19</c:v>
                </c:pt>
                <c:pt idx="60">
                  <c:v>20</c:v>
                </c:pt>
                <c:pt idx="72">
                  <c:v>21</c:v>
                </c:pt>
                <c:pt idx="84">
                  <c:v>22</c:v>
                </c:pt>
                <c:pt idx="96">
                  <c:v>23</c:v>
                </c:pt>
                <c:pt idx="108">
                  <c:v>24</c:v>
                </c:pt>
                <c:pt idx="120">
                  <c:v>25</c:v>
                </c:pt>
                <c:pt idx="132">
                  <c:v>26</c:v>
                </c:pt>
                <c:pt idx="144">
                  <c:v>27</c:v>
                </c:pt>
              </c:numCache>
            </c:numRef>
          </c:cat>
          <c:val>
            <c:numRef>
              <c:f>Sheet1!$D$2:$D$150</c:f>
              <c:numCache>
                <c:formatCode>General</c:formatCode>
                <c:ptCount val="149"/>
                <c:pt idx="62">
                  <c:v>10</c:v>
                </c:pt>
                <c:pt idx="63">
                  <c:v>10</c:v>
                </c:pt>
                <c:pt idx="64">
                  <c:v>10</c:v>
                </c:pt>
              </c:numCache>
            </c:numRef>
          </c:val>
          <c:extLst>
            <c:ext xmlns:c16="http://schemas.microsoft.com/office/drawing/2014/chart" uri="{C3380CC4-5D6E-409C-BE32-E72D297353CC}">
              <c16:uniqueId val="{00000000-2A1C-4A78-90C2-5A4B3D231DA1}"/>
            </c:ext>
          </c:extLst>
        </c:ser>
        <c:dLbls>
          <c:showLegendKey val="0"/>
          <c:showVal val="0"/>
          <c:showCatName val="0"/>
          <c:showSerName val="0"/>
          <c:showPercent val="0"/>
          <c:showBubbleSize val="0"/>
        </c:dLbls>
        <c:axId val="198234824"/>
        <c:axId val="1"/>
      </c:areaChart>
      <c:lineChart>
        <c:grouping val="standard"/>
        <c:varyColors val="0"/>
        <c:ser>
          <c:idx val="1"/>
          <c:order val="1"/>
          <c:tx>
            <c:strRef>
              <c:f>Sheet1!$C$1</c:f>
              <c:strCache>
                <c:ptCount val="1"/>
                <c:pt idx="0">
                  <c:v>3.0% Neutral Rate</c:v>
                </c:pt>
              </c:strCache>
            </c:strRef>
          </c:tx>
          <c:spPr>
            <a:ln w="52564">
              <a:solidFill>
                <a:srgbClr val="FFC00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Sheet1!$C$2:$C$150</c:f>
              <c:numCache>
                <c:formatCode>General</c:formatCode>
                <c:ptCount val="14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3</c:v>
                </c:pt>
                <c:pt idx="124">
                  <c:v>3</c:v>
                </c:pt>
                <c:pt idx="125">
                  <c:v>3</c:v>
                </c:pt>
                <c:pt idx="126">
                  <c:v>3</c:v>
                </c:pt>
                <c:pt idx="127">
                  <c:v>3</c:v>
                </c:pt>
                <c:pt idx="128">
                  <c:v>3</c:v>
                </c:pt>
                <c:pt idx="129">
                  <c:v>3</c:v>
                </c:pt>
                <c:pt idx="130">
                  <c:v>3</c:v>
                </c:pt>
                <c:pt idx="131">
                  <c:v>3</c:v>
                </c:pt>
                <c:pt idx="132">
                  <c:v>3</c:v>
                </c:pt>
                <c:pt idx="133">
                  <c:v>3</c:v>
                </c:pt>
                <c:pt idx="134">
                  <c:v>3</c:v>
                </c:pt>
                <c:pt idx="135">
                  <c:v>3</c:v>
                </c:pt>
                <c:pt idx="136">
                  <c:v>3</c:v>
                </c:pt>
                <c:pt idx="137">
                  <c:v>3</c:v>
                </c:pt>
                <c:pt idx="138">
                  <c:v>3</c:v>
                </c:pt>
                <c:pt idx="139">
                  <c:v>3</c:v>
                </c:pt>
                <c:pt idx="140">
                  <c:v>3</c:v>
                </c:pt>
                <c:pt idx="141">
                  <c:v>3</c:v>
                </c:pt>
                <c:pt idx="142">
                  <c:v>3</c:v>
                </c:pt>
                <c:pt idx="143">
                  <c:v>3</c:v>
                </c:pt>
                <c:pt idx="144">
                  <c:v>3</c:v>
                </c:pt>
                <c:pt idx="145">
                  <c:v>3</c:v>
                </c:pt>
                <c:pt idx="146">
                  <c:v>3</c:v>
                </c:pt>
              </c:numCache>
            </c:numRef>
          </c:val>
          <c:smooth val="0"/>
          <c:extLst>
            <c:ext xmlns:c16="http://schemas.microsoft.com/office/drawing/2014/chart" uri="{C3380CC4-5D6E-409C-BE32-E72D297353CC}">
              <c16:uniqueId val="{00000001-2A1C-4A78-90C2-5A4B3D231DA1}"/>
            </c:ext>
          </c:extLst>
        </c:ser>
        <c:dLbls>
          <c:showLegendKey val="0"/>
          <c:showVal val="0"/>
          <c:showCatName val="0"/>
          <c:showSerName val="0"/>
          <c:showPercent val="0"/>
          <c:showBubbleSize val="0"/>
        </c:dLbls>
        <c:marker val="1"/>
        <c:smooth val="0"/>
        <c:axId val="198234824"/>
        <c:axId val="1"/>
      </c:lineChart>
      <c:lineChart>
        <c:grouping val="standard"/>
        <c:varyColors val="0"/>
        <c:ser>
          <c:idx val="0"/>
          <c:order val="0"/>
          <c:tx>
            <c:strRef>
              <c:f>Sheet1!$B$1</c:f>
              <c:strCache>
                <c:ptCount val="1"/>
                <c:pt idx="0">
                  <c:v>Fed Funds</c:v>
                </c:pt>
              </c:strCache>
            </c:strRef>
          </c:tx>
          <c:spPr>
            <a:ln w="52564">
              <a:solidFill>
                <a:srgbClr val="0070C0"/>
              </a:solidFill>
              <a:prstDash val="solid"/>
            </a:ln>
          </c:spPr>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Sheet1!$B$2:$B$150</c:f>
              <c:numCache>
                <c:formatCode>General</c:formatCode>
                <c:ptCount val="149"/>
                <c:pt idx="0">
                  <c:v>0.11</c:v>
                </c:pt>
                <c:pt idx="1">
                  <c:v>0.11</c:v>
                </c:pt>
                <c:pt idx="2">
                  <c:v>0.11</c:v>
                </c:pt>
                <c:pt idx="3">
                  <c:v>0.12</c:v>
                </c:pt>
                <c:pt idx="4">
                  <c:v>0.12</c:v>
                </c:pt>
                <c:pt idx="5">
                  <c:v>0.13</c:v>
                </c:pt>
                <c:pt idx="6">
                  <c:v>0.13</c:v>
                </c:pt>
                <c:pt idx="7">
                  <c:v>0.14000000000000001</c:v>
                </c:pt>
                <c:pt idx="8">
                  <c:v>0.14000000000000001</c:v>
                </c:pt>
                <c:pt idx="9">
                  <c:v>0.12</c:v>
                </c:pt>
                <c:pt idx="10">
                  <c:v>0.12</c:v>
                </c:pt>
                <c:pt idx="11">
                  <c:v>0.24</c:v>
                </c:pt>
                <c:pt idx="12">
                  <c:v>0.34</c:v>
                </c:pt>
                <c:pt idx="13">
                  <c:v>0.38</c:v>
                </c:pt>
                <c:pt idx="14">
                  <c:v>0.36</c:v>
                </c:pt>
                <c:pt idx="15">
                  <c:v>0.37</c:v>
                </c:pt>
                <c:pt idx="16">
                  <c:v>0.37</c:v>
                </c:pt>
                <c:pt idx="17">
                  <c:v>0.38</c:v>
                </c:pt>
                <c:pt idx="18">
                  <c:v>0.39</c:v>
                </c:pt>
                <c:pt idx="19">
                  <c:v>0.4</c:v>
                </c:pt>
                <c:pt idx="20">
                  <c:v>0.4</c:v>
                </c:pt>
                <c:pt idx="21">
                  <c:v>0.4</c:v>
                </c:pt>
                <c:pt idx="22">
                  <c:v>0.41</c:v>
                </c:pt>
                <c:pt idx="23">
                  <c:v>0.66</c:v>
                </c:pt>
                <c:pt idx="24">
                  <c:v>0.65</c:v>
                </c:pt>
                <c:pt idx="25">
                  <c:v>0.66</c:v>
                </c:pt>
                <c:pt idx="26">
                  <c:v>0.79</c:v>
                </c:pt>
                <c:pt idx="27">
                  <c:v>0.9</c:v>
                </c:pt>
                <c:pt idx="28">
                  <c:v>0.91</c:v>
                </c:pt>
                <c:pt idx="29">
                  <c:v>1.04</c:v>
                </c:pt>
                <c:pt idx="30">
                  <c:v>1.1499999999999999</c:v>
                </c:pt>
                <c:pt idx="31">
                  <c:v>1.1599999999999999</c:v>
                </c:pt>
                <c:pt idx="32">
                  <c:v>1.1499999999999999</c:v>
                </c:pt>
                <c:pt idx="33">
                  <c:v>1.1499999999999999</c:v>
                </c:pt>
                <c:pt idx="34">
                  <c:v>1.1599999999999999</c:v>
                </c:pt>
                <c:pt idx="35">
                  <c:v>1.3</c:v>
                </c:pt>
                <c:pt idx="36">
                  <c:v>1.41</c:v>
                </c:pt>
                <c:pt idx="37">
                  <c:v>1.42</c:v>
                </c:pt>
                <c:pt idx="38">
                  <c:v>1.51</c:v>
                </c:pt>
                <c:pt idx="39">
                  <c:v>1.69</c:v>
                </c:pt>
                <c:pt idx="40">
                  <c:v>1.7</c:v>
                </c:pt>
                <c:pt idx="41">
                  <c:v>1.82</c:v>
                </c:pt>
                <c:pt idx="42">
                  <c:v>1.91</c:v>
                </c:pt>
                <c:pt idx="43">
                  <c:v>1.91</c:v>
                </c:pt>
                <c:pt idx="44">
                  <c:v>1.95</c:v>
                </c:pt>
                <c:pt idx="45">
                  <c:v>2.19</c:v>
                </c:pt>
                <c:pt idx="46">
                  <c:v>2.2000000000000002</c:v>
                </c:pt>
                <c:pt idx="47">
                  <c:v>2.27</c:v>
                </c:pt>
                <c:pt idx="48">
                  <c:v>2.4</c:v>
                </c:pt>
                <c:pt idx="49">
                  <c:v>2.4</c:v>
                </c:pt>
                <c:pt idx="50">
                  <c:v>2.41</c:v>
                </c:pt>
                <c:pt idx="51">
                  <c:v>2.41</c:v>
                </c:pt>
                <c:pt idx="52">
                  <c:v>2.41</c:v>
                </c:pt>
                <c:pt idx="53">
                  <c:v>2.4</c:v>
                </c:pt>
                <c:pt idx="54">
                  <c:v>2.4</c:v>
                </c:pt>
                <c:pt idx="55">
                  <c:v>2.1</c:v>
                </c:pt>
                <c:pt idx="56">
                  <c:v>1.9</c:v>
                </c:pt>
                <c:pt idx="57">
                  <c:v>1.9</c:v>
                </c:pt>
                <c:pt idx="58">
                  <c:v>1.55</c:v>
                </c:pt>
                <c:pt idx="59">
                  <c:v>1.55</c:v>
                </c:pt>
                <c:pt idx="60">
                  <c:v>1.55</c:v>
                </c:pt>
                <c:pt idx="61">
                  <c:v>1.1000000000000001</c:v>
                </c:pt>
                <c:pt idx="62">
                  <c:v>0.6</c:v>
                </c:pt>
                <c:pt idx="63">
                  <c:v>0.1</c:v>
                </c:pt>
                <c:pt idx="64">
                  <c:v>0.1</c:v>
                </c:pt>
                <c:pt idx="65">
                  <c:v>0.1</c:v>
                </c:pt>
                <c:pt idx="66">
                  <c:v>0.1</c:v>
                </c:pt>
                <c:pt idx="67">
                  <c:v>0.1</c:v>
                </c:pt>
                <c:pt idx="68">
                  <c:v>0.1</c:v>
                </c:pt>
                <c:pt idx="69">
                  <c:v>0.1</c:v>
                </c:pt>
                <c:pt idx="70">
                  <c:v>0.1</c:v>
                </c:pt>
                <c:pt idx="71">
                  <c:v>0.1</c:v>
                </c:pt>
                <c:pt idx="72">
                  <c:v>0.1</c:v>
                </c:pt>
                <c:pt idx="73">
                  <c:v>0.1</c:v>
                </c:pt>
                <c:pt idx="74">
                  <c:v>0.1</c:v>
                </c:pt>
                <c:pt idx="75">
                  <c:v>0.1</c:v>
                </c:pt>
                <c:pt idx="76">
                  <c:v>0.1</c:v>
                </c:pt>
                <c:pt idx="77">
                  <c:v>0.1</c:v>
                </c:pt>
                <c:pt idx="78">
                  <c:v>0.1</c:v>
                </c:pt>
                <c:pt idx="79">
                  <c:v>0.1</c:v>
                </c:pt>
                <c:pt idx="80">
                  <c:v>0.1</c:v>
                </c:pt>
                <c:pt idx="81">
                  <c:v>0.1</c:v>
                </c:pt>
                <c:pt idx="82">
                  <c:v>0.1</c:v>
                </c:pt>
                <c:pt idx="83">
                  <c:v>0.1</c:v>
                </c:pt>
                <c:pt idx="84">
                  <c:v>0.08</c:v>
                </c:pt>
                <c:pt idx="85">
                  <c:v>0.08</c:v>
                </c:pt>
                <c:pt idx="86">
                  <c:v>0.2</c:v>
                </c:pt>
                <c:pt idx="87">
                  <c:v>0.33</c:v>
                </c:pt>
                <c:pt idx="88">
                  <c:v>0.77</c:v>
                </c:pt>
                <c:pt idx="89">
                  <c:v>1.21</c:v>
                </c:pt>
                <c:pt idx="90">
                  <c:v>1.68</c:v>
                </c:pt>
                <c:pt idx="91">
                  <c:v>2.33</c:v>
                </c:pt>
                <c:pt idx="92">
                  <c:v>2.56</c:v>
                </c:pt>
                <c:pt idx="93">
                  <c:v>3.08</c:v>
                </c:pt>
                <c:pt idx="94">
                  <c:v>3.78</c:v>
                </c:pt>
                <c:pt idx="95">
                  <c:v>4.0999999999999996</c:v>
                </c:pt>
                <c:pt idx="96">
                  <c:v>4.33</c:v>
                </c:pt>
                <c:pt idx="97">
                  <c:v>4.57</c:v>
                </c:pt>
                <c:pt idx="98">
                  <c:v>4.6500000000000004</c:v>
                </c:pt>
                <c:pt idx="99">
                  <c:v>4.83</c:v>
                </c:pt>
                <c:pt idx="100">
                  <c:v>5.0599999999999996</c:v>
                </c:pt>
                <c:pt idx="101">
                  <c:v>5.08</c:v>
                </c:pt>
                <c:pt idx="102">
                  <c:v>5.12</c:v>
                </c:pt>
                <c:pt idx="103">
                  <c:v>5.33</c:v>
                </c:pt>
                <c:pt idx="104">
                  <c:v>5.33</c:v>
                </c:pt>
                <c:pt idx="105">
                  <c:v>5.33</c:v>
                </c:pt>
                <c:pt idx="106">
                  <c:v>5.33</c:v>
                </c:pt>
                <c:pt idx="107">
                  <c:v>5.33</c:v>
                </c:pt>
                <c:pt idx="108">
                  <c:v>5.33</c:v>
                </c:pt>
                <c:pt idx="109">
                  <c:v>5.33</c:v>
                </c:pt>
                <c:pt idx="110">
                  <c:v>5.33</c:v>
                </c:pt>
                <c:pt idx="111">
                  <c:v>5.33</c:v>
                </c:pt>
                <c:pt idx="112">
                  <c:v>5.33</c:v>
                </c:pt>
                <c:pt idx="113">
                  <c:v>5.33</c:v>
                </c:pt>
                <c:pt idx="114">
                  <c:v>5.33</c:v>
                </c:pt>
                <c:pt idx="115">
                  <c:v>5.33</c:v>
                </c:pt>
                <c:pt idx="116">
                  <c:v>5.3</c:v>
                </c:pt>
                <c:pt idx="117">
                  <c:v>4.83</c:v>
                </c:pt>
                <c:pt idx="118">
                  <c:v>4.62</c:v>
                </c:pt>
                <c:pt idx="119">
                  <c:v>4.3</c:v>
                </c:pt>
              </c:numCache>
            </c:numRef>
          </c:val>
          <c:smooth val="0"/>
          <c:extLst>
            <c:ext xmlns:c16="http://schemas.microsoft.com/office/drawing/2014/chart" uri="{C3380CC4-5D6E-409C-BE32-E72D297353CC}">
              <c16:uniqueId val="{00000002-2A1C-4A78-90C2-5A4B3D231DA1}"/>
            </c:ext>
          </c:extLst>
        </c:ser>
        <c:ser>
          <c:idx val="2"/>
          <c:order val="2"/>
          <c:tx>
            <c:strRef>
              <c:f>Sheet1!#REF!</c:f>
              <c:strCache>
                <c:ptCount val="1"/>
                <c:pt idx="0">
                  <c:v>#REF!</c:v>
                </c:pt>
              </c:strCache>
            </c:strRef>
          </c:tx>
          <c:marker>
            <c:symbol val="none"/>
          </c:marker>
          <c:cat>
            <c:numRef>
              <c:f>Sheet1!$A$2:$A$127</c:f>
              <c:numCache>
                <c:formatCode>General</c:formatCode>
                <c:ptCount val="126"/>
                <c:pt idx="0">
                  <c:v>15</c:v>
                </c:pt>
                <c:pt idx="12">
                  <c:v>16</c:v>
                </c:pt>
                <c:pt idx="24">
                  <c:v>17</c:v>
                </c:pt>
                <c:pt idx="36">
                  <c:v>18</c:v>
                </c:pt>
                <c:pt idx="48">
                  <c:v>19</c:v>
                </c:pt>
                <c:pt idx="60">
                  <c:v>20</c:v>
                </c:pt>
                <c:pt idx="72">
                  <c:v>21</c:v>
                </c:pt>
                <c:pt idx="84">
                  <c:v>22</c:v>
                </c:pt>
                <c:pt idx="96">
                  <c:v>23</c:v>
                </c:pt>
                <c:pt idx="108">
                  <c:v>24</c:v>
                </c:pt>
                <c:pt idx="120">
                  <c:v>25</c:v>
                </c:pt>
              </c:numCache>
            </c:numRef>
          </c:cat>
          <c:val>
            <c:numRef>
              <c:f>Sheet1!#REF!</c:f>
              <c:numCache>
                <c:formatCode>General</c:formatCode>
                <c:ptCount val="1"/>
                <c:pt idx="0">
                  <c:v>1</c:v>
                </c:pt>
              </c:numCache>
            </c:numRef>
          </c:val>
          <c:smooth val="0"/>
          <c:extLst>
            <c:ext xmlns:c16="http://schemas.microsoft.com/office/drawing/2014/chart" uri="{C3380CC4-5D6E-409C-BE32-E72D297353CC}">
              <c16:uniqueId val="{00000003-2A1C-4A78-90C2-5A4B3D231DA1}"/>
            </c:ext>
          </c:extLst>
        </c:ser>
        <c:dLbls>
          <c:showLegendKey val="0"/>
          <c:showVal val="0"/>
          <c:showCatName val="0"/>
          <c:showSerName val="0"/>
          <c:showPercent val="0"/>
          <c:showBubbleSize val="0"/>
        </c:dLbls>
        <c:marker val="1"/>
        <c:smooth val="0"/>
        <c:axId val="3"/>
        <c:axId val="4"/>
      </c:lineChart>
      <c:catAx>
        <c:axId val="198234824"/>
        <c:scaling>
          <c:orientation val="minMax"/>
        </c:scaling>
        <c:delete val="0"/>
        <c:axPos val="b"/>
        <c:numFmt formatCode="General" sourceLinked="1"/>
        <c:majorTickMark val="out"/>
        <c:minorTickMark val="none"/>
        <c:tickLblPos val="nextTo"/>
        <c:spPr>
          <a:ln w="4380">
            <a:solidFill>
              <a:schemeClr val="tx1"/>
            </a:solidFill>
            <a:prstDash val="solid"/>
          </a:ln>
        </c:spPr>
        <c:txPr>
          <a:bodyPr rot="0" vert="horz"/>
          <a:lstStyle/>
          <a:p>
            <a:pPr>
              <a:defRPr sz="1380" b="0"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7"/>
          <c:min val="0"/>
        </c:scaling>
        <c:delete val="0"/>
        <c:axPos val="l"/>
        <c:majorGridlines>
          <c:spPr>
            <a:ln w="17521">
              <a:solidFill>
                <a:schemeClr val="tx1"/>
              </a:solidFill>
              <a:prstDash val="solid"/>
            </a:ln>
          </c:spPr>
        </c:majorGridlines>
        <c:numFmt formatCode="General" sourceLinked="1"/>
        <c:majorTickMark val="out"/>
        <c:minorTickMark val="none"/>
        <c:tickLblPos val="nextTo"/>
        <c:spPr>
          <a:ln w="4380">
            <a:solidFill>
              <a:schemeClr val="tx1"/>
            </a:solidFill>
            <a:prstDash val="solid"/>
          </a:ln>
        </c:spPr>
        <c:txPr>
          <a:bodyPr rot="0" vert="horz"/>
          <a:lstStyle/>
          <a:p>
            <a:pPr>
              <a:defRPr sz="1656" b="1" i="0" u="none" strike="noStrike" baseline="0">
                <a:solidFill>
                  <a:schemeClr val="tx1"/>
                </a:solidFill>
                <a:latin typeface="Times New Roman"/>
                <a:ea typeface="Times New Roman"/>
                <a:cs typeface="Times New Roman"/>
              </a:defRPr>
            </a:pPr>
            <a:endParaRPr lang="en-US"/>
          </a:p>
        </c:txPr>
        <c:crossAx val="198234824"/>
        <c:crosses val="autoZero"/>
        <c:crossBetween val="midCat"/>
        <c:majorUnit val="1"/>
        <c:minorUnit val="1"/>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7"/>
        </c:scaling>
        <c:delete val="0"/>
        <c:axPos val="r"/>
        <c:numFmt formatCode="General" sourceLinked="1"/>
        <c:majorTickMark val="cross"/>
        <c:minorTickMark val="none"/>
        <c:tickLblPos val="nextTo"/>
        <c:spPr>
          <a:ln w="4380">
            <a:solidFill>
              <a:schemeClr val="tx1"/>
            </a:solidFill>
            <a:prstDash val="solid"/>
          </a:ln>
        </c:spPr>
        <c:txPr>
          <a:bodyPr rot="0" vert="horz"/>
          <a:lstStyle/>
          <a:p>
            <a:pPr>
              <a:defRPr sz="1518" b="1" i="0" u="none" strike="noStrike" baseline="0">
                <a:solidFill>
                  <a:schemeClr val="tx1"/>
                </a:solidFill>
                <a:latin typeface="Times New Roman"/>
                <a:ea typeface="Times New Roman"/>
                <a:cs typeface="Times New Roman"/>
              </a:defRPr>
            </a:pPr>
            <a:endParaRPr lang="en-US"/>
          </a:p>
        </c:txPr>
        <c:crossAx val="3"/>
        <c:crosses val="max"/>
        <c:crossBetween val="midCat"/>
      </c:valAx>
      <c:spPr>
        <a:noFill/>
        <a:ln w="35043">
          <a:noFill/>
        </a:ln>
      </c:spPr>
    </c:plotArea>
    <c:legend>
      <c:legendPos val="b"/>
      <c:legendEntry>
        <c:idx val="3"/>
        <c:delete val="1"/>
      </c:legendEntry>
      <c:layout>
        <c:manualLayout>
          <c:xMode val="edge"/>
          <c:yMode val="edge"/>
          <c:x val="5.7446277428577913E-2"/>
          <c:y val="0.11722021393240015"/>
          <c:w val="0.25083130999115022"/>
          <c:h val="0.13949409385993711"/>
        </c:manualLayout>
      </c:layout>
      <c:overlay val="0"/>
      <c:spPr>
        <a:solidFill>
          <a:schemeClr val="bg1"/>
        </a:solidFill>
        <a:ln w="4380">
          <a:solidFill>
            <a:schemeClr val="tx1"/>
          </a:solidFill>
          <a:prstDash val="solid"/>
        </a:ln>
      </c:spPr>
      <c:txPr>
        <a:bodyPr/>
        <a:lstStyle/>
        <a:p>
          <a:pPr>
            <a:defRPr sz="1518"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52564">
      <a:solidFill>
        <a:schemeClr val="tx1"/>
      </a:solidFill>
      <a:prstDash val="solid"/>
    </a:ln>
  </c:spPr>
  <c:txPr>
    <a:bodyPr/>
    <a:lstStyle/>
    <a:p>
      <a:pPr>
        <a:defRPr sz="2483"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dirty="0"/>
              <a:t>CU Loan Growth</a:t>
            </a:r>
          </a:p>
        </c:rich>
      </c:tx>
      <c:layout>
        <c:manualLayout>
          <c:xMode val="edge"/>
          <c:yMode val="edge"/>
          <c:x val="0.37610499679877513"/>
          <c:y val="2.8163755061951394E-2"/>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Sheet1!$C$1</c:f>
              <c:strCache>
                <c:ptCount val="1"/>
                <c:pt idx="0">
                  <c:v>CU Loan Growth</c:v>
                </c:pt>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3.3000000000000002E-2</c:v>
                </c:pt>
                <c:pt idx="313">
                  <c:v>0.03</c:v>
                </c:pt>
                <c:pt idx="314">
                  <c:v>2.9000000000000001E-2</c:v>
                </c:pt>
                <c:pt idx="315">
                  <c:v>2.7E-2</c:v>
                </c:pt>
                <c:pt idx="316">
                  <c:v>2.3E-2</c:v>
                </c:pt>
                <c:pt idx="317">
                  <c:v>2.1999999999999999E-2</c:v>
                </c:pt>
                <c:pt idx="318">
                  <c:v>1.9E-2</c:v>
                </c:pt>
                <c:pt idx="319">
                  <c:v>1.2999999999999999E-2</c:v>
                </c:pt>
                <c:pt idx="320">
                  <c:v>1.2999999999999999E-2</c:v>
                </c:pt>
                <c:pt idx="321">
                  <c:v>1.2999999999999999E-2</c:v>
                </c:pt>
                <c:pt idx="322">
                  <c:v>1.2999999999999999E-2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Sheet1!#REF!</c:f>
              <c:strCache>
                <c:ptCount val="1"/>
                <c:pt idx="0">
                  <c:v>#REF!</c:v>
                </c:pt>
              </c:strCache>
            </c:strRef>
          </c:tx>
          <c:marker>
            <c:symbol val="none"/>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egendEntry>
        <c:idx val="2"/>
        <c:delete val="1"/>
      </c:legendEntry>
      <c:layout>
        <c:manualLayout>
          <c:xMode val="edge"/>
          <c:yMode val="edge"/>
          <c:x val="0.53089920895714715"/>
          <c:y val="0.14155644942481868"/>
          <c:w val="0.15361480018057239"/>
          <c:h val="0.11546618924906563"/>
        </c:manualLayout>
      </c:layout>
      <c:overlay val="0"/>
      <c:spPr>
        <a:solidFill>
          <a:schemeClr val="bg1"/>
        </a:solidFill>
        <a:ln w="2412">
          <a:solidFill>
            <a:schemeClr val="tx1"/>
          </a:solidFill>
          <a:prstDash val="solid"/>
        </a:ln>
      </c:spPr>
      <c:txPr>
        <a:bodyPr/>
        <a:lstStyle/>
        <a:p>
          <a:pPr>
            <a:defRPr sz="14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chemeClr val="tx1"/>
                </a:solidFill>
                <a:latin typeface="Times New Roman"/>
                <a:ea typeface="Times New Roman"/>
                <a:cs typeface="Times New Roman"/>
              </a:defRPr>
            </a:pPr>
            <a:r>
              <a:rPr lang="en-US" sz="2400"/>
              <a:t>CU Loan Growth Vs. 
Fed Funds Interest Rate</a:t>
            </a:r>
          </a:p>
        </c:rich>
      </c:tx>
      <c:layout>
        <c:manualLayout>
          <c:xMode val="edge"/>
          <c:yMode val="edge"/>
          <c:x val="0.37396015078774114"/>
          <c:y val="1.9765817250302123E-3"/>
        </c:manualLayout>
      </c:layout>
      <c:overlay val="0"/>
      <c:spPr>
        <a:noFill/>
        <a:ln w="19292">
          <a:noFill/>
        </a:ln>
      </c:spPr>
    </c:title>
    <c:autoTitleDeleted val="0"/>
    <c:plotArea>
      <c:layout>
        <c:manualLayout>
          <c:layoutTarget val="inner"/>
          <c:xMode val="edge"/>
          <c:yMode val="edge"/>
          <c:x val="7.1024704989227333E-2"/>
          <c:y val="0.13594545232413743"/>
          <c:w val="0.87595734248986901"/>
          <c:h val="0.80928417774079953"/>
        </c:manualLayout>
      </c:layout>
      <c:areaChart>
        <c:grouping val="stacked"/>
        <c:varyColors val="0"/>
        <c:ser>
          <c:idx val="4"/>
          <c:order val="0"/>
          <c:tx>
            <c:strRef>
              <c:f>Sheet1!$B$1</c:f>
              <c:strCache>
                <c:ptCount val="1"/>
                <c:pt idx="0">
                  <c:v>Recession</c:v>
                </c:pt>
              </c:strCache>
            </c:strRef>
          </c:tx>
          <c:spPr>
            <a:solidFill>
              <a:srgbClr val="FF00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Sheet1!$B$2:$B$336</c:f>
              <c:numCache>
                <c:formatCode>General</c:formatCode>
                <c:ptCount val="335"/>
                <c:pt idx="38">
                  <c:v>0.24</c:v>
                </c:pt>
                <c:pt idx="39">
                  <c:v>0.24</c:v>
                </c:pt>
                <c:pt idx="40">
                  <c:v>0.24</c:v>
                </c:pt>
                <c:pt idx="41">
                  <c:v>0.24</c:v>
                </c:pt>
                <c:pt idx="42">
                  <c:v>0.24</c:v>
                </c:pt>
                <c:pt idx="43">
                  <c:v>0.24</c:v>
                </c:pt>
                <c:pt idx="44">
                  <c:v>0.24</c:v>
                </c:pt>
                <c:pt idx="45">
                  <c:v>0.24</c:v>
                </c:pt>
                <c:pt idx="46">
                  <c:v>0.24</c:v>
                </c:pt>
                <c:pt idx="47">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266">
                  <c:v>0.24</c:v>
                </c:pt>
                <c:pt idx="267">
                  <c:v>0.24</c:v>
                </c:pt>
                <c:pt idx="268">
                  <c:v>0.24</c:v>
                </c:pt>
              </c:numCache>
            </c:numRef>
          </c:val>
          <c:extLst>
            <c:ext xmlns:c16="http://schemas.microsoft.com/office/drawing/2014/chart" uri="{C3380CC4-5D6E-409C-BE32-E72D297353CC}">
              <c16:uniqueId val="{00000000-0F06-4F05-92DB-9BF6F7144891}"/>
            </c:ext>
          </c:extLst>
        </c:ser>
        <c:dLbls>
          <c:showLegendKey val="0"/>
          <c:showVal val="0"/>
          <c:showCatName val="0"/>
          <c:showSerName val="0"/>
          <c:showPercent val="0"/>
          <c:showBubbleSize val="0"/>
        </c:dLbls>
        <c:axId val="225905280"/>
        <c:axId val="1"/>
      </c:areaChart>
      <c:areaChart>
        <c:grouping val="stacked"/>
        <c:varyColors val="0"/>
        <c:ser>
          <c:idx val="0"/>
          <c:order val="1"/>
          <c:tx>
            <c:strRef>
              <c:f>Sheet1!$C$1</c:f>
              <c:strCache>
                <c:ptCount val="1"/>
                <c:pt idx="0">
                  <c:v>CU Loan Growth</c:v>
                </c:pt>
              </c:strCache>
            </c:strRef>
          </c:tx>
          <c:spPr>
            <a:solidFill>
              <a:srgbClr val="FF9900"/>
            </a:solidFill>
            <a:ln w="9646">
              <a:solidFill>
                <a:schemeClr val="tx1"/>
              </a:solidFill>
              <a:prstDash val="solid"/>
            </a:ln>
          </c:spP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Sheet1!$C$2:$C$336</c:f>
              <c:numCache>
                <c:formatCode>0.00%</c:formatCode>
                <c:ptCount val="335"/>
                <c:pt idx="0">
                  <c:v>6.7000000000000004E-2</c:v>
                </c:pt>
                <c:pt idx="1">
                  <c:v>6.4000000000000001E-2</c:v>
                </c:pt>
                <c:pt idx="2">
                  <c:v>6.0999999999999999E-2</c:v>
                </c:pt>
                <c:pt idx="3">
                  <c:v>6.2E-2</c:v>
                </c:pt>
                <c:pt idx="4">
                  <c:v>6.0999999999999999E-2</c:v>
                </c:pt>
                <c:pt idx="5">
                  <c:v>5.8000000000000003E-2</c:v>
                </c:pt>
                <c:pt idx="6">
                  <c:v>5.8000000000000003E-2</c:v>
                </c:pt>
                <c:pt idx="7">
                  <c:v>6.0999999999999999E-2</c:v>
                </c:pt>
                <c:pt idx="8">
                  <c:v>6.7000000000000004E-2</c:v>
                </c:pt>
                <c:pt idx="9">
                  <c:v>6.8000000000000005E-2</c:v>
                </c:pt>
                <c:pt idx="10">
                  <c:v>6.9000000000000006E-2</c:v>
                </c:pt>
                <c:pt idx="11">
                  <c:v>7.1999999999999995E-2</c:v>
                </c:pt>
                <c:pt idx="12">
                  <c:v>7.5999999999999998E-2</c:v>
                </c:pt>
                <c:pt idx="13">
                  <c:v>8.3000000000000004E-2</c:v>
                </c:pt>
                <c:pt idx="14">
                  <c:v>0.09</c:v>
                </c:pt>
                <c:pt idx="15">
                  <c:v>9.2999999999999999E-2</c:v>
                </c:pt>
                <c:pt idx="16">
                  <c:v>9.9000000000000005E-2</c:v>
                </c:pt>
                <c:pt idx="17">
                  <c:v>0.105</c:v>
                </c:pt>
                <c:pt idx="18">
                  <c:v>0.106</c:v>
                </c:pt>
                <c:pt idx="19">
                  <c:v>0.111</c:v>
                </c:pt>
                <c:pt idx="20">
                  <c:v>0.113</c:v>
                </c:pt>
                <c:pt idx="21">
                  <c:v>0.11600000000000001</c:v>
                </c:pt>
                <c:pt idx="22">
                  <c:v>0.123</c:v>
                </c:pt>
                <c:pt idx="23">
                  <c:v>0.126</c:v>
                </c:pt>
                <c:pt idx="24">
                  <c:v>0.126</c:v>
                </c:pt>
                <c:pt idx="25">
                  <c:v>0.125</c:v>
                </c:pt>
                <c:pt idx="26">
                  <c:v>0.12</c:v>
                </c:pt>
                <c:pt idx="27">
                  <c:v>0.11700000000000001</c:v>
                </c:pt>
                <c:pt idx="28">
                  <c:v>0.113</c:v>
                </c:pt>
                <c:pt idx="29">
                  <c:v>0.108</c:v>
                </c:pt>
                <c:pt idx="30">
                  <c:v>0.108</c:v>
                </c:pt>
                <c:pt idx="31">
                  <c:v>0.10100000000000001</c:v>
                </c:pt>
                <c:pt idx="32">
                  <c:v>9.1999999999999998E-2</c:v>
                </c:pt>
                <c:pt idx="33">
                  <c:v>8.7999999999999995E-2</c:v>
                </c:pt>
                <c:pt idx="34">
                  <c:v>8.3000000000000004E-2</c:v>
                </c:pt>
                <c:pt idx="35">
                  <c:v>7.6999999999999999E-2</c:v>
                </c:pt>
                <c:pt idx="36">
                  <c:v>7.5999999999999998E-2</c:v>
                </c:pt>
                <c:pt idx="37">
                  <c:v>7.4999999999999997E-2</c:v>
                </c:pt>
                <c:pt idx="38">
                  <c:v>7.2999999999999995E-2</c:v>
                </c:pt>
                <c:pt idx="39">
                  <c:v>7.0000000000000007E-2</c:v>
                </c:pt>
                <c:pt idx="40">
                  <c:v>6.8000000000000005E-2</c:v>
                </c:pt>
                <c:pt idx="41">
                  <c:v>6.9000000000000006E-2</c:v>
                </c:pt>
                <c:pt idx="42">
                  <c:v>7.1999999999999995E-2</c:v>
                </c:pt>
                <c:pt idx="43">
                  <c:v>7.4999999999999997E-2</c:v>
                </c:pt>
                <c:pt idx="44">
                  <c:v>7.8E-2</c:v>
                </c:pt>
                <c:pt idx="45">
                  <c:v>7.9000000000000001E-2</c:v>
                </c:pt>
                <c:pt idx="46">
                  <c:v>7.9000000000000001E-2</c:v>
                </c:pt>
                <c:pt idx="47">
                  <c:v>7.9000000000000001E-2</c:v>
                </c:pt>
                <c:pt idx="48">
                  <c:v>7.9000000000000001E-2</c:v>
                </c:pt>
                <c:pt idx="49">
                  <c:v>7.5999999999999998E-2</c:v>
                </c:pt>
                <c:pt idx="50">
                  <c:v>7.4999999999999997E-2</c:v>
                </c:pt>
                <c:pt idx="51">
                  <c:v>7.3999999999999996E-2</c:v>
                </c:pt>
                <c:pt idx="52">
                  <c:v>7.2999999999999995E-2</c:v>
                </c:pt>
                <c:pt idx="53">
                  <c:v>7.2999999999999995E-2</c:v>
                </c:pt>
                <c:pt idx="54">
                  <c:v>6.9000000000000006E-2</c:v>
                </c:pt>
                <c:pt idx="55">
                  <c:v>6.6000000000000003E-2</c:v>
                </c:pt>
                <c:pt idx="56">
                  <c:v>6.6000000000000003E-2</c:v>
                </c:pt>
                <c:pt idx="57">
                  <c:v>6.5000000000000002E-2</c:v>
                </c:pt>
                <c:pt idx="58">
                  <c:v>6.4000000000000001E-2</c:v>
                </c:pt>
                <c:pt idx="59">
                  <c:v>6.9000000000000006E-2</c:v>
                </c:pt>
                <c:pt idx="60">
                  <c:v>7.0999999999999994E-2</c:v>
                </c:pt>
                <c:pt idx="61">
                  <c:v>7.5999999999999998E-2</c:v>
                </c:pt>
                <c:pt idx="62">
                  <c:v>8.1000000000000003E-2</c:v>
                </c:pt>
                <c:pt idx="63">
                  <c:v>8.5999999999999993E-2</c:v>
                </c:pt>
                <c:pt idx="64">
                  <c:v>0.09</c:v>
                </c:pt>
                <c:pt idx="65">
                  <c:v>9.2999999999999999E-2</c:v>
                </c:pt>
                <c:pt idx="66">
                  <c:v>9.5000000000000001E-2</c:v>
                </c:pt>
                <c:pt idx="67">
                  <c:v>9.8000000000000004E-2</c:v>
                </c:pt>
                <c:pt idx="68">
                  <c:v>0.104</c:v>
                </c:pt>
                <c:pt idx="69">
                  <c:v>0.104</c:v>
                </c:pt>
                <c:pt idx="70">
                  <c:v>0.106</c:v>
                </c:pt>
                <c:pt idx="71">
                  <c:v>0.112</c:v>
                </c:pt>
                <c:pt idx="72">
                  <c:v>0.113</c:v>
                </c:pt>
                <c:pt idx="73">
                  <c:v>0.112</c:v>
                </c:pt>
                <c:pt idx="74">
                  <c:v>0.108</c:v>
                </c:pt>
                <c:pt idx="75">
                  <c:v>0.106</c:v>
                </c:pt>
                <c:pt idx="76">
                  <c:v>0.107</c:v>
                </c:pt>
                <c:pt idx="77">
                  <c:v>0.10299999999999999</c:v>
                </c:pt>
                <c:pt idx="78">
                  <c:v>0.106</c:v>
                </c:pt>
                <c:pt idx="79">
                  <c:v>0.107</c:v>
                </c:pt>
                <c:pt idx="80">
                  <c:v>0.104</c:v>
                </c:pt>
                <c:pt idx="81">
                  <c:v>0.109</c:v>
                </c:pt>
                <c:pt idx="82">
                  <c:v>0.11</c:v>
                </c:pt>
                <c:pt idx="83">
                  <c:v>0.10199999999999999</c:v>
                </c:pt>
                <c:pt idx="84">
                  <c:v>0.104</c:v>
                </c:pt>
                <c:pt idx="85">
                  <c:v>0.107</c:v>
                </c:pt>
                <c:pt idx="86">
                  <c:v>0.108</c:v>
                </c:pt>
                <c:pt idx="87">
                  <c:v>0.107</c:v>
                </c:pt>
                <c:pt idx="88">
                  <c:v>0.105</c:v>
                </c:pt>
                <c:pt idx="89">
                  <c:v>0.106</c:v>
                </c:pt>
                <c:pt idx="90">
                  <c:v>0.104</c:v>
                </c:pt>
                <c:pt idx="91">
                  <c:v>0.10199999999999999</c:v>
                </c:pt>
                <c:pt idx="92">
                  <c:v>0.1</c:v>
                </c:pt>
                <c:pt idx="93">
                  <c:v>9.7000000000000003E-2</c:v>
                </c:pt>
                <c:pt idx="94">
                  <c:v>9.5000000000000001E-2</c:v>
                </c:pt>
                <c:pt idx="95">
                  <c:v>9.4E-2</c:v>
                </c:pt>
                <c:pt idx="96">
                  <c:v>8.7999999999999995E-2</c:v>
                </c:pt>
                <c:pt idx="97">
                  <c:v>8.1000000000000003E-2</c:v>
                </c:pt>
                <c:pt idx="98">
                  <c:v>8.2000000000000003E-2</c:v>
                </c:pt>
                <c:pt idx="99">
                  <c:v>0.08</c:v>
                </c:pt>
                <c:pt idx="100">
                  <c:v>7.9000000000000001E-2</c:v>
                </c:pt>
                <c:pt idx="101">
                  <c:v>7.6999999999999999E-2</c:v>
                </c:pt>
                <c:pt idx="102">
                  <c:v>7.3999999999999996E-2</c:v>
                </c:pt>
                <c:pt idx="103">
                  <c:v>7.3999999999999996E-2</c:v>
                </c:pt>
                <c:pt idx="104">
                  <c:v>7.0000000000000007E-2</c:v>
                </c:pt>
                <c:pt idx="105">
                  <c:v>6.7000000000000004E-2</c:v>
                </c:pt>
                <c:pt idx="106">
                  <c:v>6.4000000000000001E-2</c:v>
                </c:pt>
                <c:pt idx="107">
                  <c:v>6.0999999999999999E-2</c:v>
                </c:pt>
                <c:pt idx="108">
                  <c:v>6.0999999999999999E-2</c:v>
                </c:pt>
                <c:pt idx="109">
                  <c:v>6.3E-2</c:v>
                </c:pt>
                <c:pt idx="110">
                  <c:v>0.06</c:v>
                </c:pt>
                <c:pt idx="111">
                  <c:v>6.3E-2</c:v>
                </c:pt>
                <c:pt idx="112">
                  <c:v>6.4000000000000001E-2</c:v>
                </c:pt>
                <c:pt idx="113">
                  <c:v>6.4000000000000001E-2</c:v>
                </c:pt>
                <c:pt idx="114">
                  <c:v>6.4000000000000001E-2</c:v>
                </c:pt>
                <c:pt idx="115">
                  <c:v>6.3E-2</c:v>
                </c:pt>
                <c:pt idx="116">
                  <c:v>6.7000000000000004E-2</c:v>
                </c:pt>
                <c:pt idx="117">
                  <c:v>6.8000000000000005E-2</c:v>
                </c:pt>
                <c:pt idx="118">
                  <c:v>6.8000000000000005E-2</c:v>
                </c:pt>
                <c:pt idx="119">
                  <c:v>7.0999999999999994E-2</c:v>
                </c:pt>
                <c:pt idx="120">
                  <c:v>7.2999999999999995E-2</c:v>
                </c:pt>
                <c:pt idx="121">
                  <c:v>7.0999999999999994E-2</c:v>
                </c:pt>
                <c:pt idx="122">
                  <c:v>7.1999999999999995E-2</c:v>
                </c:pt>
                <c:pt idx="123">
                  <c:v>6.9000000000000006E-2</c:v>
                </c:pt>
                <c:pt idx="124">
                  <c:v>6.8000000000000005E-2</c:v>
                </c:pt>
                <c:pt idx="125">
                  <c:v>6.6000000000000003E-2</c:v>
                </c:pt>
                <c:pt idx="126">
                  <c:v>6.9000000000000006E-2</c:v>
                </c:pt>
                <c:pt idx="127">
                  <c:v>6.8000000000000005E-2</c:v>
                </c:pt>
                <c:pt idx="128">
                  <c:v>6.3E-2</c:v>
                </c:pt>
                <c:pt idx="129">
                  <c:v>5.7000000000000002E-2</c:v>
                </c:pt>
                <c:pt idx="130">
                  <c:v>5.0999999999999997E-2</c:v>
                </c:pt>
                <c:pt idx="131">
                  <c:v>4.3999999999999997E-2</c:v>
                </c:pt>
                <c:pt idx="132">
                  <c:v>3.4000000000000002E-2</c:v>
                </c:pt>
                <c:pt idx="133">
                  <c:v>3.1E-2</c:v>
                </c:pt>
                <c:pt idx="134">
                  <c:v>2.5000000000000001E-2</c:v>
                </c:pt>
                <c:pt idx="135">
                  <c:v>2.1999999999999999E-2</c:v>
                </c:pt>
                <c:pt idx="136">
                  <c:v>1.9E-2</c:v>
                </c:pt>
                <c:pt idx="137">
                  <c:v>1.0999999999999999E-2</c:v>
                </c:pt>
                <c:pt idx="138">
                  <c:v>4.0000000000000001E-3</c:v>
                </c:pt>
                <c:pt idx="139">
                  <c:v>-1E-3</c:v>
                </c:pt>
                <c:pt idx="140">
                  <c:v>-3.0000000000000001E-3</c:v>
                </c:pt>
                <c:pt idx="141">
                  <c:v>-6.0000000000000001E-3</c:v>
                </c:pt>
                <c:pt idx="142">
                  <c:v>-7.0000000000000001E-3</c:v>
                </c:pt>
                <c:pt idx="143">
                  <c:v>-8.9999999999999993E-3</c:v>
                </c:pt>
                <c:pt idx="144">
                  <c:v>-8.0000000000000002E-3</c:v>
                </c:pt>
                <c:pt idx="145">
                  <c:v>-1.2E-2</c:v>
                </c:pt>
                <c:pt idx="146">
                  <c:v>-1.2E-2</c:v>
                </c:pt>
                <c:pt idx="147">
                  <c:v>-1.4999999999999999E-2</c:v>
                </c:pt>
                <c:pt idx="148">
                  <c:v>-1.4999999999999999E-2</c:v>
                </c:pt>
                <c:pt idx="149">
                  <c:v>-1.2E-2</c:v>
                </c:pt>
                <c:pt idx="150">
                  <c:v>-1.4E-2</c:v>
                </c:pt>
                <c:pt idx="151">
                  <c:v>-1.2E-2</c:v>
                </c:pt>
                <c:pt idx="152">
                  <c:v>-0.01</c:v>
                </c:pt>
                <c:pt idx="153">
                  <c:v>-8.0000000000000002E-3</c:v>
                </c:pt>
                <c:pt idx="154">
                  <c:v>-6.0000000000000001E-3</c:v>
                </c:pt>
                <c:pt idx="155">
                  <c:v>-5.0000000000000001E-3</c:v>
                </c:pt>
                <c:pt idx="156">
                  <c:v>-3.0000000000000001E-3</c:v>
                </c:pt>
                <c:pt idx="157">
                  <c:v>-3.0000000000000001E-3</c:v>
                </c:pt>
                <c:pt idx="158">
                  <c:v>-1E-3</c:v>
                </c:pt>
                <c:pt idx="159">
                  <c:v>4.0000000000000001E-3</c:v>
                </c:pt>
                <c:pt idx="160">
                  <c:v>6.0000000000000001E-3</c:v>
                </c:pt>
                <c:pt idx="161">
                  <c:v>1.2E-2</c:v>
                </c:pt>
                <c:pt idx="162">
                  <c:v>1.7000000000000001E-2</c:v>
                </c:pt>
                <c:pt idx="163">
                  <c:v>2.1000000000000001E-2</c:v>
                </c:pt>
                <c:pt idx="164">
                  <c:v>2.4E-2</c:v>
                </c:pt>
                <c:pt idx="165">
                  <c:v>2.8000000000000001E-2</c:v>
                </c:pt>
                <c:pt idx="166">
                  <c:v>3.1E-2</c:v>
                </c:pt>
                <c:pt idx="167">
                  <c:v>3.5000000000000003E-2</c:v>
                </c:pt>
                <c:pt idx="168">
                  <c:v>3.7999999999999999E-2</c:v>
                </c:pt>
                <c:pt idx="169">
                  <c:v>4.2000000000000003E-2</c:v>
                </c:pt>
                <c:pt idx="170">
                  <c:v>4.4999999999999998E-2</c:v>
                </c:pt>
                <c:pt idx="171">
                  <c:v>4.7E-2</c:v>
                </c:pt>
                <c:pt idx="172">
                  <c:v>4.7E-2</c:v>
                </c:pt>
                <c:pt idx="173">
                  <c:v>4.8000000000000001E-2</c:v>
                </c:pt>
                <c:pt idx="174">
                  <c:v>0.05</c:v>
                </c:pt>
                <c:pt idx="175">
                  <c:v>4.9000000000000002E-2</c:v>
                </c:pt>
                <c:pt idx="176">
                  <c:v>5.0999999999999997E-2</c:v>
                </c:pt>
                <c:pt idx="177">
                  <c:v>5.1999999999999998E-2</c:v>
                </c:pt>
                <c:pt idx="178">
                  <c:v>5.0999999999999997E-2</c:v>
                </c:pt>
                <c:pt idx="179">
                  <c:v>5.5E-2</c:v>
                </c:pt>
                <c:pt idx="180">
                  <c:v>5.8999999999999997E-2</c:v>
                </c:pt>
                <c:pt idx="181">
                  <c:v>6.3E-2</c:v>
                </c:pt>
                <c:pt idx="182">
                  <c:v>6.5000000000000002E-2</c:v>
                </c:pt>
                <c:pt idx="183">
                  <c:v>6.7000000000000004E-2</c:v>
                </c:pt>
                <c:pt idx="184">
                  <c:v>7.0999999999999994E-2</c:v>
                </c:pt>
                <c:pt idx="185">
                  <c:v>7.2999999999999995E-2</c:v>
                </c:pt>
                <c:pt idx="186">
                  <c:v>7.5999999999999998E-2</c:v>
                </c:pt>
                <c:pt idx="187">
                  <c:v>7.9000000000000001E-2</c:v>
                </c:pt>
                <c:pt idx="188">
                  <c:v>8.3000000000000004E-2</c:v>
                </c:pt>
                <c:pt idx="189">
                  <c:v>8.5999999999999993E-2</c:v>
                </c:pt>
                <c:pt idx="190">
                  <c:v>9.0999999999999998E-2</c:v>
                </c:pt>
                <c:pt idx="191">
                  <c:v>9.5000000000000001E-2</c:v>
                </c:pt>
                <c:pt idx="192">
                  <c:v>9.8000000000000004E-2</c:v>
                </c:pt>
                <c:pt idx="193">
                  <c:v>9.9000000000000005E-2</c:v>
                </c:pt>
                <c:pt idx="194">
                  <c:v>0.1</c:v>
                </c:pt>
                <c:pt idx="195">
                  <c:v>0.10299999999999999</c:v>
                </c:pt>
                <c:pt idx="196">
                  <c:v>0.105</c:v>
                </c:pt>
                <c:pt idx="197">
                  <c:v>0.105</c:v>
                </c:pt>
                <c:pt idx="198">
                  <c:v>0.106</c:v>
                </c:pt>
                <c:pt idx="199">
                  <c:v>0.108</c:v>
                </c:pt>
                <c:pt idx="200">
                  <c:v>0.108</c:v>
                </c:pt>
                <c:pt idx="201">
                  <c:v>0.109</c:v>
                </c:pt>
                <c:pt idx="202">
                  <c:v>0.107</c:v>
                </c:pt>
                <c:pt idx="203">
                  <c:v>0.108</c:v>
                </c:pt>
                <c:pt idx="204">
                  <c:v>0.104</c:v>
                </c:pt>
                <c:pt idx="205">
                  <c:v>0.104</c:v>
                </c:pt>
                <c:pt idx="206">
                  <c:v>0.107</c:v>
                </c:pt>
                <c:pt idx="207">
                  <c:v>0.10199999999999999</c:v>
                </c:pt>
                <c:pt idx="208">
                  <c:v>0.10199999999999999</c:v>
                </c:pt>
                <c:pt idx="209">
                  <c:v>0.104</c:v>
                </c:pt>
                <c:pt idx="210">
                  <c:v>0.10299999999999999</c:v>
                </c:pt>
                <c:pt idx="211">
                  <c:v>0.10100000000000001</c:v>
                </c:pt>
                <c:pt idx="212">
                  <c:v>0.106</c:v>
                </c:pt>
                <c:pt idx="213">
                  <c:v>0.10299999999999999</c:v>
                </c:pt>
                <c:pt idx="214">
                  <c:v>0.106</c:v>
                </c:pt>
                <c:pt idx="215">
                  <c:v>0.105</c:v>
                </c:pt>
                <c:pt idx="216">
                  <c:v>0.105</c:v>
                </c:pt>
                <c:pt idx="217">
                  <c:v>0.105</c:v>
                </c:pt>
                <c:pt idx="218">
                  <c:v>0.10299999999999999</c:v>
                </c:pt>
                <c:pt idx="219">
                  <c:v>0.105</c:v>
                </c:pt>
                <c:pt idx="220">
                  <c:v>0.106</c:v>
                </c:pt>
                <c:pt idx="221">
                  <c:v>0.106</c:v>
                </c:pt>
                <c:pt idx="222">
                  <c:v>0.108</c:v>
                </c:pt>
                <c:pt idx="223">
                  <c:v>0.109</c:v>
                </c:pt>
                <c:pt idx="224">
                  <c:v>0.108</c:v>
                </c:pt>
                <c:pt idx="225">
                  <c:v>0.11</c:v>
                </c:pt>
                <c:pt idx="226">
                  <c:v>0.11</c:v>
                </c:pt>
                <c:pt idx="227">
                  <c:v>0.109</c:v>
                </c:pt>
                <c:pt idx="228">
                  <c:v>0.109</c:v>
                </c:pt>
                <c:pt idx="229">
                  <c:v>0.107</c:v>
                </c:pt>
                <c:pt idx="230">
                  <c:v>0.105</c:v>
                </c:pt>
                <c:pt idx="231">
                  <c:v>0.104</c:v>
                </c:pt>
                <c:pt idx="232">
                  <c:v>0.10199999999999999</c:v>
                </c:pt>
                <c:pt idx="233">
                  <c:v>0.1</c:v>
                </c:pt>
                <c:pt idx="234">
                  <c:v>9.8000000000000004E-2</c:v>
                </c:pt>
                <c:pt idx="235">
                  <c:v>9.8000000000000004E-2</c:v>
                </c:pt>
                <c:pt idx="236">
                  <c:v>9.6000000000000002E-2</c:v>
                </c:pt>
                <c:pt idx="237">
                  <c:v>9.8000000000000004E-2</c:v>
                </c:pt>
                <c:pt idx="238">
                  <c:v>0.1</c:v>
                </c:pt>
                <c:pt idx="239">
                  <c:v>9.6000000000000002E-2</c:v>
                </c:pt>
                <c:pt idx="240">
                  <c:v>9.2999999999999999E-2</c:v>
                </c:pt>
                <c:pt idx="241">
                  <c:v>9.1999999999999998E-2</c:v>
                </c:pt>
                <c:pt idx="242">
                  <c:v>9.2999999999999999E-2</c:v>
                </c:pt>
                <c:pt idx="243">
                  <c:v>9.2999999999999999E-2</c:v>
                </c:pt>
                <c:pt idx="244">
                  <c:v>9.1999999999999998E-2</c:v>
                </c:pt>
                <c:pt idx="245">
                  <c:v>8.8999999999999996E-2</c:v>
                </c:pt>
                <c:pt idx="246">
                  <c:v>8.6999999999999994E-2</c:v>
                </c:pt>
                <c:pt idx="247">
                  <c:v>8.4000000000000005E-2</c:v>
                </c:pt>
                <c:pt idx="248">
                  <c:v>7.8E-2</c:v>
                </c:pt>
                <c:pt idx="249">
                  <c:v>7.1999999999999995E-2</c:v>
                </c:pt>
                <c:pt idx="250">
                  <c:v>6.6000000000000003E-2</c:v>
                </c:pt>
                <c:pt idx="251">
                  <c:v>6.6000000000000003E-2</c:v>
                </c:pt>
                <c:pt idx="252">
                  <c:v>6.3E-2</c:v>
                </c:pt>
                <c:pt idx="253">
                  <c:v>6.4000000000000001E-2</c:v>
                </c:pt>
                <c:pt idx="254">
                  <c:v>6.2E-2</c:v>
                </c:pt>
                <c:pt idx="255">
                  <c:v>6.2E-2</c:v>
                </c:pt>
                <c:pt idx="256">
                  <c:v>6.0999999999999999E-2</c:v>
                </c:pt>
                <c:pt idx="257">
                  <c:v>6.4000000000000001E-2</c:v>
                </c:pt>
                <c:pt idx="258">
                  <c:v>6.5000000000000002E-2</c:v>
                </c:pt>
                <c:pt idx="259">
                  <c:v>6.8000000000000005E-2</c:v>
                </c:pt>
                <c:pt idx="260">
                  <c:v>6.9000000000000006E-2</c:v>
                </c:pt>
                <c:pt idx="261">
                  <c:v>6.6000000000000003E-2</c:v>
                </c:pt>
                <c:pt idx="262">
                  <c:v>7.0999999999999994E-2</c:v>
                </c:pt>
                <c:pt idx="263">
                  <c:v>7.0999999999999994E-2</c:v>
                </c:pt>
                <c:pt idx="264">
                  <c:v>7.2999999999999995E-2</c:v>
                </c:pt>
                <c:pt idx="265">
                  <c:v>6.7000000000000004E-2</c:v>
                </c:pt>
                <c:pt idx="266">
                  <c:v>6.6000000000000003E-2</c:v>
                </c:pt>
                <c:pt idx="267">
                  <c:v>6.3E-2</c:v>
                </c:pt>
                <c:pt idx="268">
                  <c:v>5.8999999999999997E-2</c:v>
                </c:pt>
                <c:pt idx="269">
                  <c:v>5.2999999999999999E-2</c:v>
                </c:pt>
                <c:pt idx="270">
                  <c:v>4.9000000000000002E-2</c:v>
                </c:pt>
                <c:pt idx="271">
                  <c:v>4.8000000000000001E-2</c:v>
                </c:pt>
                <c:pt idx="272">
                  <c:v>4.5999999999999999E-2</c:v>
                </c:pt>
                <c:pt idx="273">
                  <c:v>4.8000000000000001E-2</c:v>
                </c:pt>
                <c:pt idx="274">
                  <c:v>4.4999999999999998E-2</c:v>
                </c:pt>
                <c:pt idx="275">
                  <c:v>4.7E-2</c:v>
                </c:pt>
                <c:pt idx="276">
                  <c:v>4.8000000000000001E-2</c:v>
                </c:pt>
                <c:pt idx="277">
                  <c:v>5.5E-2</c:v>
                </c:pt>
                <c:pt idx="278">
                  <c:v>5.5E-2</c:v>
                </c:pt>
                <c:pt idx="279">
                  <c:v>6.3E-2</c:v>
                </c:pt>
                <c:pt idx="280">
                  <c:v>6.9000000000000006E-2</c:v>
                </c:pt>
                <c:pt idx="281">
                  <c:v>7.8E-2</c:v>
                </c:pt>
                <c:pt idx="282">
                  <c:v>8.5000000000000006E-2</c:v>
                </c:pt>
                <c:pt idx="283">
                  <c:v>9.4E-2</c:v>
                </c:pt>
                <c:pt idx="284">
                  <c:v>0.111</c:v>
                </c:pt>
                <c:pt idx="285">
                  <c:v>0.124</c:v>
                </c:pt>
                <c:pt idx="286">
                  <c:v>0.13900000000000001</c:v>
                </c:pt>
                <c:pt idx="287">
                  <c:v>0.154</c:v>
                </c:pt>
                <c:pt idx="288">
                  <c:v>0.16400000000000001</c:v>
                </c:pt>
                <c:pt idx="289">
                  <c:v>0.17199999999999999</c:v>
                </c:pt>
                <c:pt idx="290">
                  <c:v>0.185</c:v>
                </c:pt>
                <c:pt idx="291">
                  <c:v>0.187</c:v>
                </c:pt>
                <c:pt idx="292">
                  <c:v>0.191</c:v>
                </c:pt>
                <c:pt idx="293">
                  <c:v>0.191</c:v>
                </c:pt>
                <c:pt idx="294">
                  <c:v>0.19</c:v>
                </c:pt>
                <c:pt idx="295">
                  <c:v>0.183</c:v>
                </c:pt>
                <c:pt idx="296">
                  <c:v>0.17100000000000001</c:v>
                </c:pt>
                <c:pt idx="297">
                  <c:v>0.159</c:v>
                </c:pt>
                <c:pt idx="298">
                  <c:v>0.14399999999999999</c:v>
                </c:pt>
                <c:pt idx="299">
                  <c:v>0.126</c:v>
                </c:pt>
                <c:pt idx="300">
                  <c:v>0.114</c:v>
                </c:pt>
                <c:pt idx="301">
                  <c:v>0.104</c:v>
                </c:pt>
                <c:pt idx="302">
                  <c:v>0.09</c:v>
                </c:pt>
                <c:pt idx="303">
                  <c:v>8.1000000000000003E-2</c:v>
                </c:pt>
                <c:pt idx="304">
                  <c:v>7.3999999999999996E-2</c:v>
                </c:pt>
                <c:pt idx="305">
                  <c:v>6.6000000000000003E-2</c:v>
                </c:pt>
                <c:pt idx="306">
                  <c:v>5.8999999999999997E-2</c:v>
                </c:pt>
                <c:pt idx="307">
                  <c:v>5.3999999999999999E-2</c:v>
                </c:pt>
                <c:pt idx="308">
                  <c:v>4.5999999999999999E-2</c:v>
                </c:pt>
                <c:pt idx="309">
                  <c:v>4.3999999999999997E-2</c:v>
                </c:pt>
                <c:pt idx="310">
                  <c:v>4.1000000000000002E-2</c:v>
                </c:pt>
                <c:pt idx="311">
                  <c:v>3.4000000000000002E-2</c:v>
                </c:pt>
                <c:pt idx="312">
                  <c:v>3.3000000000000002E-2</c:v>
                </c:pt>
                <c:pt idx="313">
                  <c:v>0.03</c:v>
                </c:pt>
                <c:pt idx="314">
                  <c:v>2.9000000000000001E-2</c:v>
                </c:pt>
                <c:pt idx="315">
                  <c:v>2.7E-2</c:v>
                </c:pt>
                <c:pt idx="316">
                  <c:v>2.3E-2</c:v>
                </c:pt>
                <c:pt idx="317">
                  <c:v>2.1999999999999999E-2</c:v>
                </c:pt>
                <c:pt idx="318">
                  <c:v>1.9E-2</c:v>
                </c:pt>
                <c:pt idx="319">
                  <c:v>1.2999999999999999E-2</c:v>
                </c:pt>
                <c:pt idx="320">
                  <c:v>1.2999999999999999E-2</c:v>
                </c:pt>
                <c:pt idx="321">
                  <c:v>1.2999999999999999E-2</c:v>
                </c:pt>
                <c:pt idx="322">
                  <c:v>1.2999999999999999E-2</c:v>
                </c:pt>
              </c:numCache>
            </c:numRef>
          </c:val>
          <c:extLst>
            <c:ext xmlns:c16="http://schemas.microsoft.com/office/drawing/2014/chart" uri="{C3380CC4-5D6E-409C-BE32-E72D297353CC}">
              <c16:uniqueId val="{00000001-0F06-4F05-92DB-9BF6F7144891}"/>
            </c:ext>
          </c:extLst>
        </c:ser>
        <c:dLbls>
          <c:showLegendKey val="0"/>
          <c:showVal val="0"/>
          <c:showCatName val="0"/>
          <c:showSerName val="0"/>
          <c:showPercent val="0"/>
          <c:showBubbleSize val="0"/>
        </c:dLbls>
        <c:axId val="3"/>
        <c:axId val="4"/>
      </c:areaChart>
      <c:lineChart>
        <c:grouping val="standard"/>
        <c:varyColors val="0"/>
        <c:ser>
          <c:idx val="1"/>
          <c:order val="2"/>
          <c:tx>
            <c:strRef>
              <c:f>Sheet1!$D$1</c:f>
              <c:strCache>
                <c:ptCount val="1"/>
                <c:pt idx="0">
                  <c:v>Fed Funds Interest Rate</c:v>
                </c:pt>
              </c:strCache>
            </c:strRef>
          </c:tx>
          <c:spPr>
            <a:ln w="28938">
              <a:solidFill>
                <a:srgbClr val="3366FF"/>
              </a:solidFill>
              <a:prstDash val="solid"/>
            </a:ln>
          </c:spPr>
          <c:marker>
            <c:symbol val="none"/>
          </c:marker>
          <c:cat>
            <c:strRef>
              <c:f>Sheet1!$A$2:$A$336</c:f>
              <c:strCache>
                <c:ptCount val="325"/>
                <c:pt idx="0">
                  <c:v>98</c:v>
                </c:pt>
                <c:pt idx="12">
                  <c:v>99</c:v>
                </c:pt>
                <c:pt idx="24">
                  <c:v>00</c:v>
                </c:pt>
                <c:pt idx="36">
                  <c:v>01</c:v>
                </c:pt>
                <c:pt idx="48">
                  <c:v>02</c:v>
                </c:pt>
                <c:pt idx="60">
                  <c:v>03</c:v>
                </c:pt>
                <c:pt idx="72">
                  <c:v>04</c:v>
                </c:pt>
                <c:pt idx="84">
                  <c:v>05</c:v>
                </c:pt>
                <c:pt idx="96">
                  <c:v>06</c:v>
                </c:pt>
                <c:pt idx="108">
                  <c:v>07</c:v>
                </c:pt>
                <c:pt idx="120">
                  <c:v>08</c:v>
                </c:pt>
                <c:pt idx="132">
                  <c:v>09</c:v>
                </c:pt>
                <c:pt idx="144">
                  <c:v>10</c:v>
                </c:pt>
                <c:pt idx="156">
                  <c:v>11</c:v>
                </c:pt>
                <c:pt idx="168">
                  <c:v>12</c:v>
                </c:pt>
                <c:pt idx="180">
                  <c:v>13</c:v>
                </c:pt>
                <c:pt idx="192">
                  <c:v>14</c:v>
                </c:pt>
                <c:pt idx="204">
                  <c:v>15</c:v>
                </c:pt>
                <c:pt idx="216">
                  <c:v>16</c:v>
                </c:pt>
                <c:pt idx="228">
                  <c:v>17</c:v>
                </c:pt>
                <c:pt idx="240">
                  <c:v>18</c:v>
                </c:pt>
                <c:pt idx="252">
                  <c:v>19</c:v>
                </c:pt>
                <c:pt idx="264">
                  <c:v>20</c:v>
                </c:pt>
                <c:pt idx="276">
                  <c:v>21</c:v>
                </c:pt>
                <c:pt idx="288">
                  <c:v>22</c:v>
                </c:pt>
                <c:pt idx="300">
                  <c:v>23</c:v>
                </c:pt>
                <c:pt idx="312">
                  <c:v>24</c:v>
                </c:pt>
                <c:pt idx="324">
                  <c:v>25</c:v>
                </c:pt>
              </c:strCache>
            </c:strRef>
          </c:cat>
          <c:val>
            <c:numRef>
              <c:f>Sheet1!$D$2:$D$336</c:f>
              <c:numCache>
                <c:formatCode>General</c:formatCode>
                <c:ptCount val="335"/>
                <c:pt idx="0">
                  <c:v>5.5599999999999997E-2</c:v>
                </c:pt>
                <c:pt idx="1">
                  <c:v>5.5100000000000003E-2</c:v>
                </c:pt>
                <c:pt idx="2">
                  <c:v>5.4899999999999997E-2</c:v>
                </c:pt>
                <c:pt idx="3">
                  <c:v>5.45E-2</c:v>
                </c:pt>
                <c:pt idx="4">
                  <c:v>5.4899999999999997E-2</c:v>
                </c:pt>
                <c:pt idx="5">
                  <c:v>5.5599999999999997E-2</c:v>
                </c:pt>
                <c:pt idx="6">
                  <c:v>5.5399999999999998E-2</c:v>
                </c:pt>
                <c:pt idx="7">
                  <c:v>5.5500000000000001E-2</c:v>
                </c:pt>
                <c:pt idx="8">
                  <c:v>5.5100000000000003E-2</c:v>
                </c:pt>
                <c:pt idx="9">
                  <c:v>5.0700000000000002E-2</c:v>
                </c:pt>
                <c:pt idx="10">
                  <c:v>4.8300000000000003E-2</c:v>
                </c:pt>
                <c:pt idx="11">
                  <c:v>4.6800000000000001E-2</c:v>
                </c:pt>
                <c:pt idx="12">
                  <c:v>4.6300000000000001E-2</c:v>
                </c:pt>
                <c:pt idx="13">
                  <c:v>4.7600000000000003E-2</c:v>
                </c:pt>
                <c:pt idx="14">
                  <c:v>4.8099999999999997E-2</c:v>
                </c:pt>
                <c:pt idx="15">
                  <c:v>4.7399999999999998E-2</c:v>
                </c:pt>
                <c:pt idx="16">
                  <c:v>4.7300000000000002E-2</c:v>
                </c:pt>
                <c:pt idx="17">
                  <c:v>4.7600000000000003E-2</c:v>
                </c:pt>
                <c:pt idx="18">
                  <c:v>4.99E-2</c:v>
                </c:pt>
                <c:pt idx="19">
                  <c:v>5.0700000000000002E-2</c:v>
                </c:pt>
                <c:pt idx="20">
                  <c:v>5.2200000000000003E-2</c:v>
                </c:pt>
                <c:pt idx="21">
                  <c:v>5.1999999999999998E-2</c:v>
                </c:pt>
                <c:pt idx="22">
                  <c:v>5.4199999999999998E-2</c:v>
                </c:pt>
                <c:pt idx="23">
                  <c:v>5.2999999999999999E-2</c:v>
                </c:pt>
                <c:pt idx="24">
                  <c:v>5.45E-2</c:v>
                </c:pt>
                <c:pt idx="25">
                  <c:v>5.7299999999999997E-2</c:v>
                </c:pt>
                <c:pt idx="26">
                  <c:v>5.8500000000000003E-2</c:v>
                </c:pt>
                <c:pt idx="27">
                  <c:v>6.0699999999999997E-2</c:v>
                </c:pt>
                <c:pt idx="28">
                  <c:v>6.2700000000000006E-2</c:v>
                </c:pt>
                <c:pt idx="29">
                  <c:v>6.5299999999999997E-2</c:v>
                </c:pt>
                <c:pt idx="30">
                  <c:v>6.54E-2</c:v>
                </c:pt>
                <c:pt idx="31">
                  <c:v>6.6500000000000004E-2</c:v>
                </c:pt>
                <c:pt idx="32">
                  <c:v>6.5199999999999994E-2</c:v>
                </c:pt>
                <c:pt idx="33">
                  <c:v>6.5000000000000002E-2</c:v>
                </c:pt>
                <c:pt idx="34">
                  <c:v>6.5100000000000005E-2</c:v>
                </c:pt>
                <c:pt idx="35">
                  <c:v>6.4000000000000001E-2</c:v>
                </c:pt>
                <c:pt idx="36">
                  <c:v>5.9799999999999999E-2</c:v>
                </c:pt>
                <c:pt idx="37">
                  <c:v>5.4899999999999997E-2</c:v>
                </c:pt>
                <c:pt idx="38">
                  <c:v>5.3100000000000001E-2</c:v>
                </c:pt>
                <c:pt idx="39">
                  <c:v>4.8000000000000001E-2</c:v>
                </c:pt>
                <c:pt idx="40">
                  <c:v>4.2099999999999999E-2</c:v>
                </c:pt>
                <c:pt idx="41">
                  <c:v>3.9699999999999999E-2</c:v>
                </c:pt>
                <c:pt idx="42">
                  <c:v>3.7699999999999997E-2</c:v>
                </c:pt>
                <c:pt idx="43">
                  <c:v>3.6499999999999998E-2</c:v>
                </c:pt>
                <c:pt idx="44">
                  <c:v>0.03</c:v>
                </c:pt>
                <c:pt idx="45">
                  <c:v>2.4899999999999999E-2</c:v>
                </c:pt>
                <c:pt idx="46">
                  <c:v>2.0899999999999998E-2</c:v>
                </c:pt>
                <c:pt idx="47">
                  <c:v>1.7500000000000002E-2</c:v>
                </c:pt>
                <c:pt idx="48">
                  <c:v>1.7500000000000002E-2</c:v>
                </c:pt>
                <c:pt idx="49">
                  <c:v>1.7500000000000002E-2</c:v>
                </c:pt>
                <c:pt idx="50">
                  <c:v>1.7500000000000002E-2</c:v>
                </c:pt>
                <c:pt idx="51">
                  <c:v>1.7500000000000002E-2</c:v>
                </c:pt>
                <c:pt idx="52">
                  <c:v>1.7500000000000002E-2</c:v>
                </c:pt>
                <c:pt idx="53">
                  <c:v>1.7500000000000002E-2</c:v>
                </c:pt>
                <c:pt idx="54">
                  <c:v>1.7500000000000002E-2</c:v>
                </c:pt>
                <c:pt idx="55">
                  <c:v>1.7500000000000002E-2</c:v>
                </c:pt>
                <c:pt idx="56">
                  <c:v>1.7500000000000002E-2</c:v>
                </c:pt>
                <c:pt idx="57">
                  <c:v>1.7500000000000002E-2</c:v>
                </c:pt>
                <c:pt idx="58">
                  <c:v>1.2500000000000001E-2</c:v>
                </c:pt>
                <c:pt idx="59">
                  <c:v>1.2500000000000001E-2</c:v>
                </c:pt>
                <c:pt idx="60">
                  <c:v>1.2500000000000001E-2</c:v>
                </c:pt>
                <c:pt idx="61">
                  <c:v>1.2500000000000001E-2</c:v>
                </c:pt>
                <c:pt idx="62">
                  <c:v>1.2500000000000001E-2</c:v>
                </c:pt>
                <c:pt idx="63">
                  <c:v>1.2500000000000001E-2</c:v>
                </c:pt>
                <c:pt idx="64">
                  <c:v>1.2500000000000001E-2</c:v>
                </c:pt>
                <c:pt idx="65">
                  <c:v>0.01</c:v>
                </c:pt>
                <c:pt idx="66">
                  <c:v>0.01</c:v>
                </c:pt>
                <c:pt idx="67">
                  <c:v>0.01</c:v>
                </c:pt>
                <c:pt idx="68">
                  <c:v>0.01</c:v>
                </c:pt>
                <c:pt idx="69">
                  <c:v>0.01</c:v>
                </c:pt>
                <c:pt idx="70">
                  <c:v>0.01</c:v>
                </c:pt>
                <c:pt idx="71">
                  <c:v>0.01</c:v>
                </c:pt>
                <c:pt idx="72">
                  <c:v>0.01</c:v>
                </c:pt>
                <c:pt idx="73">
                  <c:v>1.01E-2</c:v>
                </c:pt>
                <c:pt idx="74">
                  <c:v>0.01</c:v>
                </c:pt>
                <c:pt idx="75">
                  <c:v>0.01</c:v>
                </c:pt>
                <c:pt idx="76">
                  <c:v>0.01</c:v>
                </c:pt>
                <c:pt idx="77">
                  <c:v>1.03E-2</c:v>
                </c:pt>
                <c:pt idx="78">
                  <c:v>1.26E-2</c:v>
                </c:pt>
                <c:pt idx="79">
                  <c:v>1.43E-2</c:v>
                </c:pt>
                <c:pt idx="80">
                  <c:v>1.6E-2</c:v>
                </c:pt>
                <c:pt idx="81">
                  <c:v>1.7500000000000002E-2</c:v>
                </c:pt>
                <c:pt idx="82">
                  <c:v>1.9300000000000001E-2</c:v>
                </c:pt>
                <c:pt idx="83">
                  <c:v>2.1600000000000001E-2</c:v>
                </c:pt>
                <c:pt idx="84">
                  <c:v>2.2800000000000001E-2</c:v>
                </c:pt>
                <c:pt idx="85">
                  <c:v>2.5000000000000001E-2</c:v>
                </c:pt>
                <c:pt idx="86">
                  <c:v>2.63E-2</c:v>
                </c:pt>
                <c:pt idx="87">
                  <c:v>2.7900000000000001E-2</c:v>
                </c:pt>
                <c:pt idx="88">
                  <c:v>0.03</c:v>
                </c:pt>
                <c:pt idx="89">
                  <c:v>3.04E-2</c:v>
                </c:pt>
                <c:pt idx="90">
                  <c:v>3.2599999999999997E-2</c:v>
                </c:pt>
                <c:pt idx="91">
                  <c:v>3.5000000000000003E-2</c:v>
                </c:pt>
                <c:pt idx="92">
                  <c:v>3.6200000000000003E-2</c:v>
                </c:pt>
                <c:pt idx="93">
                  <c:v>3.78E-2</c:v>
                </c:pt>
                <c:pt idx="94">
                  <c:v>0.04</c:v>
                </c:pt>
                <c:pt idx="95">
                  <c:v>4.1599999999999998E-2</c:v>
                </c:pt>
                <c:pt idx="96">
                  <c:v>4.2900000000000001E-2</c:v>
                </c:pt>
                <c:pt idx="97">
                  <c:v>4.4900000000000002E-2</c:v>
                </c:pt>
                <c:pt idx="98">
                  <c:v>4.5900000000000003E-2</c:v>
                </c:pt>
                <c:pt idx="99">
                  <c:v>4.7899999999999998E-2</c:v>
                </c:pt>
                <c:pt idx="100">
                  <c:v>0.05</c:v>
                </c:pt>
                <c:pt idx="101">
                  <c:v>5.2499999999999998E-2</c:v>
                </c:pt>
                <c:pt idx="102">
                  <c:v>5.2499999999999998E-2</c:v>
                </c:pt>
                <c:pt idx="103">
                  <c:v>5.2499999999999998E-2</c:v>
                </c:pt>
                <c:pt idx="104">
                  <c:v>5.2499999999999998E-2</c:v>
                </c:pt>
                <c:pt idx="105">
                  <c:v>5.2499999999999998E-2</c:v>
                </c:pt>
                <c:pt idx="106">
                  <c:v>5.2499999999999998E-2</c:v>
                </c:pt>
                <c:pt idx="107">
                  <c:v>5.2499999999999998E-2</c:v>
                </c:pt>
                <c:pt idx="108">
                  <c:v>5.2499999999999998E-2</c:v>
                </c:pt>
                <c:pt idx="109">
                  <c:v>5.2600000000000001E-2</c:v>
                </c:pt>
                <c:pt idx="110">
                  <c:v>5.2600000000000001E-2</c:v>
                </c:pt>
                <c:pt idx="111">
                  <c:v>5.2499999999999998E-2</c:v>
                </c:pt>
                <c:pt idx="112">
                  <c:v>5.2499999999999998E-2</c:v>
                </c:pt>
                <c:pt idx="113">
                  <c:v>5.2499999999999998E-2</c:v>
                </c:pt>
                <c:pt idx="114">
                  <c:v>5.2600000000000001E-2</c:v>
                </c:pt>
                <c:pt idx="115">
                  <c:v>5.0200000000000002E-2</c:v>
                </c:pt>
                <c:pt idx="116">
                  <c:v>4.9399999999999999E-2</c:v>
                </c:pt>
                <c:pt idx="117">
                  <c:v>4.7600000000000003E-2</c:v>
                </c:pt>
                <c:pt idx="118">
                  <c:v>4.4900000000000002E-2</c:v>
                </c:pt>
                <c:pt idx="119">
                  <c:v>4.24E-2</c:v>
                </c:pt>
                <c:pt idx="120">
                  <c:v>3.9400000999999997E-2</c:v>
                </c:pt>
                <c:pt idx="121">
                  <c:v>2.98E-2</c:v>
                </c:pt>
                <c:pt idx="122">
                  <c:v>2.6099998999999999E-2</c:v>
                </c:pt>
                <c:pt idx="123">
                  <c:v>2.2800000000000001E-2</c:v>
                </c:pt>
                <c:pt idx="124">
                  <c:v>1.9800000000000002E-2</c:v>
                </c:pt>
                <c:pt idx="125">
                  <c:v>0.02</c:v>
                </c:pt>
                <c:pt idx="126">
                  <c:v>2.01E-2</c:v>
                </c:pt>
                <c:pt idx="127">
                  <c:v>0.02</c:v>
                </c:pt>
                <c:pt idx="128">
                  <c:v>1.8099998999999999E-2</c:v>
                </c:pt>
                <c:pt idx="129">
                  <c:v>9.7000000000000003E-3</c:v>
                </c:pt>
                <c:pt idx="130">
                  <c:v>3.8999999999999998E-3</c:v>
                </c:pt>
                <c:pt idx="131">
                  <c:v>1.6000000000000001E-3</c:v>
                </c:pt>
                <c:pt idx="132">
                  <c:v>1.5E-3</c:v>
                </c:pt>
                <c:pt idx="133">
                  <c:v>2.2000000000000001E-3</c:v>
                </c:pt>
                <c:pt idx="134">
                  <c:v>1.8E-3</c:v>
                </c:pt>
                <c:pt idx="135">
                  <c:v>1.5E-3</c:v>
                </c:pt>
                <c:pt idx="136">
                  <c:v>1.8E-3</c:v>
                </c:pt>
                <c:pt idx="137">
                  <c:v>2.0999999999999999E-3</c:v>
                </c:pt>
                <c:pt idx="138">
                  <c:v>1.6000000000000001E-3</c:v>
                </c:pt>
                <c:pt idx="139">
                  <c:v>1.6000000000000001E-3</c:v>
                </c:pt>
                <c:pt idx="140">
                  <c:v>1.5E-3</c:v>
                </c:pt>
                <c:pt idx="141">
                  <c:v>1.1999999999999999E-3</c:v>
                </c:pt>
                <c:pt idx="142">
                  <c:v>1.1999999999999999E-3</c:v>
                </c:pt>
                <c:pt idx="143">
                  <c:v>1.1999999999999999E-3</c:v>
                </c:pt>
                <c:pt idx="144">
                  <c:v>1.1000000000000001E-3</c:v>
                </c:pt>
                <c:pt idx="145">
                  <c:v>1.2999999999999999E-3</c:v>
                </c:pt>
                <c:pt idx="146">
                  <c:v>1.6000000000000001E-3</c:v>
                </c:pt>
                <c:pt idx="147">
                  <c:v>2E-3</c:v>
                </c:pt>
                <c:pt idx="148">
                  <c:v>2E-3</c:v>
                </c:pt>
                <c:pt idx="149">
                  <c:v>1.8E-3</c:v>
                </c:pt>
                <c:pt idx="150">
                  <c:v>1.8E-3</c:v>
                </c:pt>
                <c:pt idx="151">
                  <c:v>1.9E-3</c:v>
                </c:pt>
                <c:pt idx="152">
                  <c:v>1.9E-3</c:v>
                </c:pt>
                <c:pt idx="153">
                  <c:v>1.9E-3</c:v>
                </c:pt>
                <c:pt idx="154">
                  <c:v>1.9E-3</c:v>
                </c:pt>
                <c:pt idx="155">
                  <c:v>1.8E-3</c:v>
                </c:pt>
                <c:pt idx="156">
                  <c:v>1.6999999999999999E-3</c:v>
                </c:pt>
                <c:pt idx="157">
                  <c:v>1.6000000000000001E-3</c:v>
                </c:pt>
                <c:pt idx="158">
                  <c:v>1.4E-3</c:v>
                </c:pt>
                <c:pt idx="159">
                  <c:v>1E-3</c:v>
                </c:pt>
                <c:pt idx="160">
                  <c:v>8.9999999999999998E-4</c:v>
                </c:pt>
                <c:pt idx="161">
                  <c:v>8.9999999999999998E-4</c:v>
                </c:pt>
                <c:pt idx="162">
                  <c:v>6.9999999999999999E-4</c:v>
                </c:pt>
                <c:pt idx="163">
                  <c:v>1E-3</c:v>
                </c:pt>
                <c:pt idx="164">
                  <c:v>8.0000000000000004E-4</c:v>
                </c:pt>
                <c:pt idx="165">
                  <c:v>6.9999999999999999E-4</c:v>
                </c:pt>
                <c:pt idx="166">
                  <c:v>8.0000000000000004E-4</c:v>
                </c:pt>
                <c:pt idx="167">
                  <c:v>6.9999999999999999E-4</c:v>
                </c:pt>
                <c:pt idx="168">
                  <c:v>8.0000000000000004E-4</c:v>
                </c:pt>
                <c:pt idx="169">
                  <c:v>1E-3</c:v>
                </c:pt>
                <c:pt idx="170">
                  <c:v>1.2999999999999999E-3</c:v>
                </c:pt>
                <c:pt idx="171">
                  <c:v>1.4E-3</c:v>
                </c:pt>
                <c:pt idx="172">
                  <c:v>1.6000000000000001E-3</c:v>
                </c:pt>
                <c:pt idx="173">
                  <c:v>1.6000000000000001E-3</c:v>
                </c:pt>
                <c:pt idx="174">
                  <c:v>1.6000000000000001E-3</c:v>
                </c:pt>
                <c:pt idx="175">
                  <c:v>1.2999999999999999E-3</c:v>
                </c:pt>
                <c:pt idx="176">
                  <c:v>1.4E-3</c:v>
                </c:pt>
                <c:pt idx="177">
                  <c:v>1.6000000000000001E-3</c:v>
                </c:pt>
                <c:pt idx="178">
                  <c:v>1.6000000000000001E-3</c:v>
                </c:pt>
                <c:pt idx="179">
                  <c:v>1.6000000000000001E-3</c:v>
                </c:pt>
                <c:pt idx="180">
                  <c:v>1.4E-3</c:v>
                </c:pt>
                <c:pt idx="181">
                  <c:v>1.5E-3</c:v>
                </c:pt>
                <c:pt idx="182">
                  <c:v>1.4E-3</c:v>
                </c:pt>
                <c:pt idx="183">
                  <c:v>1.5E-3</c:v>
                </c:pt>
                <c:pt idx="184">
                  <c:v>1.1000000000000001E-3</c:v>
                </c:pt>
                <c:pt idx="185">
                  <c:v>8.9999999999999998E-4</c:v>
                </c:pt>
                <c:pt idx="186">
                  <c:v>8.9999999999999998E-4</c:v>
                </c:pt>
                <c:pt idx="187">
                  <c:v>8.0000000000000004E-4</c:v>
                </c:pt>
                <c:pt idx="188">
                  <c:v>8.0000000000000004E-4</c:v>
                </c:pt>
                <c:pt idx="189">
                  <c:v>8.9999999999999998E-4</c:v>
                </c:pt>
                <c:pt idx="190">
                  <c:v>8.0000000000000004E-4</c:v>
                </c:pt>
                <c:pt idx="191">
                  <c:v>8.9999999999999998E-4</c:v>
                </c:pt>
                <c:pt idx="192">
                  <c:v>6.9999999999999999E-4</c:v>
                </c:pt>
                <c:pt idx="193">
                  <c:v>6.9999999999999999E-4</c:v>
                </c:pt>
                <c:pt idx="194">
                  <c:v>8.0000000000000004E-4</c:v>
                </c:pt>
                <c:pt idx="195">
                  <c:v>8.9999999999999998E-4</c:v>
                </c:pt>
                <c:pt idx="196">
                  <c:v>8.9999999999999998E-4</c:v>
                </c:pt>
                <c:pt idx="197">
                  <c:v>1E-3</c:v>
                </c:pt>
                <c:pt idx="198">
                  <c:v>8.9999999999999998E-4</c:v>
                </c:pt>
                <c:pt idx="199">
                  <c:v>8.9999999999999998E-4</c:v>
                </c:pt>
                <c:pt idx="200">
                  <c:v>8.9999999999999998E-4</c:v>
                </c:pt>
                <c:pt idx="201">
                  <c:v>8.9999999999999998E-4</c:v>
                </c:pt>
                <c:pt idx="202">
                  <c:v>8.9999999999999998E-4</c:v>
                </c:pt>
                <c:pt idx="203">
                  <c:v>1.1999999999999999E-3</c:v>
                </c:pt>
                <c:pt idx="204">
                  <c:v>1.1000000000000001E-3</c:v>
                </c:pt>
                <c:pt idx="205">
                  <c:v>1.1000000000000001E-3</c:v>
                </c:pt>
                <c:pt idx="206">
                  <c:v>1.1000000000000001E-3</c:v>
                </c:pt>
                <c:pt idx="207">
                  <c:v>1.1999999999999999E-3</c:v>
                </c:pt>
                <c:pt idx="208">
                  <c:v>1.1999999999999999E-3</c:v>
                </c:pt>
                <c:pt idx="209">
                  <c:v>1.2999999999999999E-3</c:v>
                </c:pt>
                <c:pt idx="210">
                  <c:v>1.2999999999999999E-3</c:v>
                </c:pt>
                <c:pt idx="211">
                  <c:v>1.4E-3</c:v>
                </c:pt>
                <c:pt idx="212">
                  <c:v>1.4E-3</c:v>
                </c:pt>
                <c:pt idx="213">
                  <c:v>1.1999999999999999E-3</c:v>
                </c:pt>
                <c:pt idx="214">
                  <c:v>1.1999999999999999E-3</c:v>
                </c:pt>
                <c:pt idx="215">
                  <c:v>2.3999999999999998E-3</c:v>
                </c:pt>
                <c:pt idx="216">
                  <c:v>3.3999999999999998E-3</c:v>
                </c:pt>
                <c:pt idx="217">
                  <c:v>3.8E-3</c:v>
                </c:pt>
                <c:pt idx="218">
                  <c:v>3.5999999999999999E-3</c:v>
                </c:pt>
                <c:pt idx="219">
                  <c:v>3.7000000000000002E-3</c:v>
                </c:pt>
                <c:pt idx="220">
                  <c:v>3.7000000000000002E-3</c:v>
                </c:pt>
                <c:pt idx="221">
                  <c:v>3.8E-3</c:v>
                </c:pt>
                <c:pt idx="222">
                  <c:v>3.8999999999999998E-3</c:v>
                </c:pt>
                <c:pt idx="223">
                  <c:v>4.0000000000000001E-3</c:v>
                </c:pt>
                <c:pt idx="224">
                  <c:v>4.0000000000000001E-3</c:v>
                </c:pt>
                <c:pt idx="225">
                  <c:v>4.0000000000000001E-3</c:v>
                </c:pt>
                <c:pt idx="226">
                  <c:v>4.1000000000000003E-3</c:v>
                </c:pt>
                <c:pt idx="227">
                  <c:v>5.4000000000000003E-3</c:v>
                </c:pt>
                <c:pt idx="228">
                  <c:v>6.4999999999999997E-3</c:v>
                </c:pt>
                <c:pt idx="229">
                  <c:v>6.6E-3</c:v>
                </c:pt>
                <c:pt idx="230">
                  <c:v>7.9000000000000008E-3</c:v>
                </c:pt>
                <c:pt idx="231">
                  <c:v>8.9999999999999993E-3</c:v>
                </c:pt>
                <c:pt idx="232">
                  <c:v>9.1000000000000004E-3</c:v>
                </c:pt>
                <c:pt idx="233">
                  <c:v>1.04E-2</c:v>
                </c:pt>
                <c:pt idx="234">
                  <c:v>1.15E-2</c:v>
                </c:pt>
                <c:pt idx="235">
                  <c:v>1.1599999999999999E-2</c:v>
                </c:pt>
                <c:pt idx="236">
                  <c:v>1.15E-2</c:v>
                </c:pt>
                <c:pt idx="237">
                  <c:v>1.15E-2</c:v>
                </c:pt>
                <c:pt idx="238">
                  <c:v>1.15E-2</c:v>
                </c:pt>
                <c:pt idx="239">
                  <c:v>1.4E-2</c:v>
                </c:pt>
                <c:pt idx="240">
                  <c:v>1.41E-2</c:v>
                </c:pt>
                <c:pt idx="241">
                  <c:v>1.4200000000000001E-2</c:v>
                </c:pt>
                <c:pt idx="242">
                  <c:v>1.5100000000000001E-2</c:v>
                </c:pt>
                <c:pt idx="243">
                  <c:v>1.6899999999999998E-2</c:v>
                </c:pt>
                <c:pt idx="244">
                  <c:v>1.7000000000000001E-2</c:v>
                </c:pt>
                <c:pt idx="245">
                  <c:v>1.8200000000000001E-2</c:v>
                </c:pt>
                <c:pt idx="246">
                  <c:v>1.9099999999999999E-2</c:v>
                </c:pt>
                <c:pt idx="247">
                  <c:v>1.9099999999999999E-2</c:v>
                </c:pt>
                <c:pt idx="248">
                  <c:v>1.95E-2</c:v>
                </c:pt>
                <c:pt idx="249">
                  <c:v>2.1899999999999999E-2</c:v>
                </c:pt>
                <c:pt idx="250">
                  <c:v>2.1999999999999999E-2</c:v>
                </c:pt>
                <c:pt idx="251">
                  <c:v>2.2700000000000001E-2</c:v>
                </c:pt>
                <c:pt idx="252">
                  <c:v>2.2700000000000001E-2</c:v>
                </c:pt>
                <c:pt idx="253">
                  <c:v>2.4E-2</c:v>
                </c:pt>
                <c:pt idx="254">
                  <c:v>2.41E-2</c:v>
                </c:pt>
                <c:pt idx="255">
                  <c:v>2.4199999999999999E-2</c:v>
                </c:pt>
                <c:pt idx="256">
                  <c:v>2.3900000000000001E-2</c:v>
                </c:pt>
                <c:pt idx="257">
                  <c:v>2.3800000000000002E-2</c:v>
                </c:pt>
                <c:pt idx="258">
                  <c:v>2.4E-2</c:v>
                </c:pt>
                <c:pt idx="259">
                  <c:v>2.1299999999999999E-2</c:v>
                </c:pt>
                <c:pt idx="260">
                  <c:v>2.0400000000000001E-2</c:v>
                </c:pt>
                <c:pt idx="261">
                  <c:v>1.83E-2</c:v>
                </c:pt>
                <c:pt idx="262">
                  <c:v>1.55E-2</c:v>
                </c:pt>
                <c:pt idx="263">
                  <c:v>1.55E-2</c:v>
                </c:pt>
                <c:pt idx="264">
                  <c:v>1.55E-2</c:v>
                </c:pt>
                <c:pt idx="265">
                  <c:v>1.5800000000000002E-2</c:v>
                </c:pt>
                <c:pt idx="266">
                  <c:v>6.4999999999999997E-3</c:v>
                </c:pt>
                <c:pt idx="267">
                  <c:v>5.0000000000000001E-4</c:v>
                </c:pt>
                <c:pt idx="268">
                  <c:v>5.0000000000000001E-4</c:v>
                </c:pt>
                <c:pt idx="269">
                  <c:v>8.0000000000000004E-4</c:v>
                </c:pt>
                <c:pt idx="270">
                  <c:v>8.9999999999999998E-4</c:v>
                </c:pt>
                <c:pt idx="271">
                  <c:v>1E-3</c:v>
                </c:pt>
                <c:pt idx="272">
                  <c:v>8.9999999999999998E-4</c:v>
                </c:pt>
                <c:pt idx="273">
                  <c:v>8.9999999999999998E-4</c:v>
                </c:pt>
                <c:pt idx="274">
                  <c:v>8.9999999999999998E-4</c:v>
                </c:pt>
                <c:pt idx="275">
                  <c:v>8.9999999999999998E-4</c:v>
                </c:pt>
                <c:pt idx="276">
                  <c:v>8.9999999999999998E-4</c:v>
                </c:pt>
                <c:pt idx="277">
                  <c:v>8.9999999999999998E-4</c:v>
                </c:pt>
                <c:pt idx="278">
                  <c:v>8.9999999999999998E-4</c:v>
                </c:pt>
                <c:pt idx="279">
                  <c:v>8.9999999999999998E-4</c:v>
                </c:pt>
                <c:pt idx="280">
                  <c:v>8.9999999999999998E-4</c:v>
                </c:pt>
                <c:pt idx="281">
                  <c:v>8.9999999999999998E-4</c:v>
                </c:pt>
                <c:pt idx="282">
                  <c:v>8.9999999999999998E-4</c:v>
                </c:pt>
                <c:pt idx="283">
                  <c:v>8.9999999999999998E-4</c:v>
                </c:pt>
                <c:pt idx="284">
                  <c:v>8.9999999999999998E-4</c:v>
                </c:pt>
                <c:pt idx="285">
                  <c:v>8.9999999999999998E-4</c:v>
                </c:pt>
                <c:pt idx="286">
                  <c:v>8.9999999999999998E-4</c:v>
                </c:pt>
                <c:pt idx="287">
                  <c:v>8.9999999999999998E-4</c:v>
                </c:pt>
                <c:pt idx="288">
                  <c:v>8.0000000000000004E-4</c:v>
                </c:pt>
                <c:pt idx="289">
                  <c:v>8.0000000000000004E-4</c:v>
                </c:pt>
                <c:pt idx="290">
                  <c:v>2E-3</c:v>
                </c:pt>
                <c:pt idx="291">
                  <c:v>3.3E-3</c:v>
                </c:pt>
                <c:pt idx="292">
                  <c:v>7.7000000000000002E-3</c:v>
                </c:pt>
                <c:pt idx="293">
                  <c:v>1.21E-2</c:v>
                </c:pt>
                <c:pt idx="294">
                  <c:v>1.6799999999999999E-2</c:v>
                </c:pt>
                <c:pt idx="295">
                  <c:v>2.3300000000000001E-2</c:v>
                </c:pt>
                <c:pt idx="296">
                  <c:v>2.5600000000000001E-2</c:v>
                </c:pt>
                <c:pt idx="297">
                  <c:v>3.0800000000000001E-2</c:v>
                </c:pt>
                <c:pt idx="298">
                  <c:v>3.78E-2</c:v>
                </c:pt>
                <c:pt idx="299">
                  <c:v>4.1000000000000002E-2</c:v>
                </c:pt>
                <c:pt idx="300">
                  <c:v>4.3299999999999998E-2</c:v>
                </c:pt>
                <c:pt idx="301">
                  <c:v>4.5699999999999998E-2</c:v>
                </c:pt>
                <c:pt idx="302">
                  <c:v>4.65E-2</c:v>
                </c:pt>
                <c:pt idx="303">
                  <c:v>4.8300000000000003E-2</c:v>
                </c:pt>
                <c:pt idx="304">
                  <c:v>5.0599999999999999E-2</c:v>
                </c:pt>
                <c:pt idx="305">
                  <c:v>5.0799999999999998E-2</c:v>
                </c:pt>
                <c:pt idx="306">
                  <c:v>5.1200000000000002E-2</c:v>
                </c:pt>
                <c:pt idx="307">
                  <c:v>5.3499999999999999E-2</c:v>
                </c:pt>
                <c:pt idx="308">
                  <c:v>5.3499999999999999E-2</c:v>
                </c:pt>
                <c:pt idx="309">
                  <c:v>5.3499999999999999E-2</c:v>
                </c:pt>
                <c:pt idx="310">
                  <c:v>5.3499999999999999E-2</c:v>
                </c:pt>
                <c:pt idx="311">
                  <c:v>5.3499999999999999E-2</c:v>
                </c:pt>
                <c:pt idx="312">
                  <c:v>5.3499999999999999E-2</c:v>
                </c:pt>
                <c:pt idx="313">
                  <c:v>5.3499999999999999E-2</c:v>
                </c:pt>
                <c:pt idx="314">
                  <c:v>5.3499999999999999E-2</c:v>
                </c:pt>
                <c:pt idx="315">
                  <c:v>5.3499999999999999E-2</c:v>
                </c:pt>
                <c:pt idx="316">
                  <c:v>5.3499999999999999E-2</c:v>
                </c:pt>
                <c:pt idx="317">
                  <c:v>5.3499999999999999E-2</c:v>
                </c:pt>
                <c:pt idx="318">
                  <c:v>5.3499999999999999E-2</c:v>
                </c:pt>
                <c:pt idx="319">
                  <c:v>5.3499999999999999E-2</c:v>
                </c:pt>
                <c:pt idx="320">
                  <c:v>4.87E-2</c:v>
                </c:pt>
                <c:pt idx="321">
                  <c:v>4.87E-2</c:v>
                </c:pt>
                <c:pt idx="322">
                  <c:v>4.5999999999999999E-2</c:v>
                </c:pt>
              </c:numCache>
            </c:numRef>
          </c:val>
          <c:smooth val="0"/>
          <c:extLst>
            <c:ext xmlns:c16="http://schemas.microsoft.com/office/drawing/2014/chart" uri="{C3380CC4-5D6E-409C-BE32-E72D297353CC}">
              <c16:uniqueId val="{00000002-0F06-4F05-92DB-9BF6F7144891}"/>
            </c:ext>
          </c:extLst>
        </c:ser>
        <c:dLbls>
          <c:showLegendKey val="0"/>
          <c:showVal val="0"/>
          <c:showCatName val="0"/>
          <c:showSerName val="0"/>
          <c:showPercent val="0"/>
          <c:showBubbleSize val="0"/>
        </c:dLbls>
        <c:marker val="1"/>
        <c:smooth val="0"/>
        <c:axId val="3"/>
        <c:axId val="4"/>
      </c:lineChart>
      <c:catAx>
        <c:axId val="225905280"/>
        <c:scaling>
          <c:orientation val="minMax"/>
        </c:scaling>
        <c:delete val="0"/>
        <c:axPos val="b"/>
        <c:numFmt formatCode="General" sourceLinked="1"/>
        <c:majorTickMark val="out"/>
        <c:minorTickMark val="none"/>
        <c:tickLblPos val="nextTo"/>
        <c:spPr>
          <a:ln w="2412">
            <a:solidFill>
              <a:schemeClr val="tx1"/>
            </a:solidFill>
            <a:prstDash val="solid"/>
          </a:ln>
        </c:spPr>
        <c:txPr>
          <a:bodyPr rot="0" vert="horz"/>
          <a:lstStyle/>
          <a:p>
            <a:pPr>
              <a:defRPr sz="911" b="1" i="0" u="none" strike="noStrike" baseline="0">
                <a:solidFill>
                  <a:schemeClr val="tx1"/>
                </a:solidFill>
                <a:latin typeface="Times New Roman"/>
                <a:ea typeface="Times New Roman"/>
                <a:cs typeface="Times New Roman"/>
              </a:defRPr>
            </a:pPr>
            <a:endParaRPr lang="en-US"/>
          </a:p>
        </c:txPr>
        <c:crossAx val="1"/>
        <c:crosses val="autoZero"/>
        <c:auto val="1"/>
        <c:lblAlgn val="ctr"/>
        <c:lblOffset val="100"/>
        <c:tickLblSkip val="12"/>
        <c:tickMarkSkip val="12"/>
        <c:noMultiLvlLbl val="0"/>
      </c:catAx>
      <c:valAx>
        <c:axId val="1"/>
        <c:scaling>
          <c:orientation val="minMax"/>
          <c:max val="0.2"/>
          <c:min val="-0.02"/>
        </c:scaling>
        <c:delete val="0"/>
        <c:axPos val="l"/>
        <c:majorGridlines>
          <c:spPr>
            <a:ln w="2412">
              <a:solidFill>
                <a:schemeClr val="tx1"/>
              </a:solidFill>
              <a:prstDash val="solid"/>
            </a:ln>
          </c:spPr>
        </c:majorGridlines>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225905280"/>
        <c:crosses val="autoZero"/>
        <c:crossBetween val="midCat"/>
        <c:majorUnit val="0.0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0.2"/>
          <c:min val="-0.02"/>
        </c:scaling>
        <c:delete val="0"/>
        <c:axPos val="r"/>
        <c:numFmt formatCode="0%" sourceLinked="0"/>
        <c:majorTickMark val="out"/>
        <c:minorTickMark val="none"/>
        <c:tickLblPos val="nextTo"/>
        <c:spPr>
          <a:ln w="2412">
            <a:solidFill>
              <a:schemeClr val="tx1"/>
            </a:solidFill>
            <a:prstDash val="solid"/>
          </a:ln>
        </c:spPr>
        <c:txPr>
          <a:bodyPr rot="0" vert="horz"/>
          <a:lstStyle/>
          <a:p>
            <a:pPr>
              <a:defRPr sz="1063" b="1" i="0" u="none" strike="noStrike" baseline="0">
                <a:solidFill>
                  <a:schemeClr val="tx1"/>
                </a:solidFill>
                <a:latin typeface="Times New Roman"/>
                <a:ea typeface="Times New Roman"/>
                <a:cs typeface="Times New Roman"/>
              </a:defRPr>
            </a:pPr>
            <a:endParaRPr lang="en-US"/>
          </a:p>
        </c:txPr>
        <c:crossAx val="3"/>
        <c:crosses val="max"/>
        <c:crossBetween val="midCat"/>
        <c:majorUnit val="0.02"/>
      </c:valAx>
      <c:spPr>
        <a:noFill/>
        <a:ln w="9646">
          <a:solidFill>
            <a:schemeClr val="tx1"/>
          </a:solidFill>
          <a:prstDash val="solid"/>
        </a:ln>
      </c:spPr>
    </c:plotArea>
    <c:legend>
      <c:legendPos val="r"/>
      <c:layout>
        <c:manualLayout>
          <c:xMode val="edge"/>
          <c:yMode val="edge"/>
          <c:x val="0.50408863381922253"/>
          <c:y val="0.14155644942481868"/>
          <c:w val="0.19651169294684021"/>
          <c:h val="0.15692921369919083"/>
        </c:manualLayout>
      </c:layout>
      <c:overlay val="0"/>
      <c:spPr>
        <a:solidFill>
          <a:schemeClr val="bg1"/>
        </a:solidFill>
        <a:ln w="2412">
          <a:solidFill>
            <a:schemeClr val="tx1"/>
          </a:solidFill>
          <a:prstDash val="solid"/>
        </a:ln>
      </c:spPr>
      <c:txPr>
        <a:bodyPr/>
        <a:lstStyle/>
        <a:p>
          <a:pPr>
            <a:defRPr sz="1400" b="1" i="0" u="none" strike="noStrike" baseline="0">
              <a:solidFill>
                <a:schemeClr val="tx1"/>
              </a:solidFill>
              <a:latin typeface="Times New Roman"/>
              <a:ea typeface="Times New Roman"/>
              <a:cs typeface="Times New Roman"/>
            </a:defRPr>
          </a:pPr>
          <a:endParaRPr lang="en-US"/>
        </a:p>
      </c:txPr>
    </c:legend>
    <c:plotVisOnly val="1"/>
    <c:dispBlanksAs val="gap"/>
    <c:showDLblsOverMax val="0"/>
  </c:chart>
  <c:spPr>
    <a:noFill/>
    <a:ln w="19292">
      <a:solidFill>
        <a:schemeClr val="tx1"/>
      </a:solidFill>
      <a:prstDash val="solid"/>
    </a:ln>
  </c:spPr>
  <c:txPr>
    <a:bodyPr/>
    <a:lstStyle/>
    <a:p>
      <a:pPr>
        <a:defRPr sz="1367"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0.77824</cdr:x>
      <cdr:y>0.70319</cdr:y>
    </cdr:from>
    <cdr:to>
      <cdr:x>0.8463</cdr:x>
      <cdr:y>0.76313</cdr:y>
    </cdr:to>
    <cdr:sp macro="" textlink="">
      <cdr:nvSpPr>
        <cdr:cNvPr id="2" name="Text Box 4">
          <a:extLst xmlns:a="http://schemas.openxmlformats.org/drawingml/2006/main">
            <a:ext uri="{FF2B5EF4-FFF2-40B4-BE49-F238E27FC236}">
              <a16:creationId xmlns:a16="http://schemas.microsoft.com/office/drawing/2014/main" id="{B57BA9C2-60EB-FD05-DD81-322246B2A4C8}"/>
            </a:ext>
          </a:extLst>
        </cdr:cNvPr>
        <cdr:cNvSpPr txBox="1">
          <a:spLocks xmlns:a="http://schemas.openxmlformats.org/drawingml/2006/main" noChangeArrowheads="1"/>
        </cdr:cNvSpPr>
      </cdr:nvSpPr>
      <cdr:spPr bwMode="auto">
        <a:xfrm xmlns:a="http://schemas.openxmlformats.org/drawingml/2006/main">
          <a:off x="8930419" y="4333022"/>
          <a:ext cx="780983"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00B050"/>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-8.3%</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0.2321</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21452" y="741955"/>
          <a:ext cx="2444293" cy="565097"/>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3.1% </a:t>
          </a:r>
          <a:r>
            <a:rPr lang="en-US" sz="1400" dirty="0">
              <a:solidFill>
                <a:srgbClr val="0070C0"/>
              </a:solidFill>
              <a:latin typeface="Times New Roman" panose="02020603050405020304" pitchFamily="18" charset="0"/>
              <a:cs typeface="Times New Roman" panose="02020603050405020304" pitchFamily="18" charset="0"/>
            </a:rPr>
            <a:t>Annualized Rate</a:t>
          </a:r>
        </a:p>
      </cdr:txBody>
    </cdr:sp>
  </cdr:relSizeAnchor>
</c:userShapes>
</file>

<file path=ppt/drawings/drawing1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0.2321</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21452" y="741955"/>
          <a:ext cx="2444293" cy="565097"/>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3.1% </a:t>
          </a:r>
          <a:r>
            <a:rPr lang="en-US" sz="1400" dirty="0">
              <a:solidFill>
                <a:srgbClr val="0070C0"/>
              </a:solidFill>
              <a:latin typeface="Times New Roman" panose="02020603050405020304" pitchFamily="18" charset="0"/>
              <a:cs typeface="Times New Roman" panose="02020603050405020304" pitchFamily="18" charset="0"/>
            </a:rPr>
            <a:t>Annualized Rate</a:t>
          </a:r>
        </a:p>
      </cdr:txBody>
    </cdr:sp>
  </cdr:relSizeAnchor>
</c:userShapes>
</file>

<file path=ppt/drawings/drawing12.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0.2321</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21452" y="741955"/>
          <a:ext cx="2444293" cy="565097"/>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3.1% </a:t>
          </a:r>
          <a:r>
            <a:rPr lang="en-US" sz="1400" dirty="0">
              <a:solidFill>
                <a:srgbClr val="0070C0"/>
              </a:solidFill>
              <a:latin typeface="Times New Roman" panose="02020603050405020304" pitchFamily="18" charset="0"/>
              <a:cs typeface="Times New Roman" panose="02020603050405020304" pitchFamily="18" charset="0"/>
            </a:rPr>
            <a:t>Annualized Rate</a:t>
          </a:r>
        </a:p>
      </cdr:txBody>
    </cdr:sp>
  </cdr:relSizeAnchor>
</c:userShapes>
</file>

<file path=ppt/drawings/drawing13.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0.2321</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21452" y="741955"/>
          <a:ext cx="2444293" cy="565097"/>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3.1% </a:t>
          </a:r>
          <a:r>
            <a:rPr lang="en-US" sz="1400" dirty="0">
              <a:solidFill>
                <a:srgbClr val="0070C0"/>
              </a:solidFill>
              <a:latin typeface="Times New Roman" panose="02020603050405020304" pitchFamily="18" charset="0"/>
              <a:cs typeface="Times New Roman" panose="02020603050405020304" pitchFamily="18" charset="0"/>
            </a:rPr>
            <a:t>Annualized Rate</a:t>
          </a:r>
        </a:p>
      </cdr:txBody>
    </cdr:sp>
  </cdr:relSizeAnchor>
</c:userShapes>
</file>

<file path=ppt/drawings/drawing14.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5.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6.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0.7506</cdr:x>
      <cdr:y>0.04942</cdr:y>
    </cdr:from>
    <cdr:to>
      <cdr:x>0.88581</cdr:x>
      <cdr:y>0.15177</cdr:y>
    </cdr:to>
    <cdr:sp macro="" textlink="">
      <cdr:nvSpPr>
        <cdr:cNvPr id="2" name="TextBox 1">
          <a:extLst xmlns:a="http://schemas.openxmlformats.org/drawingml/2006/main">
            <a:ext uri="{FF2B5EF4-FFF2-40B4-BE49-F238E27FC236}">
              <a16:creationId xmlns:a16="http://schemas.microsoft.com/office/drawing/2014/main" id="{2A4839EE-EF7D-4627-B28D-C22A814997D5}"/>
            </a:ext>
          </a:extLst>
        </cdr:cNvPr>
        <cdr:cNvSpPr txBox="1"/>
      </cdr:nvSpPr>
      <cdr:spPr>
        <a:xfrm xmlns:a="http://schemas.openxmlformats.org/drawingml/2006/main">
          <a:off x="6581403" y="264893"/>
          <a:ext cx="1185553" cy="548627"/>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cdr:txBody>
    </cdr: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7.xml><?xml version="1.0" encoding="utf-8"?>
<c:userShapes xmlns:c="http://schemas.openxmlformats.org/drawingml/2006/chart">
  <cdr:relSizeAnchor xmlns:cdr="http://schemas.openxmlformats.org/drawingml/2006/chartDrawing">
    <cdr:from>
      <cdr:x>0.46276</cdr:x>
      <cdr:y>0.42716</cdr:y>
    </cdr:from>
    <cdr:to>
      <cdr:x>0.67646</cdr:x>
      <cdr:y>0.48444</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4057562" y="2289694"/>
          <a:ext cx="1873827" cy="307038"/>
        </a:xfrm>
        <a:prstGeom xmlns:a="http://schemas.openxmlformats.org/drawingml/2006/main" prst="rect">
          <a:avLst/>
        </a:prstGeom>
        <a:solidFill xmlns:a="http://schemas.openxmlformats.org/drawingml/2006/main">
          <a:schemeClr val="bg1"/>
        </a:solidFill>
        <a:ln xmlns:a="http://schemas.openxmlformats.org/drawingml/2006/main" w="12700">
          <a:solidFill>
            <a:srgbClr val="00B05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00B050"/>
              </a:solidFill>
              <a:latin typeface="Times New Roman" panose="02020603050405020304" pitchFamily="18" charset="0"/>
              <a:cs typeface="Times New Roman" panose="02020603050405020304" pitchFamily="18" charset="0"/>
            </a:rPr>
            <a:t>Wage Growth Rate</a:t>
          </a:r>
        </a:p>
      </cdr:txBody>
    </cdr:sp>
  </cdr:relSizeAnchor>
  <cdr:relSizeAnchor xmlns:cdr="http://schemas.openxmlformats.org/drawingml/2006/chartDrawing">
    <cdr:from>
      <cdr:x>0.60914</cdr:x>
      <cdr:y>0.49066</cdr:y>
    </cdr:from>
    <cdr:to>
      <cdr:x>0.63658</cdr:x>
      <cdr:y>0.5667</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a:off x="5341084" y="2630086"/>
          <a:ext cx="240566" cy="407600"/>
        </a:xfrm>
        <a:prstGeom xmlns:a="http://schemas.openxmlformats.org/drawingml/2006/main" prst="straightConnector1">
          <a:avLst/>
        </a:prstGeom>
        <a:ln xmlns:a="http://schemas.openxmlformats.org/drawingml/2006/main" w="190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0.7506</cdr:x>
      <cdr:y>0.04942</cdr:y>
    </cdr:from>
    <cdr:to>
      <cdr:x>0.88581</cdr:x>
      <cdr:y>0.15177</cdr:y>
    </cdr:to>
    <cdr:sp macro="" textlink="">
      <cdr:nvSpPr>
        <cdr:cNvPr id="2" name="TextBox 1">
          <a:extLst xmlns:a="http://schemas.openxmlformats.org/drawingml/2006/main">
            <a:ext uri="{FF2B5EF4-FFF2-40B4-BE49-F238E27FC236}">
              <a16:creationId xmlns:a16="http://schemas.microsoft.com/office/drawing/2014/main" id="{2A4839EE-EF7D-4627-B28D-C22A814997D5}"/>
            </a:ext>
          </a:extLst>
        </cdr:cNvPr>
        <cdr:cNvSpPr txBox="1"/>
      </cdr:nvSpPr>
      <cdr:spPr>
        <a:xfrm xmlns:a="http://schemas.openxmlformats.org/drawingml/2006/main">
          <a:off x="6581403" y="264893"/>
          <a:ext cx="1185553" cy="548627"/>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Falling Real Wages</a:t>
          </a:r>
        </a:p>
      </cdr:txBody>
    </cdr:sp>
  </cdr:relSizeAnchor>
  <cdr:relSizeAnchor xmlns:cdr="http://schemas.openxmlformats.org/drawingml/2006/chartDrawing">
    <cdr:from>
      <cdr:x>0.12377</cdr:x>
      <cdr:y>0.39271</cdr:y>
    </cdr:from>
    <cdr:to>
      <cdr:x>0.39976</cdr:x>
      <cdr:y>0.53227</cdr:y>
    </cdr:to>
    <cdr:sp macro="" textlink="">
      <cdr:nvSpPr>
        <cdr:cNvPr id="4" name="TextBox 1">
          <a:extLst xmlns:a="http://schemas.openxmlformats.org/drawingml/2006/main">
            <a:ext uri="{FF2B5EF4-FFF2-40B4-BE49-F238E27FC236}">
              <a16:creationId xmlns:a16="http://schemas.microsoft.com/office/drawing/2014/main" id="{8CB26E05-4F4D-8969-E600-FCAD4FA94F82}"/>
            </a:ext>
          </a:extLst>
        </cdr:cNvPr>
        <cdr:cNvSpPr txBox="1"/>
      </cdr:nvSpPr>
      <cdr:spPr>
        <a:xfrm xmlns:a="http://schemas.openxmlformats.org/drawingml/2006/main">
          <a:off x="1085266" y="2105035"/>
          <a:ext cx="2419934" cy="748114"/>
        </a:xfrm>
        <a:prstGeom xmlns:a="http://schemas.openxmlformats.org/drawingml/2006/main" prst="rect">
          <a:avLst/>
        </a:prstGeom>
        <a:solidFill xmlns:a="http://schemas.openxmlformats.org/drawingml/2006/main">
          <a:schemeClr val="bg1"/>
        </a:solidFill>
        <a:ln xmlns:a="http://schemas.openxmlformats.org/drawingml/2006/main" w="28575">
          <a:solidFill>
            <a:srgbClr val="FFC00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a:solidFill>
                <a:srgbClr val="FFC000"/>
              </a:solidFill>
              <a:latin typeface="Times New Roman" panose="02020603050405020304" pitchFamily="18" charset="0"/>
              <a:cs typeface="Times New Roman" panose="02020603050405020304" pitchFamily="18" charset="0"/>
            </a:rPr>
            <a:t>3.5% Wage Growth Target</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- 2% inflation</a:t>
          </a:r>
        </a:p>
        <a:p xmlns:a="http://schemas.openxmlformats.org/drawingml/2006/main">
          <a:pPr algn="l"/>
          <a:r>
            <a:rPr lang="en-US" sz="1400" dirty="0">
              <a:solidFill>
                <a:srgbClr val="FFC000"/>
              </a:solidFill>
              <a:latin typeface="Times New Roman" panose="02020603050405020304" pitchFamily="18" charset="0"/>
              <a:cs typeface="Times New Roman" panose="02020603050405020304" pitchFamily="18" charset="0"/>
            </a:rPr>
            <a:t>- 1.5% productivity</a:t>
          </a:r>
        </a:p>
      </cdr:txBody>
    </cdr:sp>
  </cdr:relSizeAnchor>
  <cdr:relSizeAnchor xmlns:cdr="http://schemas.openxmlformats.org/drawingml/2006/chartDrawing">
    <cdr:from>
      <cdr:x>0.25652</cdr:x>
      <cdr:y>0.53734</cdr:y>
    </cdr:from>
    <cdr:to>
      <cdr:x>0.25652</cdr:x>
      <cdr:y>0.57843</cdr:y>
    </cdr:to>
    <cdr:cxnSp macro="">
      <cdr:nvCxnSpPr>
        <cdr:cNvPr id="5" name="Straight Arrow Connector 4">
          <a:extLst xmlns:a="http://schemas.openxmlformats.org/drawingml/2006/main">
            <a:ext uri="{FF2B5EF4-FFF2-40B4-BE49-F238E27FC236}">
              <a16:creationId xmlns:a16="http://schemas.microsoft.com/office/drawing/2014/main" id="{95340DC1-E169-2E88-EF65-435FCC2EC645}"/>
            </a:ext>
          </a:extLst>
        </cdr:cNvPr>
        <cdr:cNvCxnSpPr/>
      </cdr:nvCxnSpPr>
      <cdr:spPr>
        <a:xfrm xmlns:a="http://schemas.openxmlformats.org/drawingml/2006/main">
          <a:off x="2249189" y="2880283"/>
          <a:ext cx="0" cy="220257"/>
        </a:xfrm>
        <a:prstGeom xmlns:a="http://schemas.openxmlformats.org/drawingml/2006/main" prst="straightConnector1">
          <a:avLst/>
        </a:prstGeom>
        <a:ln xmlns:a="http://schemas.openxmlformats.org/drawingml/2006/main" w="3810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8.xml><?xml version="1.0" encoding="utf-8"?>
<c:userShapes xmlns:c="http://schemas.openxmlformats.org/drawingml/2006/chart">
  <cdr:relSizeAnchor xmlns:cdr="http://schemas.openxmlformats.org/drawingml/2006/chartDrawing">
    <cdr:from>
      <cdr:x>0.9037</cdr:x>
      <cdr:y>0.65666</cdr:y>
    </cdr:from>
    <cdr:to>
      <cdr:x>0.90456</cdr:x>
      <cdr:y>0.69133</cdr:y>
    </cdr:to>
    <cdr:sp macro="" textlink="">
      <cdr:nvSpPr>
        <cdr:cNvPr id="2" name="Line 5">
          <a:extLst xmlns:a="http://schemas.openxmlformats.org/drawingml/2006/main">
            <a:ext uri="{FF2B5EF4-FFF2-40B4-BE49-F238E27FC236}">
              <a16:creationId xmlns:a16="http://schemas.microsoft.com/office/drawing/2014/main" id="{C02F3BB2-8230-50A8-200C-8C4FE66509D8}"/>
            </a:ext>
          </a:extLst>
        </cdr:cNvPr>
        <cdr:cNvSpPr>
          <a:spLocks xmlns:a="http://schemas.openxmlformats.org/drawingml/2006/main" noChangeShapeType="1"/>
        </cdr:cNvSpPr>
      </cdr:nvSpPr>
      <cdr:spPr bwMode="auto">
        <a:xfrm xmlns:a="http://schemas.openxmlformats.org/drawingml/2006/main" flipH="1">
          <a:off x="10751015" y="4034293"/>
          <a:ext cx="10229" cy="212984"/>
        </a:xfrm>
        <a:prstGeom xmlns:a="http://schemas.openxmlformats.org/drawingml/2006/main" prst="line">
          <a:avLst/>
        </a:prstGeom>
        <a:noFill xmlns:a="http://schemas.openxmlformats.org/drawingml/2006/main"/>
        <a:ln xmlns:a="http://schemas.openxmlformats.org/drawingml/2006/main" w="38100">
          <a:solidFill>
            <a:schemeClr val="accent1"/>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0.90736</cdr:x>
      <cdr:y>0.58341</cdr:y>
    </cdr:from>
    <cdr:to>
      <cdr:x>0.94774</cdr:x>
      <cdr:y>0.64266</cdr:y>
    </cdr:to>
    <cdr:sp macro="" textlink="">
      <cdr:nvSpPr>
        <cdr:cNvPr id="2" name="Text Box 4">
          <a:extLst xmlns:a="http://schemas.openxmlformats.org/drawingml/2006/main">
            <a:ext uri="{FF2B5EF4-FFF2-40B4-BE49-F238E27FC236}">
              <a16:creationId xmlns:a16="http://schemas.microsoft.com/office/drawing/2014/main" id="{E738D233-A4EB-0020-ED86-99481D9EB624}"/>
            </a:ext>
          </a:extLst>
        </cdr:cNvPr>
        <cdr:cNvSpPr txBox="1">
          <a:spLocks xmlns:a="http://schemas.openxmlformats.org/drawingml/2006/main" noChangeArrowheads="1"/>
        </cdr:cNvSpPr>
      </cdr:nvSpPr>
      <cdr:spPr bwMode="auto">
        <a:xfrm xmlns:a="http://schemas.openxmlformats.org/drawingml/2006/main">
          <a:off x="10632856" y="3636411"/>
          <a:ext cx="473206"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C00000"/>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2.1</a:t>
          </a:r>
          <a:endParaRPr kumimoji="0" lang="en-US" altLang="en-US" sz="1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0.86677</cdr:x>
      <cdr:y>0.6218</cdr:y>
    </cdr:from>
    <cdr:to>
      <cdr:x>0.90614</cdr:x>
      <cdr:y>0.63795</cdr:y>
    </cdr:to>
    <cdr:sp macro="" textlink="">
      <cdr:nvSpPr>
        <cdr:cNvPr id="3" name="Line 5">
          <a:extLst xmlns:a="http://schemas.openxmlformats.org/drawingml/2006/main">
            <a:ext uri="{FF2B5EF4-FFF2-40B4-BE49-F238E27FC236}">
              <a16:creationId xmlns:a16="http://schemas.microsoft.com/office/drawing/2014/main" id="{0A8A0C87-677E-36FC-D3DB-3D8FD494FC6C}"/>
            </a:ext>
          </a:extLst>
        </cdr:cNvPr>
        <cdr:cNvSpPr>
          <a:spLocks xmlns:a="http://schemas.openxmlformats.org/drawingml/2006/main" noChangeShapeType="1"/>
        </cdr:cNvSpPr>
      </cdr:nvSpPr>
      <cdr:spPr bwMode="auto">
        <a:xfrm xmlns:a="http://schemas.openxmlformats.org/drawingml/2006/main" flipH="1">
          <a:off x="10157203" y="3875714"/>
          <a:ext cx="461393" cy="100668"/>
        </a:xfrm>
        <a:prstGeom xmlns:a="http://schemas.openxmlformats.org/drawingml/2006/main" prst="line">
          <a:avLst/>
        </a:prstGeom>
        <a:noFill xmlns:a="http://schemas.openxmlformats.org/drawingml/2006/main"/>
        <a:ln xmlns:a="http://schemas.openxmlformats.org/drawingml/2006/main" w="38100">
          <a:solidFill>
            <a:srgbClr val="C0000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0.84042</cdr:x>
      <cdr:y>0.32734</cdr:y>
    </cdr:from>
    <cdr:to>
      <cdr:x>0.89034</cdr:x>
      <cdr:y>0.38708</cdr:y>
    </cdr:to>
    <cdr:sp macro="" textlink="">
      <cdr:nvSpPr>
        <cdr:cNvPr id="2" name="Text Box 4">
          <a:extLst xmlns:a="http://schemas.openxmlformats.org/drawingml/2006/main">
            <a:ext uri="{FF2B5EF4-FFF2-40B4-BE49-F238E27FC236}">
              <a16:creationId xmlns:a16="http://schemas.microsoft.com/office/drawing/2014/main" id="{567F9425-0AD3-648B-3780-FC256D0BDA95}"/>
            </a:ext>
          </a:extLst>
        </cdr:cNvPr>
        <cdr:cNvSpPr txBox="1">
          <a:spLocks xmlns:a="http://schemas.openxmlformats.org/drawingml/2006/main" noChangeArrowheads="1"/>
        </cdr:cNvSpPr>
      </cdr:nvSpPr>
      <cdr:spPr bwMode="auto">
        <a:xfrm xmlns:a="http://schemas.openxmlformats.org/drawingml/2006/main">
          <a:off x="9911172" y="2023851"/>
          <a:ext cx="588623"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00B050"/>
          </a:solidFill>
          <a:miter lim="800000"/>
          <a:headEnd/>
          <a:tailEnd/>
        </a:ln>
      </cdr:spPr>
      <cdr:txBody>
        <a:bodyPr xmlns:a="http://schemas.openxmlformats.org/drawingml/2006/main" wrap="none">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21.8</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0.86128</cdr:x>
      <cdr:y>0.3905</cdr:y>
    </cdr:from>
    <cdr:to>
      <cdr:x>0.87167</cdr:x>
      <cdr:y>0.47354</cdr:y>
    </cdr:to>
    <cdr:sp macro="" textlink="">
      <cdr:nvSpPr>
        <cdr:cNvPr id="3" name="Line 5">
          <a:extLst xmlns:a="http://schemas.openxmlformats.org/drawingml/2006/main">
            <a:ext uri="{FF2B5EF4-FFF2-40B4-BE49-F238E27FC236}">
              <a16:creationId xmlns:a16="http://schemas.microsoft.com/office/drawing/2014/main" id="{8B9E77CB-A44D-B604-A7AB-E1A695F1DCB8}"/>
            </a:ext>
          </a:extLst>
        </cdr:cNvPr>
        <cdr:cNvSpPr>
          <a:spLocks xmlns:a="http://schemas.openxmlformats.org/drawingml/2006/main" noChangeShapeType="1"/>
        </cdr:cNvSpPr>
      </cdr:nvSpPr>
      <cdr:spPr bwMode="auto">
        <a:xfrm xmlns:a="http://schemas.openxmlformats.org/drawingml/2006/main" flipH="1">
          <a:off x="10190759" y="2414350"/>
          <a:ext cx="122949" cy="513408"/>
        </a:xfrm>
        <a:prstGeom xmlns:a="http://schemas.openxmlformats.org/drawingml/2006/main" prst="line">
          <a:avLst/>
        </a:prstGeom>
        <a:noFill xmlns:a="http://schemas.openxmlformats.org/drawingml/2006/main"/>
        <a:ln xmlns:a="http://schemas.openxmlformats.org/drawingml/2006/main" w="38100">
          <a:solidFill>
            <a:srgbClr val="00B05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0.79504</cdr:x>
      <cdr:y>0.91618</cdr:y>
    </cdr:from>
    <cdr:to>
      <cdr:x>0.84618</cdr:x>
      <cdr:y>0.97599</cdr:y>
    </cdr:to>
    <cdr:sp macro="" textlink="">
      <cdr:nvSpPr>
        <cdr:cNvPr id="2" name="Text Box 4">
          <a:extLst xmlns:a="http://schemas.openxmlformats.org/drawingml/2006/main">
            <a:ext uri="{FF2B5EF4-FFF2-40B4-BE49-F238E27FC236}">
              <a16:creationId xmlns:a16="http://schemas.microsoft.com/office/drawing/2014/main" id="{C0266918-ADB9-4B33-B617-F7E281BFFF5C}"/>
            </a:ext>
          </a:extLst>
        </cdr:cNvPr>
        <cdr:cNvSpPr txBox="1">
          <a:spLocks xmlns:a="http://schemas.openxmlformats.org/drawingml/2006/main" noChangeArrowheads="1"/>
        </cdr:cNvSpPr>
      </cdr:nvSpPr>
      <cdr:spPr bwMode="auto">
        <a:xfrm xmlns:a="http://schemas.openxmlformats.org/drawingml/2006/main">
          <a:off x="9449259" y="5656750"/>
          <a:ext cx="607859" cy="369332"/>
        </a:xfrm>
        <a:prstGeom xmlns:a="http://schemas.openxmlformats.org/drawingml/2006/main" prst="rect">
          <a:avLst/>
        </a:prstGeom>
        <a:solidFill xmlns:a="http://schemas.openxmlformats.org/drawingml/2006/main">
          <a:schemeClr val="bg1"/>
        </a:solidFill>
        <a:ln xmlns:a="http://schemas.openxmlformats.org/drawingml/2006/main" w="28575">
          <a:solidFill>
            <a:srgbClr val="00B050"/>
          </a:solidFill>
          <a:miter lim="800000"/>
          <a:headEnd/>
          <a:tailEnd/>
        </a:ln>
      </cdr:spPr>
      <cdr:txBody>
        <a:bodyPr xmlns:a="http://schemas.openxmlformats.org/drawingml/2006/main" wrap="non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cdr:txBody>
    </cdr:sp>
  </cdr:relSizeAnchor>
  <cdr:relSizeAnchor xmlns:cdr="http://schemas.openxmlformats.org/drawingml/2006/chartDrawing">
    <cdr:from>
      <cdr:x>0.84472</cdr:x>
      <cdr:y>0.90897</cdr:y>
    </cdr:from>
    <cdr:to>
      <cdr:x>0.86872</cdr:x>
      <cdr:y>0.94565</cdr:y>
    </cdr:to>
    <cdr:sp macro="" textlink="">
      <cdr:nvSpPr>
        <cdr:cNvPr id="3" name="Line 5">
          <a:extLst xmlns:a="http://schemas.openxmlformats.org/drawingml/2006/main">
            <a:ext uri="{FF2B5EF4-FFF2-40B4-BE49-F238E27FC236}">
              <a16:creationId xmlns:a16="http://schemas.microsoft.com/office/drawing/2014/main" id="{5231FE36-B751-D2CE-9547-A00B431AA2B4}"/>
            </a:ext>
          </a:extLst>
        </cdr:cNvPr>
        <cdr:cNvSpPr>
          <a:spLocks xmlns:a="http://schemas.openxmlformats.org/drawingml/2006/main" noChangeShapeType="1"/>
        </cdr:cNvSpPr>
      </cdr:nvSpPr>
      <cdr:spPr bwMode="auto">
        <a:xfrm xmlns:a="http://schemas.openxmlformats.org/drawingml/2006/main" flipV="1">
          <a:off x="10039758" y="5612236"/>
          <a:ext cx="285225" cy="226503"/>
        </a:xfrm>
        <a:prstGeom xmlns:a="http://schemas.openxmlformats.org/drawingml/2006/main" prst="line">
          <a:avLst/>
        </a:prstGeom>
        <a:noFill xmlns:a="http://schemas.openxmlformats.org/drawingml/2006/main"/>
        <a:ln xmlns:a="http://schemas.openxmlformats.org/drawingml/2006/main" w="38100">
          <a:solidFill>
            <a:srgbClr val="00B050"/>
          </a:solidFill>
          <a:round/>
          <a:headEnd/>
          <a:tailEnd type="triangle" w="med" len="med"/>
        </a:ln>
        <a:effectLst xmlns:a="http://schemas.openxmlformats.org/drawingml/2006/main"/>
        <a:extLst xmlns:a="http://schemas.openxmlformats.org/drawingml/2006/main">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6.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0.2321</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21452" y="741955"/>
          <a:ext cx="2444293" cy="565097"/>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3.1% </a:t>
          </a:r>
          <a:r>
            <a:rPr lang="en-US" sz="1400" dirty="0">
              <a:solidFill>
                <a:srgbClr val="0070C0"/>
              </a:solidFill>
              <a:latin typeface="Times New Roman" panose="02020603050405020304" pitchFamily="18" charset="0"/>
              <a:cs typeface="Times New Roman" panose="02020603050405020304" pitchFamily="18" charset="0"/>
            </a:rPr>
            <a:t>Annualized Rate</a:t>
          </a:r>
        </a:p>
      </cdr:txBody>
    </cdr:sp>
  </cdr:relSizeAnchor>
</c:userShapes>
</file>

<file path=ppt/drawings/drawing7.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0.2321</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21452" y="741955"/>
          <a:ext cx="2444293" cy="565097"/>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3.1% </a:t>
          </a:r>
          <a:r>
            <a:rPr lang="en-US" sz="1400" dirty="0">
              <a:solidFill>
                <a:srgbClr val="0070C0"/>
              </a:solidFill>
              <a:latin typeface="Times New Roman" panose="02020603050405020304" pitchFamily="18" charset="0"/>
              <a:cs typeface="Times New Roman" panose="02020603050405020304" pitchFamily="18" charset="0"/>
            </a:rPr>
            <a:t>Annualized Rate</a:t>
          </a:r>
        </a:p>
      </cdr:txBody>
    </cdr:sp>
  </cdr:relSizeAnchor>
</c:userShapes>
</file>

<file path=ppt/drawings/drawing8.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0.2321</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21452" y="741955"/>
          <a:ext cx="2444293" cy="565097"/>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3.1% </a:t>
          </a:r>
          <a:r>
            <a:rPr lang="en-US" sz="1400" dirty="0">
              <a:solidFill>
                <a:srgbClr val="0070C0"/>
              </a:solidFill>
              <a:latin typeface="Times New Roman" panose="02020603050405020304" pitchFamily="18" charset="0"/>
              <a:cs typeface="Times New Roman" panose="02020603050405020304" pitchFamily="18" charset="0"/>
            </a:rPr>
            <a:t>Annualized Rate</a:t>
          </a:r>
        </a:p>
      </cdr:txBody>
    </cdr:sp>
  </cdr:relSizeAnchor>
</c:userShapes>
</file>

<file path=ppt/drawings/drawing9.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dr:relSizeAnchor xmlns:cdr="http://schemas.openxmlformats.org/drawingml/2006/chartDrawing">
    <cdr:from>
      <cdr:x>0.78109</cdr:x>
      <cdr:y>0.13175</cdr:y>
    </cdr:from>
    <cdr:to>
      <cdr:x>1</cdr:x>
      <cdr:y>0.2321</cdr:y>
    </cdr:to>
    <cdr:sp macro="" textlink="">
      <cdr:nvSpPr>
        <cdr:cNvPr id="3" name="TextBox 1">
          <a:extLst xmlns:a="http://schemas.openxmlformats.org/drawingml/2006/main">
            <a:ext uri="{FF2B5EF4-FFF2-40B4-BE49-F238E27FC236}">
              <a16:creationId xmlns:a16="http://schemas.microsoft.com/office/drawing/2014/main" id="{380F99EE-6A8B-C9EB-D370-04A6FB56FAD9}"/>
            </a:ext>
          </a:extLst>
        </cdr:cNvPr>
        <cdr:cNvSpPr txBox="1"/>
      </cdr:nvSpPr>
      <cdr:spPr>
        <a:xfrm xmlns:a="http://schemas.openxmlformats.org/drawingml/2006/main">
          <a:off x="8721452" y="741955"/>
          <a:ext cx="2444293" cy="565097"/>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defRPr/>
          </a:pPr>
          <a:r>
            <a:rPr lang="en-US" sz="1600" b="1" dirty="0">
              <a:solidFill>
                <a:srgbClr val="0070C0"/>
              </a:solidFill>
              <a:latin typeface="Times New Roman" panose="02020603050405020304" pitchFamily="18" charset="0"/>
              <a:cs typeface="Times New Roman" panose="02020603050405020304" pitchFamily="18" charset="0"/>
            </a:rPr>
            <a:t>3rd</a:t>
          </a:r>
          <a:r>
            <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Quarter GDP Growth</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lang="en-US" sz="1400" dirty="0">
              <a:solidFill>
                <a:srgbClr val="0070C0"/>
              </a:solidFill>
              <a:latin typeface="Times New Roman" panose="02020603050405020304" pitchFamily="18" charset="0"/>
              <a:cs typeface="Times New Roman" panose="02020603050405020304" pitchFamily="18" charset="0"/>
            </a:rPr>
            <a:t>     </a:t>
          </a:r>
          <a:r>
            <a:rPr lang="en-US" sz="1400" b="1" dirty="0">
              <a:solidFill>
                <a:srgbClr val="0070C0"/>
              </a:solidFill>
              <a:latin typeface="Times New Roman" panose="02020603050405020304" pitchFamily="18" charset="0"/>
              <a:cs typeface="Times New Roman" panose="02020603050405020304" pitchFamily="18" charset="0"/>
            </a:rPr>
            <a:t>3.1% </a:t>
          </a:r>
          <a:r>
            <a:rPr lang="en-US" sz="1400" dirty="0">
              <a:solidFill>
                <a:srgbClr val="0070C0"/>
              </a:solidFill>
              <a:latin typeface="Times New Roman" panose="02020603050405020304" pitchFamily="18" charset="0"/>
              <a:cs typeface="Times New Roman" panose="02020603050405020304" pitchFamily="18" charset="0"/>
            </a:rPr>
            <a:t>Annualized Rate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6125-D3E1-CE41-8358-55182DD2A4F3}"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604D5-8ADD-D743-A437-DF0973B2D465}" type="slidenum">
              <a:rPr lang="en-US" smtClean="0"/>
              <a:t>‹#›</a:t>
            </a:fld>
            <a:endParaRPr lang="en-US"/>
          </a:p>
        </p:txBody>
      </p:sp>
    </p:spTree>
    <p:extLst>
      <p:ext uri="{BB962C8B-B14F-4D97-AF65-F5344CB8AC3E}">
        <p14:creationId xmlns:p14="http://schemas.microsoft.com/office/powerpoint/2010/main" val="360058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65227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31695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05386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9744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316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24997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0426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9291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95040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8329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24430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9131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73453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16701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94191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50334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763378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6251742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8761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6567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374933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38451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472162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8051253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3998248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2331734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956102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131904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1184553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389691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693269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0F7701D-BAE0-A7B7-79BD-C8183987A819}"/>
              </a:ext>
            </a:extLst>
          </p:cNvPr>
          <p:cNvSpPr>
            <a:spLocks noGrp="1" noRot="1" noChangeAspect="1" noChangeArrowheads="1" noTextEdit="1"/>
          </p:cNvSpPr>
          <p:nvPr>
            <p:ph type="sldImg"/>
          </p:nvPr>
        </p:nvSpPr>
        <p:spPr>
          <a:xfrm>
            <a:off x="422275" y="693738"/>
            <a:ext cx="6156325" cy="3463925"/>
          </a:xfrm>
          <a:ln/>
        </p:spPr>
      </p:sp>
      <p:sp>
        <p:nvSpPr>
          <p:cNvPr id="7171" name="Rectangle 3">
            <a:extLst>
              <a:ext uri="{FF2B5EF4-FFF2-40B4-BE49-F238E27FC236}">
                <a16:creationId xmlns:a16="http://schemas.microsoft.com/office/drawing/2014/main" id="{917C0D31-B785-C18A-AD16-7EB64E5D3F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29580131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0765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42443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26567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2858434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06352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42965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682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451138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29BBC2-617D-4760-A08F-1DF5C2AAE4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759078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7"/>
          <p:cNvSpPr>
            <a:spLocks noGrp="1" noChangeArrowheads="1"/>
          </p:cNvSpPr>
          <p:nvPr>
            <p:ph type="sldNum" sz="quarter" idx="5"/>
          </p:nvPr>
        </p:nvSpPr>
        <p:spPr>
          <a:xfrm>
            <a:off x="3979863" y="8902700"/>
            <a:ext cx="3044825" cy="468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spcBef>
                <a:spcPct val="30000"/>
              </a:spcBef>
              <a:defRPr sz="1200">
                <a:solidFill>
                  <a:schemeClr val="tx1"/>
                </a:solidFill>
                <a:latin typeface="Arial" pitchFamily="34" charset="0"/>
              </a:defRPr>
            </a:lvl1pPr>
            <a:lvl2pPr marL="746125" indent="-287338" defTabSz="935038" eaLnBrk="0" hangingPunct="0">
              <a:spcBef>
                <a:spcPct val="30000"/>
              </a:spcBef>
              <a:defRPr sz="1200">
                <a:solidFill>
                  <a:schemeClr val="tx1"/>
                </a:solidFill>
                <a:latin typeface="Arial" pitchFamily="34" charset="0"/>
              </a:defRPr>
            </a:lvl2pPr>
            <a:lvl3pPr marL="1149350" indent="-228600" defTabSz="935038" eaLnBrk="0" hangingPunct="0">
              <a:spcBef>
                <a:spcPct val="30000"/>
              </a:spcBef>
              <a:defRPr sz="1200">
                <a:solidFill>
                  <a:schemeClr val="tx1"/>
                </a:solidFill>
                <a:latin typeface="Arial" pitchFamily="34" charset="0"/>
              </a:defRPr>
            </a:lvl3pPr>
            <a:lvl4pPr marL="1608138" indent="-228600" defTabSz="935038" eaLnBrk="0" hangingPunct="0">
              <a:spcBef>
                <a:spcPct val="30000"/>
              </a:spcBef>
              <a:defRPr sz="1200">
                <a:solidFill>
                  <a:schemeClr val="tx1"/>
                </a:solidFill>
                <a:latin typeface="Arial" pitchFamily="34" charset="0"/>
              </a:defRPr>
            </a:lvl4pPr>
            <a:lvl5pPr marL="2068513" indent="-228600" defTabSz="935038" eaLnBrk="0" hangingPunct="0">
              <a:spcBef>
                <a:spcPct val="30000"/>
              </a:spcBef>
              <a:defRPr sz="1200">
                <a:solidFill>
                  <a:schemeClr val="tx1"/>
                </a:solidFill>
                <a:latin typeface="Arial" pitchFamily="34" charset="0"/>
              </a:defRPr>
            </a:lvl5pPr>
            <a:lvl6pPr marL="2525713" indent="-228600" defTabSz="935038" eaLnBrk="0" fontAlgn="base" hangingPunct="0">
              <a:spcBef>
                <a:spcPct val="30000"/>
              </a:spcBef>
              <a:spcAft>
                <a:spcPct val="0"/>
              </a:spcAft>
              <a:defRPr sz="1200">
                <a:solidFill>
                  <a:schemeClr val="tx1"/>
                </a:solidFill>
                <a:latin typeface="Arial" pitchFamily="34" charset="0"/>
              </a:defRPr>
            </a:lvl6pPr>
            <a:lvl7pPr marL="2982913" indent="-228600" defTabSz="935038" eaLnBrk="0" fontAlgn="base" hangingPunct="0">
              <a:spcBef>
                <a:spcPct val="30000"/>
              </a:spcBef>
              <a:spcAft>
                <a:spcPct val="0"/>
              </a:spcAft>
              <a:defRPr sz="1200">
                <a:solidFill>
                  <a:schemeClr val="tx1"/>
                </a:solidFill>
                <a:latin typeface="Arial" pitchFamily="34" charset="0"/>
              </a:defRPr>
            </a:lvl7pPr>
            <a:lvl8pPr marL="3440113" indent="-228600" defTabSz="935038" eaLnBrk="0" fontAlgn="base" hangingPunct="0">
              <a:spcBef>
                <a:spcPct val="30000"/>
              </a:spcBef>
              <a:spcAft>
                <a:spcPct val="0"/>
              </a:spcAft>
              <a:defRPr sz="1200">
                <a:solidFill>
                  <a:schemeClr val="tx1"/>
                </a:solidFill>
                <a:latin typeface="Arial" pitchFamily="34" charset="0"/>
              </a:defRPr>
            </a:lvl8pPr>
            <a:lvl9pPr marL="3897313" indent="-228600" defTabSz="935038" eaLnBrk="0" fontAlgn="base" hangingPunct="0">
              <a:spcBef>
                <a:spcPct val="30000"/>
              </a:spcBef>
              <a:spcAft>
                <a:spcPct val="0"/>
              </a:spcAft>
              <a:defRPr sz="1200">
                <a:solidFill>
                  <a:schemeClr val="tx1"/>
                </a:solidFill>
                <a:latin typeface="Arial" pitchFamily="34" charset="0"/>
              </a:defRPr>
            </a:lvl9pPr>
          </a:lstStyle>
          <a:p>
            <a:pPr marL="0" marR="0" lvl="0" indent="0" algn="r" defTabSz="935038" rtl="0" eaLnBrk="1" fontAlgn="auto" latinLnBrk="0" hangingPunct="1">
              <a:lnSpc>
                <a:spcPct val="100000"/>
              </a:lnSpc>
              <a:spcBef>
                <a:spcPct val="0"/>
              </a:spcBef>
              <a:spcAft>
                <a:spcPts val="0"/>
              </a:spcAft>
              <a:buClrTx/>
              <a:buSzTx/>
              <a:buFontTx/>
              <a:buNone/>
              <a:tabLst/>
              <a:defRPr/>
            </a:pPr>
            <a:fld id="{75874577-726D-41E9-848B-69EF4F592B0F}" type="slidenum">
              <a:rPr kumimoji="0" lang="en-US" altLang="en-US" sz="20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35038" rtl="0" eaLnBrk="1" fontAlgn="auto" latinLnBrk="0" hangingPunct="1">
                <a:lnSpc>
                  <a:spcPct val="100000"/>
                </a:lnSpc>
                <a:spcBef>
                  <a:spcPct val="0"/>
                </a:spcBef>
                <a:spcAft>
                  <a:spcPts val="0"/>
                </a:spcAft>
                <a:buClrTx/>
                <a:buSzTx/>
                <a:buFontTx/>
                <a:buNone/>
                <a:tabLst/>
                <a:defRPr/>
              </a:pPr>
              <a:t>140</a:t>
            </a:fld>
            <a:endParaRPr kumimoji="0" lang="en-US" altLang="en-US" sz="20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497667" name="Rectangle 2"/>
          <p:cNvSpPr>
            <a:spLocks noGrp="1" noRot="1" noChangeAspect="1" noChangeArrowheads="1" noTextEdit="1"/>
          </p:cNvSpPr>
          <p:nvPr>
            <p:ph type="sldImg"/>
          </p:nvPr>
        </p:nvSpPr>
        <p:spPr>
          <a:ln/>
        </p:spPr>
      </p:sp>
      <p:sp>
        <p:nvSpPr>
          <p:cNvPr id="497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063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4296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68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6012"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287551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1/15/2025</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1731131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032923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1/15/2025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398106252"/>
      </p:ext>
    </p:extLst>
  </p:cSld>
  <p:clrMapOvr>
    <a:masterClrMapping/>
  </p:clrMapOvr>
  <p:extLst>
    <p:ext uri="{DCECCB84-F9BA-43D5-87BE-67443E8EF086}">
      <p15:sldGuideLst xmlns:p15="http://schemas.microsoft.com/office/powerpoint/2012/main">
        <p15:guide id="1" pos="5784" userDrawn="1">
          <p15:clr>
            <a:srgbClr val="FBAE40"/>
          </p15:clr>
        </p15:guide>
        <p15:guide id="2" pos="7369" userDrawn="1">
          <p15:clr>
            <a:srgbClr val="FBAE40"/>
          </p15:clr>
        </p15:guide>
        <p15:guide id="3" orient="horz" pos="398" userDrawn="1">
          <p15:clr>
            <a:srgbClr val="FBAE40"/>
          </p15:clr>
        </p15:guide>
        <p15:guide id="4" orient="horz" pos="20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1/15/2025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7025921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1/15/2025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533892526"/>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1/15/2025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062980666"/>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14992955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028931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1/15/2025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2403343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1/15/2025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878289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3230288654"/>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10345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88595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32241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1946876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1/15/2025</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4262367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1/15/2025</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103616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58629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0773260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62185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859376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158897368"/>
      </p:ext>
    </p:extLst>
  </p:cSld>
  <p:clrMapOvr>
    <a:masterClrMapping/>
  </p:clrMapOvr>
  <p:extLst>
    <p:ext uri="{DCECCB84-F9BA-43D5-87BE-67443E8EF086}">
      <p15:sldGuideLst xmlns:p15="http://schemas.microsoft.com/office/powerpoint/2012/main">
        <p15:guide id="1" pos="432">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1590628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23490224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756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9DC6E39-3093-DE07-8BE5-0C1D5DC018EB}"/>
              </a:ext>
            </a:extLst>
          </p:cNvPr>
          <p:cNvSpPr>
            <a:spLocks noGrp="1"/>
          </p:cNvSpPr>
          <p:nvPr>
            <p:ph type="dt" sz="half" idx="10"/>
          </p:nvPr>
        </p:nvSpPr>
        <p:spPr>
          <a:xfrm>
            <a:off x="609600" y="6356351"/>
            <a:ext cx="2844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fld id="{D91639F5-DC0B-41D0-8F55-BB004BC42767}" type="datetime1">
              <a:rPr lang="en-US"/>
              <a:pPr>
                <a:defRPr/>
              </a:pPr>
              <a:t>1/15/2025</a:t>
            </a:fld>
            <a:endParaRPr lang="en-US"/>
          </a:p>
        </p:txBody>
      </p:sp>
      <p:sp>
        <p:nvSpPr>
          <p:cNvPr id="5" name="Footer Placeholder 4">
            <a:extLst>
              <a:ext uri="{FF2B5EF4-FFF2-40B4-BE49-F238E27FC236}">
                <a16:creationId xmlns:a16="http://schemas.microsoft.com/office/drawing/2014/main" id="{F8AA0BE7-907D-8478-6EBE-DEF5924FC487}"/>
              </a:ext>
            </a:extLst>
          </p:cNvPr>
          <p:cNvSpPr>
            <a:spLocks noGrp="1"/>
          </p:cNvSpPr>
          <p:nvPr>
            <p:ph type="ftr" sz="quarter" idx="11"/>
          </p:nvPr>
        </p:nvSpPr>
        <p:spPr>
          <a:xfrm>
            <a:off x="4165600" y="6356351"/>
            <a:ext cx="3860800" cy="365125"/>
          </a:xfrm>
          <a:prstGeom prst="rect">
            <a:avLst/>
          </a:prstGeom>
        </p:spPr>
        <p:txBody>
          <a:bodyPr/>
          <a:lstStyle>
            <a:lvl1pPr algn="ctr" eaLnBrk="1" hangingPunct="1">
              <a:lnSpc>
                <a:spcPct val="90000"/>
              </a:lnSpc>
              <a:spcBef>
                <a:spcPct val="10000"/>
              </a:spcBef>
              <a:spcAft>
                <a:spcPct val="10000"/>
              </a:spcAft>
              <a:defRPr sz="2000">
                <a:solidFill>
                  <a:srgbClr val="000000"/>
                </a:solidFill>
                <a:latin typeface="Verdana" pitchFamily="34"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3277EC08-A63A-2950-2C88-C9AD94014C86}"/>
              </a:ext>
            </a:extLst>
          </p:cNvPr>
          <p:cNvSpPr>
            <a:spLocks noGrp="1"/>
          </p:cNvSpPr>
          <p:nvPr>
            <p:ph type="sldNum" sz="quarter" idx="12"/>
          </p:nvPr>
        </p:nvSpPr>
        <p:spPr>
          <a:xfrm>
            <a:off x="11182351" y="6630988"/>
            <a:ext cx="1016000" cy="228600"/>
          </a:xfrm>
          <a:prstGeom prst="rect">
            <a:avLst/>
          </a:prstGeom>
        </p:spPr>
        <p:txBody>
          <a:bodyPr vert="horz" wrap="square" lIns="91440" tIns="45720" rIns="91440" bIns="45720" numCol="1" anchor="t" anchorCtr="0" compatLnSpc="1">
            <a:prstTxWarp prst="textNoShape">
              <a:avLst/>
            </a:prstTxWarp>
          </a:bodyPr>
          <a:lstStyle>
            <a:lvl1pPr>
              <a:defRPr sz="2000">
                <a:solidFill>
                  <a:srgbClr val="000000"/>
                </a:solidFill>
                <a:latin typeface="Verdana" panose="020B0604030504040204" pitchFamily="34" charset="0"/>
              </a:defRPr>
            </a:lvl1pPr>
          </a:lstStyle>
          <a:p>
            <a:pPr>
              <a:defRPr/>
            </a:pPr>
            <a:fld id="{03BA4749-2639-4AF6-B9EC-E8159BDCC532}" type="slidenum">
              <a:rPr lang="en-US" altLang="en-US"/>
              <a:pPr>
                <a:defRPr/>
              </a:pPr>
              <a:t>‹#›</a:t>
            </a:fld>
            <a:endParaRPr lang="en-US" altLang="en-US"/>
          </a:p>
        </p:txBody>
      </p:sp>
    </p:spTree>
    <p:extLst>
      <p:ext uri="{BB962C8B-B14F-4D97-AF65-F5344CB8AC3E}">
        <p14:creationId xmlns:p14="http://schemas.microsoft.com/office/powerpoint/2010/main" val="36010359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go: title slid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80FFEC-2853-414E-81EB-758D658652AB}"/>
              </a:ext>
            </a:extLst>
          </p:cNvPr>
          <p:cNvSpPr/>
          <p:nvPr userDrawn="1"/>
        </p:nvSpPr>
        <p:spPr>
          <a:xfrm>
            <a:off x="1" y="0"/>
            <a:ext cx="306977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3276603" y="1371600"/>
            <a:ext cx="8444591" cy="2743200"/>
          </a:xfrm>
        </p:spPr>
        <p:txBody>
          <a:bodyPr anchor="b">
            <a:normAutofit/>
          </a:bodyPr>
          <a:lstStyle>
            <a:lvl1pPr algn="l">
              <a:defRPr sz="4500">
                <a:solidFill>
                  <a:schemeClr val="accent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3276600" y="4419604"/>
            <a:ext cx="8444592"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
        <p:nvSpPr>
          <p:cNvPr id="5" name="Rectangle 4">
            <a:extLst>
              <a:ext uri="{FF2B5EF4-FFF2-40B4-BE49-F238E27FC236}">
                <a16:creationId xmlns:a16="http://schemas.microsoft.com/office/drawing/2014/main" id="{A1062904-E930-BC44-ACE1-866ECA15C3F9}"/>
              </a:ext>
            </a:extLst>
          </p:cNvPr>
          <p:cNvSpPr/>
          <p:nvPr userDrawn="1"/>
        </p:nvSpPr>
        <p:spPr>
          <a:xfrm>
            <a:off x="2895601" y="1333503"/>
            <a:ext cx="174171" cy="419100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descr="A close up of a logo&#10;&#10;Description automatically generated">
            <a:extLst>
              <a:ext uri="{FF2B5EF4-FFF2-40B4-BE49-F238E27FC236}">
                <a16:creationId xmlns:a16="http://schemas.microsoft.com/office/drawing/2014/main" id="{B9E8EFB4-13D8-4D40-97C6-E61D863875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0811" y="3002548"/>
            <a:ext cx="1967591" cy="852904"/>
          </a:xfrm>
          <a:prstGeom prst="rect">
            <a:avLst/>
          </a:prstGeom>
        </p:spPr>
      </p:pic>
      <p:pic>
        <p:nvPicPr>
          <p:cNvPr id="7" name="Picture 6" descr="A picture containing computer, white&#10;&#10;Description automatically generated">
            <a:extLst>
              <a:ext uri="{FF2B5EF4-FFF2-40B4-BE49-F238E27FC236}">
                <a16:creationId xmlns:a16="http://schemas.microsoft.com/office/drawing/2014/main" id="{7C474952-D492-1241-AE23-947312C131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3894"/>
          <a:stretch/>
        </p:blipFill>
        <p:spPr>
          <a:xfrm>
            <a:off x="0" y="5496795"/>
            <a:ext cx="12192000" cy="1371599"/>
          </a:xfrm>
          <a:prstGeom prst="rect">
            <a:avLst/>
          </a:prstGeom>
        </p:spPr>
      </p:pic>
      <p:sp>
        <p:nvSpPr>
          <p:cNvPr id="10" name="TextBox 9">
            <a:extLst>
              <a:ext uri="{FF2B5EF4-FFF2-40B4-BE49-F238E27FC236}">
                <a16:creationId xmlns:a16="http://schemas.microsoft.com/office/drawing/2014/main" id="{D7F6021D-3C70-1B49-87FE-189E8B798C3A}"/>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3205074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Logo: 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10035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Logo: Section Header dark">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831851" y="4589467"/>
            <a:ext cx="10515600" cy="661267"/>
          </a:xfrm>
        </p:spPr>
        <p:txBody>
          <a:bodyPr/>
          <a:lstStyle>
            <a:lvl1pPr marL="0" indent="0">
              <a:buNone/>
              <a:defRPr sz="1800" i="0">
                <a:solidFill>
                  <a:schemeClr val="tx1"/>
                </a:solidFill>
                <a:latin typeface="Century Gothic" panose="020B0502020202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28710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og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7198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Logo: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699928"/>
            <a:ext cx="5181600" cy="34722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7305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Logo: 2 column content w/ preheader">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7"/>
            <a:ext cx="5157787"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0" i="1">
                <a:latin typeface="Georgia" panose="020405020504050203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2" y="2505077"/>
            <a:ext cx="5183188" cy="28210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9278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781125564"/>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Log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57771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67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Logo: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6"/>
            <a:ext cx="6172200" cy="41784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267913"/>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357457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Logo: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6"/>
            <a:ext cx="6172200" cy="413133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39788" y="2057400"/>
            <a:ext cx="3932237" cy="3231050"/>
          </a:xfrm>
        </p:spPr>
        <p:txBody>
          <a:bodyPr/>
          <a:lstStyle>
            <a:lvl1pPr marL="0" indent="0">
              <a:buNone/>
              <a:defRPr sz="1200" i="1">
                <a:latin typeface="Georgia" panose="02040502050405020303"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3867952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Contact slide">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495FBF2-B4ED-884B-A3CD-9160F78DDC34}"/>
              </a:ext>
            </a:extLst>
          </p:cNvPr>
          <p:cNvSpPr>
            <a:spLocks noGrp="1"/>
          </p:cNvSpPr>
          <p:nvPr>
            <p:ph type="title" hasCustomPrompt="1"/>
          </p:nvPr>
        </p:nvSpPr>
        <p:spPr>
          <a:xfrm>
            <a:off x="831851" y="845042"/>
            <a:ext cx="10515600" cy="2852737"/>
          </a:xfrm>
        </p:spPr>
        <p:txBody>
          <a:bodyPr anchor="b">
            <a:normAutofit/>
          </a:bodyPr>
          <a:lstStyle>
            <a:lvl1pPr>
              <a:defRPr sz="4500"/>
            </a:lvl1pPr>
          </a:lstStyle>
          <a:p>
            <a:r>
              <a:rPr lang="en-US" dirty="0">
                <a:solidFill>
                  <a:srgbClr val="B5191E"/>
                </a:solidFill>
              </a:rPr>
              <a:t>Contact me</a:t>
            </a:r>
          </a:p>
        </p:txBody>
      </p:sp>
      <p:sp>
        <p:nvSpPr>
          <p:cNvPr id="6" name="Content Placeholder 1">
            <a:extLst>
              <a:ext uri="{FF2B5EF4-FFF2-40B4-BE49-F238E27FC236}">
                <a16:creationId xmlns:a16="http://schemas.microsoft.com/office/drawing/2014/main" id="{0C35BB40-2F81-B741-BA83-97B5B701E654}"/>
              </a:ext>
            </a:extLst>
          </p:cNvPr>
          <p:cNvSpPr>
            <a:spLocks noGrp="1"/>
          </p:cNvSpPr>
          <p:nvPr>
            <p:ph type="body" idx="1"/>
          </p:nvPr>
        </p:nvSpPr>
        <p:spPr>
          <a:xfrm>
            <a:off x="831851" y="3724769"/>
            <a:ext cx="10515600" cy="1389305"/>
          </a:xfrm>
        </p:spPr>
        <p:txBody>
          <a:bodyPr/>
          <a:lstStyle/>
          <a:p>
            <a:pPr marL="0" lvl="0" indent="0">
              <a:buNone/>
            </a:pPr>
            <a:r>
              <a:rPr lang="en-US" i="0">
                <a:solidFill>
                  <a:schemeClr val="tx1"/>
                </a:solidFill>
                <a:latin typeface="+mn-lt"/>
              </a:rPr>
              <a:t>Edit Master text styles</a:t>
            </a:r>
          </a:p>
          <a:p>
            <a:pPr marL="0" lvl="1" indent="0">
              <a:buNone/>
            </a:pPr>
            <a:r>
              <a:rPr lang="en-US" i="0">
                <a:solidFill>
                  <a:schemeClr val="tx1"/>
                </a:solidFill>
                <a:latin typeface="+mn-lt"/>
              </a:rPr>
              <a:t>Second level</a:t>
            </a:r>
          </a:p>
          <a:p>
            <a:pPr marL="0" lvl="2" indent="0">
              <a:buNone/>
            </a:pPr>
            <a:r>
              <a:rPr lang="en-US" i="0">
                <a:solidFill>
                  <a:schemeClr val="tx1"/>
                </a:solidFill>
                <a:latin typeface="+mn-lt"/>
              </a:rPr>
              <a:t>Third level</a:t>
            </a:r>
          </a:p>
        </p:txBody>
      </p:sp>
    </p:spTree>
    <p:extLst>
      <p:ext uri="{BB962C8B-B14F-4D97-AF65-F5344CB8AC3E}">
        <p14:creationId xmlns:p14="http://schemas.microsoft.com/office/powerpoint/2010/main" val="23557894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Logo: full photo">
    <p:bg>
      <p:bgPr>
        <a:solidFill>
          <a:schemeClr val="accent2"/>
        </a:solidFill>
        <a:effectLst/>
      </p:bgPr>
    </p:bg>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AA4EA771-BD78-CA4A-A8AB-405E9114E1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200" y="6220274"/>
            <a:ext cx="1295400" cy="561526"/>
          </a:xfrm>
          <a:prstGeom prst="rect">
            <a:avLst/>
          </a:prstGeom>
        </p:spPr>
      </p:pic>
      <p:sp>
        <p:nvSpPr>
          <p:cNvPr id="5" name="TextBox 4">
            <a:extLst>
              <a:ext uri="{FF2B5EF4-FFF2-40B4-BE49-F238E27FC236}">
                <a16:creationId xmlns:a16="http://schemas.microsoft.com/office/drawing/2014/main" id="{D1A072AE-2548-1746-9EA3-6DAF389163F0}"/>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bg1"/>
                </a:solidFill>
              </a:rPr>
              <a:t>© Credit Union National Association 2020. All rights reserved. </a:t>
            </a:r>
          </a:p>
        </p:txBody>
      </p:sp>
      <p:sp>
        <p:nvSpPr>
          <p:cNvPr id="6" name="TextBox 5">
            <a:extLst>
              <a:ext uri="{FF2B5EF4-FFF2-40B4-BE49-F238E27FC236}">
                <a16:creationId xmlns:a16="http://schemas.microsoft.com/office/drawing/2014/main" id="{39BC9A85-98BE-C644-9594-A769E06DDC8F}"/>
              </a:ext>
            </a:extLst>
          </p:cNvPr>
          <p:cNvSpPr txBox="1"/>
          <p:nvPr userDrawn="1"/>
        </p:nvSpPr>
        <p:spPr>
          <a:xfrm>
            <a:off x="4648200" y="2967339"/>
            <a:ext cx="3124200" cy="507831"/>
          </a:xfrm>
          <a:prstGeom prst="rect">
            <a:avLst/>
          </a:prstGeom>
          <a:noFill/>
        </p:spPr>
        <p:txBody>
          <a:bodyPr wrap="square" rtlCol="0">
            <a:spAutoFit/>
          </a:bodyPr>
          <a:lstStyle/>
          <a:p>
            <a:r>
              <a:rPr lang="en-US" sz="1350" dirty="0"/>
              <a:t>Full photo: edit in design master (delete this text box)</a:t>
            </a:r>
          </a:p>
        </p:txBody>
      </p:sp>
    </p:spTree>
    <p:extLst>
      <p:ext uri="{BB962C8B-B14F-4D97-AF65-F5344CB8AC3E}">
        <p14:creationId xmlns:p14="http://schemas.microsoft.com/office/powerpoint/2010/main" val="39545458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Curv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69772" y="1371600"/>
            <a:ext cx="8651421" cy="2743200"/>
          </a:xfrm>
        </p:spPr>
        <p:txBody>
          <a:bodyPr anchor="b">
            <a:normAutofit/>
          </a:bodyPr>
          <a:lstStyle>
            <a:lvl1pPr algn="l">
              <a:defRPr sz="45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069771" y="4419604"/>
            <a:ext cx="8651423" cy="1143001"/>
          </a:xfrm>
        </p:spPr>
        <p:txBody>
          <a:bodyPr/>
          <a:lstStyle>
            <a:lvl1pPr marL="0" indent="0" algn="l">
              <a:buNone/>
              <a:defRPr sz="1800" b="0" i="0">
                <a:solidFill>
                  <a:schemeClr val="tx1"/>
                </a:solidFill>
                <a:latin typeface="Century Gothic" panose="020B0502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 name, Presenter name &amp; presenter name</a:t>
            </a:r>
          </a:p>
        </p:txBody>
      </p:sp>
    </p:spTree>
    <p:extLst>
      <p:ext uri="{BB962C8B-B14F-4D97-AF65-F5344CB8AC3E}">
        <p14:creationId xmlns:p14="http://schemas.microsoft.com/office/powerpoint/2010/main" val="28415906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92823125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Deep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Tree>
    <p:extLst>
      <p:ext uri="{BB962C8B-B14F-4D97-AF65-F5344CB8AC3E}">
        <p14:creationId xmlns:p14="http://schemas.microsoft.com/office/powerpoint/2010/main" val="28858450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Title-DeepBlue_Co-Brande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DCCAE95-C335-C3AD-044A-8BEEFB2B116B}"/>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bg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bg1"/>
                </a:solidFill>
              </a:defRPr>
            </a:lvl1pPr>
          </a:lstStyle>
          <a:p>
            <a:pPr lvl="0"/>
            <a:r>
              <a:rPr lang="en-US" dirty="0"/>
              <a:t>Eyebrow | </a:t>
            </a:r>
          </a:p>
        </p:txBody>
      </p:sp>
      <p:sp>
        <p:nvSpPr>
          <p:cNvPr id="21" name="Text Placeholder 20">
            <a:extLst>
              <a:ext uri="{FF2B5EF4-FFF2-40B4-BE49-F238E27FC236}">
                <a16:creationId xmlns:a16="http://schemas.microsoft.com/office/drawing/2014/main" id="{1132E509-3786-F681-2152-F30000263DD1}"/>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2539853349"/>
      </p:ext>
    </p:extLst>
  </p:cSld>
  <p:clrMapOvr>
    <a:masterClrMapping/>
  </p:clrMapOvr>
  <p:extLst>
    <p:ext uri="{DCECCB84-F9BA-43D5-87BE-67443E8EF086}">
      <p15:sldGuideLst xmlns:p15="http://schemas.microsoft.com/office/powerpoint/2012/main">
        <p15:guide id="1" pos="432">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1036530675"/>
      </p:ext>
    </p:extLst>
  </p:cSld>
  <p:clrMapOvr>
    <a:masterClrMapping/>
  </p:clrMapOvr>
  <p:extLst>
    <p:ext uri="{DCECCB84-F9BA-43D5-87BE-67443E8EF086}">
      <p15:sldGuideLst xmlns:p15="http://schemas.microsoft.com/office/powerpoint/2012/main">
        <p15:guide id="1" pos="43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3932463105"/>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TruStageYellow_Co-Brand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03ED7DA8-FBBA-0F8C-DCD3-ADCFD7568C3D}"/>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2F54DFA9-FBD7-0B7A-7CF0-D04E74053D30}"/>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60201140"/>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26008565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825448266"/>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828747234"/>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6182101"/>
      </p:ext>
    </p:extLst>
  </p:cSld>
  <p:clrMapOvr>
    <a:masterClrMapping/>
  </p:clrMapOvr>
  <p:extLst>
    <p:ext uri="{DCECCB84-F9BA-43D5-87BE-67443E8EF086}">
      <p15:sldGuideLst xmlns:p15="http://schemas.microsoft.com/office/powerpoint/2012/main">
        <p15:guide id="1" pos="60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genda-Ligh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accent1"/>
                </a:solidFill>
              </a:defRPr>
            </a:lvl1pPr>
            <a:lvl2pPr>
              <a:spcBef>
                <a:spcPts val="500"/>
              </a:spcBef>
              <a:buClr>
                <a:schemeClr val="tx2"/>
              </a:buClr>
              <a:defRPr sz="1800" b="1">
                <a:solidFill>
                  <a:schemeClr val="accent1"/>
                </a:solidFill>
              </a:defRPr>
            </a:lvl2pPr>
            <a:lvl3pPr>
              <a:spcBef>
                <a:spcPts val="500"/>
              </a:spcBef>
              <a:buClr>
                <a:schemeClr val="tx2"/>
              </a:buClr>
              <a:defRPr sz="1800" b="1">
                <a:solidFill>
                  <a:schemeClr val="accent1"/>
                </a:solidFill>
              </a:defRPr>
            </a:lvl3pPr>
            <a:lvl4pPr>
              <a:spcBef>
                <a:spcPts val="500"/>
              </a:spcBef>
              <a:buClr>
                <a:schemeClr val="tx2"/>
              </a:buClr>
              <a:defRPr sz="1800">
                <a:solidFill>
                  <a:schemeClr val="accent1"/>
                </a:solidFill>
              </a:defRPr>
            </a:lvl4pPr>
            <a:lvl5pPr>
              <a:spcBef>
                <a:spcPts val="500"/>
              </a:spcBef>
              <a:defRPr sz="1800" b="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accent1"/>
                </a:solidFill>
                <a:latin typeface="+mn-lt"/>
                <a:ea typeface="+mn-ea"/>
                <a:cs typeface="+mn-cs"/>
              </a:defRPr>
            </a:lvl1pPr>
            <a:lvl2pPr marL="230188" indent="-223838">
              <a:buClr>
                <a:schemeClr val="tx2"/>
              </a:buClr>
              <a:defRPr lang="en-US" sz="1800" b="1" kern="1200" dirty="0">
                <a:solidFill>
                  <a:schemeClr val="accent1"/>
                </a:solidFill>
                <a:latin typeface="+mn-lt"/>
                <a:ea typeface="+mn-ea"/>
                <a:cs typeface="+mn-cs"/>
              </a:defRPr>
            </a:lvl2pPr>
            <a:lvl3pPr marL="460375" indent="-230188">
              <a:buClr>
                <a:schemeClr val="tx2"/>
              </a:buClr>
              <a:defRPr lang="en-US" sz="1800" b="1" kern="1200" dirty="0">
                <a:solidFill>
                  <a:schemeClr val="accent1"/>
                </a:solidFill>
                <a:latin typeface="+mn-lt"/>
                <a:ea typeface="+mn-ea"/>
                <a:cs typeface="+mn-cs"/>
              </a:defRPr>
            </a:lvl3pPr>
            <a:lvl4pPr marL="685800" indent="-225425">
              <a:buClr>
                <a:schemeClr val="tx2"/>
              </a:buClr>
              <a:defRPr lang="en-US" sz="1800" kern="1200" dirty="0">
                <a:solidFill>
                  <a:schemeClr val="accent1"/>
                </a:solidFill>
                <a:latin typeface="+mn-lt"/>
                <a:ea typeface="+mn-ea"/>
                <a:cs typeface="+mn-cs"/>
              </a:defRPr>
            </a:lvl4pPr>
            <a:lvl5pPr>
              <a:defRPr lang="en-US" sz="1800" b="0" kern="1200" dirty="0">
                <a:solidFill>
                  <a:schemeClr val="accent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1/15/2025</a:t>
            </a:fld>
            <a:endParaRPr lang="en-US"/>
          </a:p>
        </p:txBody>
      </p:sp>
      <p:sp>
        <p:nvSpPr>
          <p:cNvPr id="6" name="Footer Placeholder 5"/>
          <p:cNvSpPr>
            <a:spLocks noGrp="1"/>
          </p:cNvSpPr>
          <p:nvPr>
            <p:ph type="ftr" sz="quarter" idx="11"/>
          </p:nvPr>
        </p:nvSpPr>
        <p:spPr/>
        <p:txBody>
          <a:bodyPr/>
          <a:lstStyle>
            <a:lvl1pPr algn="r">
              <a:defRPr/>
            </a:lvl1p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accent1"/>
                </a:solidFill>
              </a:rPr>
              <a:t>Agenda</a:t>
            </a:r>
          </a:p>
        </p:txBody>
      </p:sp>
    </p:spTree>
    <p:extLst>
      <p:ext uri="{BB962C8B-B14F-4D97-AF65-F5344CB8AC3E}">
        <p14:creationId xmlns:p14="http://schemas.microsoft.com/office/powerpoint/2010/main" val="2755441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genda-Dark">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5106" y="1825625"/>
            <a:ext cx="5181600" cy="4351338"/>
          </a:xfrm>
        </p:spPr>
        <p:txBody>
          <a:bodyPr/>
          <a:lstStyle>
            <a:lvl1pPr>
              <a:defRPr sz="2200" b="1">
                <a:solidFill>
                  <a:schemeClr val="bg1"/>
                </a:solidFill>
              </a:defRPr>
            </a:lvl1pPr>
            <a:lvl2pPr>
              <a:spcBef>
                <a:spcPts val="500"/>
              </a:spcBef>
              <a:buClr>
                <a:schemeClr val="tx2"/>
              </a:buClr>
              <a:defRPr sz="1800" b="1">
                <a:solidFill>
                  <a:schemeClr val="bg1"/>
                </a:solidFill>
              </a:defRPr>
            </a:lvl2pPr>
            <a:lvl3pPr>
              <a:spcBef>
                <a:spcPts val="500"/>
              </a:spcBef>
              <a:buClr>
                <a:schemeClr val="tx2"/>
              </a:buClr>
              <a:defRPr sz="1800" b="1">
                <a:solidFill>
                  <a:schemeClr val="bg1"/>
                </a:solidFill>
              </a:defRPr>
            </a:lvl3pPr>
            <a:lvl4pPr>
              <a:spcBef>
                <a:spcPts val="500"/>
              </a:spcBef>
              <a:buClr>
                <a:schemeClr val="tx2"/>
              </a:buClr>
              <a:defRPr sz="1800">
                <a:solidFill>
                  <a:schemeClr val="bg1"/>
                </a:solidFill>
              </a:defRPr>
            </a:lvl4pPr>
            <a:lvl5pPr>
              <a:spcBef>
                <a:spcPts val="500"/>
              </a:spcBef>
              <a:defRPr sz="1800" b="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9106" y="1825625"/>
            <a:ext cx="5181600" cy="4351338"/>
          </a:xfrm>
        </p:spPr>
        <p:txBody>
          <a:bodyPr/>
          <a:lstStyle>
            <a:lvl1pPr>
              <a:defRPr lang="en-US" sz="2200" b="1" kern="1200" dirty="0">
                <a:solidFill>
                  <a:schemeClr val="bg1"/>
                </a:solidFill>
                <a:latin typeface="+mn-lt"/>
                <a:ea typeface="+mn-ea"/>
                <a:cs typeface="+mn-cs"/>
              </a:defRPr>
            </a:lvl1pPr>
            <a:lvl2pPr marL="230188" indent="-223838">
              <a:buClr>
                <a:schemeClr val="tx2"/>
              </a:buClr>
              <a:defRPr lang="en-US" sz="1800" b="1" kern="1200" dirty="0">
                <a:solidFill>
                  <a:schemeClr val="bg1"/>
                </a:solidFill>
                <a:latin typeface="+mn-lt"/>
                <a:ea typeface="+mn-ea"/>
                <a:cs typeface="+mn-cs"/>
              </a:defRPr>
            </a:lvl2pPr>
            <a:lvl3pPr marL="460375" indent="-230188">
              <a:buClr>
                <a:schemeClr val="tx2"/>
              </a:buClr>
              <a:defRPr lang="en-US" sz="1800" b="1" kern="1200" dirty="0">
                <a:solidFill>
                  <a:schemeClr val="bg1"/>
                </a:solidFill>
                <a:latin typeface="+mn-lt"/>
                <a:ea typeface="+mn-ea"/>
                <a:cs typeface="+mn-cs"/>
              </a:defRPr>
            </a:lvl3pPr>
            <a:lvl4pPr marL="685800" indent="-225425">
              <a:buClr>
                <a:schemeClr val="tx2"/>
              </a:buClr>
              <a:defRPr lang="en-US" sz="1800" kern="1200" dirty="0">
                <a:solidFill>
                  <a:schemeClr val="bg1"/>
                </a:solidFill>
                <a:latin typeface="+mn-lt"/>
                <a:ea typeface="+mn-ea"/>
                <a:cs typeface="+mn-cs"/>
              </a:defRPr>
            </a:lvl4pPr>
            <a:lvl5pPr>
              <a:defRPr lang="en-US" sz="1800" b="0" kern="1200" dirty="0">
                <a:solidFill>
                  <a:schemeClr val="bg1"/>
                </a:solidFill>
                <a:latin typeface="+mn-lt"/>
                <a:ea typeface="+mn-ea"/>
                <a:cs typeface="+mn-cs"/>
              </a:defRPr>
            </a:lvl5pPr>
          </a:lstStyle>
          <a:p>
            <a:pPr marL="0" lvl="0" indent="0" algn="l" defTabSz="914400" rtl="0" eaLnBrk="1" latinLnBrk="0" hangingPunct="1">
              <a:lnSpc>
                <a:spcPct val="90000"/>
              </a:lnSpc>
              <a:spcBef>
                <a:spcPts val="1000"/>
              </a:spcBef>
              <a:buFontTx/>
              <a:buNone/>
            </a:pPr>
            <a:r>
              <a:rPr lang="en-US"/>
              <a:t>Click to edit Master text styles</a:t>
            </a:r>
          </a:p>
          <a:p>
            <a:pPr marL="0" lvl="1" indent="0" algn="l" defTabSz="914400" rtl="0" eaLnBrk="1" latinLnBrk="0" hangingPunct="1">
              <a:lnSpc>
                <a:spcPct val="90000"/>
              </a:lnSpc>
              <a:spcBef>
                <a:spcPts val="1000"/>
              </a:spcBef>
              <a:buFontTx/>
              <a:buNone/>
            </a:pPr>
            <a:r>
              <a:rPr lang="en-US"/>
              <a:t>Second level</a:t>
            </a:r>
          </a:p>
          <a:p>
            <a:pPr marL="0" lvl="2" indent="0" algn="l" defTabSz="914400" rtl="0" eaLnBrk="1" latinLnBrk="0" hangingPunct="1">
              <a:lnSpc>
                <a:spcPct val="90000"/>
              </a:lnSpc>
              <a:spcBef>
                <a:spcPts val="1000"/>
              </a:spcBef>
              <a:buFontTx/>
              <a:buNone/>
            </a:pPr>
            <a:r>
              <a:rPr lang="en-US"/>
              <a:t>Third level</a:t>
            </a:r>
          </a:p>
          <a:p>
            <a:pPr marL="0" lvl="3" indent="0" algn="l" defTabSz="914400" rtl="0" eaLnBrk="1" latinLnBrk="0" hangingPunct="1">
              <a:lnSpc>
                <a:spcPct val="90000"/>
              </a:lnSpc>
              <a:spcBef>
                <a:spcPts val="1000"/>
              </a:spcBef>
              <a:buFontTx/>
              <a:buNone/>
            </a:pPr>
            <a:r>
              <a:rPr lang="en-US"/>
              <a:t>Fourth level</a:t>
            </a:r>
          </a:p>
          <a:p>
            <a:pPr marL="0" lvl="4" indent="0" algn="l" defTabSz="914400" rtl="0" eaLnBrk="1" latinLnBrk="0" hangingPunct="1">
              <a:lnSpc>
                <a:spcPct val="90000"/>
              </a:lnSpc>
              <a:spcBef>
                <a:spcPts val="1000"/>
              </a:spcBef>
              <a:buFontTx/>
              <a:buNone/>
            </a:pPr>
            <a:r>
              <a:rPr lang="en-US"/>
              <a:t>Fifth level</a:t>
            </a:r>
            <a:endParaRPr lang="en-US" dirty="0"/>
          </a:p>
        </p:txBody>
      </p:sp>
      <p:sp>
        <p:nvSpPr>
          <p:cNvPr id="5" name="Date Placeholder 4"/>
          <p:cNvSpPr>
            <a:spLocks noGrp="1"/>
          </p:cNvSpPr>
          <p:nvPr>
            <p:ph type="dt" sz="half" idx="10"/>
          </p:nvPr>
        </p:nvSpPr>
        <p:spPr/>
        <p:txBody>
          <a:bodyPr/>
          <a:lstStyle/>
          <a:p>
            <a:fld id="{A5FC22D1-03BC-3442-890E-503C7D919C86}"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8" name="Title 1">
            <a:extLst>
              <a:ext uri="{FF2B5EF4-FFF2-40B4-BE49-F238E27FC236}">
                <a16:creationId xmlns:a16="http://schemas.microsoft.com/office/drawing/2014/main" id="{135DB563-09DD-C085-838A-0A5D6AA3C0E0}"/>
              </a:ext>
            </a:extLst>
          </p:cNvPr>
          <p:cNvSpPr txBox="1">
            <a:spLocks/>
          </p:cNvSpPr>
          <p:nvPr userDrawn="1"/>
        </p:nvSpPr>
        <p:spPr>
          <a:xfrm>
            <a:off x="937260" y="1012270"/>
            <a:ext cx="2789166" cy="453419"/>
          </a:xfrm>
          <a:prstGeom prst="rect">
            <a:avLst/>
          </a:prstGeom>
        </p:spPr>
        <p:txBody>
          <a:bodyPr vert="horz" lIns="73152" tIns="45720" rIns="91440" bIns="45720" rtlCol="0" anchor="b" anchorCtr="0">
            <a:noAutofit/>
          </a:bodyPr>
          <a:lstStyle>
            <a:lvl1pPr algn="l" defTabSz="914400" rtl="0" eaLnBrk="1" latinLnBrk="0" hangingPunct="1">
              <a:lnSpc>
                <a:spcPct val="90000"/>
              </a:lnSpc>
              <a:spcBef>
                <a:spcPct val="0"/>
              </a:spcBef>
              <a:buNone/>
              <a:defRPr sz="3800" b="1" kern="1200">
                <a:solidFill>
                  <a:schemeClr val="bg1"/>
                </a:solidFill>
                <a:latin typeface="+mj-lt"/>
                <a:ea typeface="+mj-ea"/>
                <a:cs typeface="+mj-cs"/>
              </a:defRPr>
            </a:lvl1pPr>
          </a:lstStyle>
          <a:p>
            <a:r>
              <a:rPr lang="en-US" dirty="0">
                <a:solidFill>
                  <a:schemeClr val="bg1"/>
                </a:solidFill>
              </a:rPr>
              <a:t>Agenda</a:t>
            </a:r>
          </a:p>
        </p:txBody>
      </p:sp>
    </p:spTree>
    <p:extLst>
      <p:ext uri="{BB962C8B-B14F-4D97-AF65-F5344CB8AC3E}">
        <p14:creationId xmlns:p14="http://schemas.microsoft.com/office/powerpoint/2010/main" val="24227336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ransition-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lstStyle>
            <a:lvl1pPr>
              <a:defRPr sz="6000"/>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1/15/2025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pic>
        <p:nvPicPr>
          <p:cNvPr id="5" name="Picture 7">
            <a:extLst>
              <a:ext uri="{FF2B5EF4-FFF2-40B4-BE49-F238E27FC236}">
                <a16:creationId xmlns:a16="http://schemas.microsoft.com/office/drawing/2014/main" id="{168A723F-8F5C-2454-D762-6B0DC123A4F2}"/>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61468778"/>
      </p:ext>
    </p:extLst>
  </p:cSld>
  <p:clrMapOvr>
    <a:masterClrMapping/>
  </p:clrMapOvr>
  <p:extLst>
    <p:ext uri="{DCECCB84-F9BA-43D5-87BE-67443E8EF086}">
      <p15:sldGuideLst xmlns:p15="http://schemas.microsoft.com/office/powerpoint/2012/main">
        <p15:guide id="1" pos="5784">
          <p15:clr>
            <a:srgbClr val="FBAE40"/>
          </p15:clr>
        </p15:guide>
        <p15:guide id="2" pos="7369">
          <p15:clr>
            <a:srgbClr val="FBAE40"/>
          </p15:clr>
        </p15:guide>
        <p15:guide id="3" orient="horz" pos="398">
          <p15:clr>
            <a:srgbClr val="FBAE40"/>
          </p15:clr>
        </p15:guide>
        <p15:guide id="4" orient="horz" pos="201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ransition-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964892"/>
            <a:ext cx="10515600" cy="1884589"/>
          </a:xfrm>
          <a:prstGeom prst="rect">
            <a:avLst/>
          </a:prstGeom>
        </p:spPr>
        <p:txBody>
          <a:bodyPr anchor="t" anchorCtr="0">
            <a:noAutofit/>
          </a:bodyPr>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576263" y="3322858"/>
            <a:ext cx="10515600" cy="365125"/>
          </a:xfrm>
        </p:spPr>
        <p:txBody>
          <a:bodyPr anchor="b" anchorCtr="0">
            <a:noAutofit/>
          </a:bodyPr>
          <a:lstStyle>
            <a:lvl1pPr marL="0" indent="0">
              <a:buNone/>
              <a:defRPr sz="18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a:t>
            </a:r>
          </a:p>
        </p:txBody>
      </p:sp>
      <p:sp>
        <p:nvSpPr>
          <p:cNvPr id="4" name="Date Placeholder 3"/>
          <p:cNvSpPr>
            <a:spLocks noGrp="1"/>
          </p:cNvSpPr>
          <p:nvPr>
            <p:ph type="dt" sz="half" idx="10"/>
          </p:nvPr>
        </p:nvSpPr>
        <p:spPr/>
        <p:txBody>
          <a:bodyPr/>
          <a:lstStyle/>
          <a:p>
            <a:fld id="{AF97B93C-0B3D-2B4A-99BC-ECE1A4F3E78F}" type="datetime1">
              <a:rPr lang="en-US" smtClean="0"/>
              <a:t>1/15/2025</a:t>
            </a:fld>
            <a:endParaRPr lang="en-US"/>
          </a:p>
        </p:txBody>
      </p:sp>
      <p:sp>
        <p:nvSpPr>
          <p:cNvPr id="11" name="Picture Placeholder 10">
            <a:extLst>
              <a:ext uri="{FF2B5EF4-FFF2-40B4-BE49-F238E27FC236}">
                <a16:creationId xmlns:a16="http://schemas.microsoft.com/office/drawing/2014/main" id="{D11E51AB-8813-F5FF-75DE-256755446657}"/>
              </a:ext>
            </a:extLst>
          </p:cNvPr>
          <p:cNvSpPr>
            <a:spLocks noGrp="1"/>
          </p:cNvSpPr>
          <p:nvPr>
            <p:ph type="pic" sz="quarter" idx="13" hasCustomPrompt="1"/>
          </p:nvPr>
        </p:nvSpPr>
        <p:spPr>
          <a:xfrm>
            <a:off x="9129713" y="631825"/>
            <a:ext cx="2568575" cy="2568575"/>
          </a:xfrm>
        </p:spPr>
        <p:txBody>
          <a:bodyPr/>
          <a:lstStyle/>
          <a:p>
            <a:r>
              <a:rPr lang="en-US" dirty="0"/>
              <a:t>Click to add Icon</a:t>
            </a:r>
          </a:p>
        </p:txBody>
      </p:sp>
      <p:sp>
        <p:nvSpPr>
          <p:cNvPr id="6" name="Rectangle 5">
            <a:extLst>
              <a:ext uri="{FF2B5EF4-FFF2-40B4-BE49-F238E27FC236}">
                <a16:creationId xmlns:a16="http://schemas.microsoft.com/office/drawing/2014/main" id="{D2913EF5-11B1-9757-D10F-962A761E2274}"/>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7" name="Picture 7">
            <a:extLst>
              <a:ext uri="{FF2B5EF4-FFF2-40B4-BE49-F238E27FC236}">
                <a16:creationId xmlns:a16="http://schemas.microsoft.com/office/drawing/2014/main" id="{9861533F-ED35-2C99-5E47-B4197E444D99}"/>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20871750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Whit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282534947"/>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Sma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1/15/2025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5254625" y="355600"/>
            <a:ext cx="6654799" cy="5362575"/>
          </a:xfrm>
        </p:spPr>
        <p:txBody>
          <a:bodyPr/>
          <a:lstStyle/>
          <a:p>
            <a:r>
              <a:rPr lang="en-US"/>
              <a:t>Click icon to add picture</a:t>
            </a:r>
            <a:endParaRPr lang="en-US" dirty="0"/>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242888" y="1265238"/>
            <a:ext cx="5468937" cy="4721850"/>
          </a:xfrm>
          <a:solidFill>
            <a:schemeClr val="accent5"/>
          </a:solidFill>
        </p:spPr>
        <p:txBody>
          <a:bodyPr lIns="365760" tIns="548640" rIns="182880">
            <a:noAutofit/>
          </a:bodyPr>
          <a:lstStyle>
            <a:lvl1pPr>
              <a:spcAft>
                <a:spcPts val="1000"/>
              </a:spcAft>
              <a:defRPr sz="4400" b="1">
                <a:solidFill>
                  <a:schemeClr val="bg1"/>
                </a:solidFill>
              </a:defRPr>
            </a:lvl1pPr>
            <a:lvl2pPr marL="6350" indent="0">
              <a:buFontTx/>
              <a:buNone/>
              <a:defRPr>
                <a:solidFill>
                  <a:schemeClr val="bg1"/>
                </a:solidFill>
              </a:defRPr>
            </a:lvl2pPr>
            <a:lvl3pPr marL="6350" indent="0">
              <a:buFontTx/>
              <a:buNone/>
              <a:tabLst/>
              <a:defRPr b="1">
                <a:solidFill>
                  <a:schemeClr val="bg1"/>
                </a:solidFill>
              </a:defRPr>
            </a:lvl3pPr>
            <a:lvl4pPr marL="231775" indent="-225425">
              <a:buFontTx/>
              <a:buNone/>
              <a:tabLst/>
              <a:defRPr b="0">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39F5C29A-8D61-B0EC-16A5-0452093B1572}"/>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8" name="Picture 7">
            <a:extLst>
              <a:ext uri="{FF2B5EF4-FFF2-40B4-BE49-F238E27FC236}">
                <a16:creationId xmlns:a16="http://schemas.microsoft.com/office/drawing/2014/main" id="{D6AD8F70-7A1F-0CC2-2555-3FF4CCE66137}"/>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1637193676"/>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ransition-ColorBlock-FullPix">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97B93C-0B3D-2B4A-99BC-ECE1A4F3E78F}" type="datetime1">
              <a:rPr lang="en-US" smtClean="0"/>
              <a:t>1/15/2025</a:t>
            </a:fld>
            <a:endParaRPr lang="en-US"/>
          </a:p>
        </p:txBody>
      </p:sp>
      <p:sp>
        <p:nvSpPr>
          <p:cNvPr id="10" name="Picture Placeholder 9">
            <a:extLst>
              <a:ext uri="{FF2B5EF4-FFF2-40B4-BE49-F238E27FC236}">
                <a16:creationId xmlns:a16="http://schemas.microsoft.com/office/drawing/2014/main" id="{5D6B57A7-72EB-0675-DC4E-36D483921260}"/>
              </a:ext>
            </a:extLst>
          </p:cNvPr>
          <p:cNvSpPr>
            <a:spLocks noGrp="1"/>
          </p:cNvSpPr>
          <p:nvPr>
            <p:ph type="pic" sz="quarter" idx="15"/>
          </p:nvPr>
        </p:nvSpPr>
        <p:spPr>
          <a:xfrm>
            <a:off x="0" y="0"/>
            <a:ext cx="12191999" cy="6356723"/>
          </a:xfrm>
        </p:spPr>
        <p:txBody>
          <a:bodyPr/>
          <a:lstStyle/>
          <a:p>
            <a:r>
              <a:rPr lang="en-US"/>
              <a:t>Click icon to add picture</a:t>
            </a:r>
          </a:p>
        </p:txBody>
      </p:sp>
      <p:sp>
        <p:nvSpPr>
          <p:cNvPr id="13" name="Text Placeholder 12">
            <a:extLst>
              <a:ext uri="{FF2B5EF4-FFF2-40B4-BE49-F238E27FC236}">
                <a16:creationId xmlns:a16="http://schemas.microsoft.com/office/drawing/2014/main" id="{9AA8A623-52F4-2386-31C5-EB001833896E}"/>
              </a:ext>
            </a:extLst>
          </p:cNvPr>
          <p:cNvSpPr>
            <a:spLocks noGrp="1"/>
          </p:cNvSpPr>
          <p:nvPr>
            <p:ph type="body" sz="quarter" idx="16"/>
          </p:nvPr>
        </p:nvSpPr>
        <p:spPr>
          <a:xfrm>
            <a:off x="571500" y="2560321"/>
            <a:ext cx="5341619" cy="3371976"/>
          </a:xfrm>
          <a:solidFill>
            <a:schemeClr val="bg1"/>
          </a:solidFill>
        </p:spPr>
        <p:txBody>
          <a:bodyPr lIns="365760" tIns="274320" rIns="274320" anchor="t">
            <a:noAutofit/>
          </a:bodyPr>
          <a:lstStyle>
            <a:lvl1pPr>
              <a:spcAft>
                <a:spcPts val="1000"/>
              </a:spcAft>
              <a:defRPr sz="4400" b="1">
                <a:solidFill>
                  <a:schemeClr val="accent1"/>
                </a:solidFill>
              </a:defRPr>
            </a:lvl1pPr>
            <a:lvl2pPr marL="6350" indent="0">
              <a:spcBef>
                <a:spcPts val="600"/>
              </a:spcBef>
              <a:buFontTx/>
              <a:buNone/>
              <a:defRPr>
                <a:solidFill>
                  <a:schemeClr val="bg2"/>
                </a:solidFill>
              </a:defRPr>
            </a:lvl2pPr>
            <a:lvl3pPr marL="6350" indent="0">
              <a:spcBef>
                <a:spcPts val="600"/>
              </a:spcBef>
              <a:buFontTx/>
              <a:buNone/>
              <a:tabLst/>
              <a:defRPr b="1">
                <a:solidFill>
                  <a:schemeClr val="bg2"/>
                </a:solidFill>
              </a:defRPr>
            </a:lvl3pPr>
            <a:lvl4pPr marL="231775" indent="-225425">
              <a:spcBef>
                <a:spcPts val="600"/>
              </a:spcBef>
              <a:buFontTx/>
              <a:buNone/>
              <a:tabLst/>
              <a:defRPr b="0">
                <a:solidFill>
                  <a:schemeClr val="bg2"/>
                </a:solidFill>
              </a:defRPr>
            </a:lvl4pPr>
            <a:lvl5pPr>
              <a:spcBef>
                <a:spcPts val="600"/>
              </a:spcBef>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E08B71B5-63D0-BFB1-CA2E-C794004EF5D9}"/>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pic>
        <p:nvPicPr>
          <p:cNvPr id="6" name="Picture 7">
            <a:extLst>
              <a:ext uri="{FF2B5EF4-FFF2-40B4-BE49-F238E27FC236}">
                <a16:creationId xmlns:a16="http://schemas.microsoft.com/office/drawing/2014/main" id="{27573AF3-B147-4D7E-62F6-C70CA075873D}"/>
              </a:ext>
            </a:extLst>
          </p:cNvPr>
          <p:cNvPicPr>
            <a:picLocks noChangeAspect="1"/>
          </p:cNvPicPr>
          <p:nvPr userDrawn="1"/>
        </p:nvPicPr>
        <p:blipFill>
          <a:blip r:embed="rId2"/>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890909043"/>
      </p:ext>
    </p:extLst>
  </p:cSld>
  <p:clrMapOvr>
    <a:masterClrMapping/>
  </p:clrMapOvr>
  <p:extLst>
    <p:ext uri="{DCECCB84-F9BA-43D5-87BE-67443E8EF086}">
      <p15:sldGuideLst xmlns:p15="http://schemas.microsoft.com/office/powerpoint/2012/main">
        <p15:guide id="1" pos="3310">
          <p15:clr>
            <a:srgbClr val="FBAE40"/>
          </p15:clr>
        </p15:guide>
        <p15:guide id="2" pos="7502">
          <p15:clr>
            <a:srgbClr val="FBAE40"/>
          </p15:clr>
        </p15:guide>
        <p15:guide id="3" orient="horz" pos="216">
          <p15:clr>
            <a:srgbClr val="FBAE40"/>
          </p15:clr>
        </p15:guide>
        <p15:guide id="4" orient="horz" pos="3602">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39771"/>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40417"/>
              <a:extLst>
                <a:ext uri="{28A0092B-C50C-407E-A947-70E740481C1C}">
                  <a14:useLocalDpi xmlns:a14="http://schemas.microsoft.com/office/drawing/2010/main"/>
                </a:ext>
              </a:extLst>
            </a:blip>
            <a:srcRect/>
            <a:stretch>
              <a:fillRect t="245" b="-2754"/>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2"/>
                </a:solidFill>
              </a:defRPr>
            </a:lvl1pPr>
            <a:lvl2pPr marL="6350" indent="0">
              <a:lnSpc>
                <a:spcPct val="100000"/>
              </a:lnSpc>
              <a:spcBef>
                <a:spcPts val="400"/>
              </a:spcBef>
              <a:buFontTx/>
              <a:buNone/>
              <a:defRPr sz="1600">
                <a:solidFill>
                  <a:schemeClr val="bg2"/>
                </a:solidFill>
              </a:defRPr>
            </a:lvl2pPr>
            <a:lvl3pPr marL="7938" indent="0">
              <a:lnSpc>
                <a:spcPct val="100000"/>
              </a:lnSpc>
              <a:buFontTx/>
              <a:buNone/>
              <a:tabLst/>
              <a:defRPr sz="1600">
                <a:solidFill>
                  <a:schemeClr val="bg2"/>
                </a:solidFill>
              </a:defRPr>
            </a:lvl3pPr>
            <a:lvl4pPr marL="7938" indent="0">
              <a:lnSpc>
                <a:spcPct val="100000"/>
              </a:lnSpc>
              <a:buFontTx/>
              <a:buNone/>
              <a:tabLst/>
              <a:defRPr sz="1600">
                <a:solidFill>
                  <a:schemeClr val="bg2"/>
                </a:solidFill>
              </a:defRPr>
            </a:lvl4pPr>
            <a:lvl5pPr>
              <a:lnSpc>
                <a:spcPct val="100000"/>
              </a:lnSpc>
              <a:buFontTx/>
              <a:buNone/>
              <a:defRPr sz="16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accent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636992422"/>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Dark">
    <p:bg>
      <p:bgPr>
        <a:solidFill>
          <a:schemeClr val="accent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91C73F-D9F4-1F43-7BE8-A39D02FB7B86}"/>
              </a:ext>
            </a:extLst>
          </p:cNvPr>
          <p:cNvSpPr>
            <a:spLocks noGrp="1"/>
          </p:cNvSpPr>
          <p:nvPr>
            <p:ph type="pic" sz="quarter" idx="14" hasCustomPrompt="1"/>
          </p:nvPr>
        </p:nvSpPr>
        <p:spPr>
          <a:xfrm>
            <a:off x="9167813" y="3981450"/>
            <a:ext cx="1384300" cy="1392238"/>
          </a:xfrm>
          <a:blipFill dpi="0" rotWithShape="1">
            <a:blip r:embed="rId2" cstate="screen">
              <a:alphaModFix amt="20000"/>
              <a:extLst>
                <a:ext uri="{28A0092B-C50C-407E-A947-70E740481C1C}">
                  <a14:useLocalDpi xmlns:a14="http://schemas.microsoft.com/office/drawing/2010/main"/>
                </a:ext>
              </a:extLst>
            </a:blip>
            <a:srcRect/>
            <a:stretch>
              <a:fillRect t="245" b="-2754"/>
            </a:stretch>
          </a:blipFill>
        </p:spPr>
        <p:txBody>
          <a:bodyPr>
            <a:normAutofit/>
          </a:bodyPr>
          <a:lstStyle>
            <a:lvl1pPr>
              <a:defRPr sz="700"/>
            </a:lvl1pPr>
          </a:lstStyle>
          <a:p>
            <a:r>
              <a:rPr lang="en-US" dirty="0"/>
              <a:t>End quotation mark</a:t>
            </a:r>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dirty="0"/>
          </a:p>
        </p:txBody>
      </p:sp>
      <p:sp>
        <p:nvSpPr>
          <p:cNvPr id="9" name="Picture Placeholder 8">
            <a:extLst>
              <a:ext uri="{FF2B5EF4-FFF2-40B4-BE49-F238E27FC236}">
                <a16:creationId xmlns:a16="http://schemas.microsoft.com/office/drawing/2014/main" id="{52DA389F-303B-F9E7-7D38-F0014EFDCFD9}"/>
              </a:ext>
            </a:extLst>
          </p:cNvPr>
          <p:cNvSpPr>
            <a:spLocks noGrp="1"/>
          </p:cNvSpPr>
          <p:nvPr>
            <p:ph type="pic" sz="quarter" idx="13" hasCustomPrompt="1"/>
          </p:nvPr>
        </p:nvSpPr>
        <p:spPr>
          <a:xfrm>
            <a:off x="139394" y="1158466"/>
            <a:ext cx="1371600" cy="1371600"/>
          </a:xfrm>
          <a:blipFill dpi="0" rotWithShape="1">
            <a:blip r:embed="rId3" cstate="screen">
              <a:alphaModFix amt="19947"/>
              <a:extLst>
                <a:ext uri="{28A0092B-C50C-407E-A947-70E740481C1C}">
                  <a14:useLocalDpi xmlns:a14="http://schemas.microsoft.com/office/drawing/2010/main"/>
                </a:ext>
              </a:extLst>
            </a:blip>
            <a:srcRect/>
            <a:stretch>
              <a:fillRect t="245"/>
            </a:stretch>
          </a:blipFill>
        </p:spPr>
        <p:txBody>
          <a:bodyPr>
            <a:normAutofit/>
          </a:bodyPr>
          <a:lstStyle>
            <a:lvl1pPr>
              <a:defRPr sz="700">
                <a:solidFill>
                  <a:schemeClr val="bg2"/>
                </a:solidFill>
              </a:defRPr>
            </a:lvl1pPr>
          </a:lstStyle>
          <a:p>
            <a:r>
              <a:rPr lang="en-US" dirty="0"/>
              <a:t>Beginning Quotation Mark</a:t>
            </a:r>
          </a:p>
        </p:txBody>
      </p:sp>
      <p:sp>
        <p:nvSpPr>
          <p:cNvPr id="8" name="Text Placeholder 7">
            <a:extLst>
              <a:ext uri="{FF2B5EF4-FFF2-40B4-BE49-F238E27FC236}">
                <a16:creationId xmlns:a16="http://schemas.microsoft.com/office/drawing/2014/main" id="{34A79380-D3CC-A5CD-D2EB-FE0C450632ED}"/>
              </a:ext>
            </a:extLst>
          </p:cNvPr>
          <p:cNvSpPr>
            <a:spLocks noGrp="1"/>
          </p:cNvSpPr>
          <p:nvPr>
            <p:ph type="body" sz="quarter" idx="15"/>
          </p:nvPr>
        </p:nvSpPr>
        <p:spPr>
          <a:xfrm>
            <a:off x="594925" y="3981450"/>
            <a:ext cx="3937000" cy="2281237"/>
          </a:xfrm>
        </p:spPr>
        <p:txBody>
          <a:bodyPr tIns="274320"/>
          <a:lstStyle>
            <a:lvl1pPr>
              <a:defRPr sz="2400" b="1">
                <a:solidFill>
                  <a:schemeClr val="bg1"/>
                </a:solidFill>
              </a:defRPr>
            </a:lvl1pPr>
            <a:lvl2pPr marL="6350" indent="0">
              <a:lnSpc>
                <a:spcPct val="100000"/>
              </a:lnSpc>
              <a:spcBef>
                <a:spcPts val="400"/>
              </a:spcBef>
              <a:buFontTx/>
              <a:buNone/>
              <a:defRPr sz="1600">
                <a:solidFill>
                  <a:schemeClr val="bg1"/>
                </a:solidFill>
              </a:defRPr>
            </a:lvl2pPr>
            <a:lvl3pPr marL="7938" indent="0">
              <a:lnSpc>
                <a:spcPct val="100000"/>
              </a:lnSpc>
              <a:buFontTx/>
              <a:buNone/>
              <a:tabLst/>
              <a:defRPr sz="1600">
                <a:solidFill>
                  <a:schemeClr val="bg1"/>
                </a:solidFill>
              </a:defRPr>
            </a:lvl3pPr>
            <a:lvl4pPr marL="7938" indent="0">
              <a:lnSpc>
                <a:spcPct val="100000"/>
              </a:lnSpc>
              <a:buFontTx/>
              <a:buNone/>
              <a:tabLst/>
              <a:defRPr sz="1600">
                <a:solidFill>
                  <a:schemeClr val="bg1"/>
                </a:solidFill>
              </a:defRPr>
            </a:lvl4pPr>
            <a:lvl5pPr>
              <a:lnSpc>
                <a:spcPct val="100000"/>
              </a:lnSpc>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sz="half" idx="1"/>
          </p:nvPr>
        </p:nvSpPr>
        <p:spPr>
          <a:xfrm>
            <a:off x="576262" y="1825625"/>
            <a:ext cx="9620024" cy="535531"/>
          </a:xfrm>
        </p:spPr>
        <p:txBody>
          <a:bodyPr>
            <a:spAutoFit/>
          </a:bodyPr>
          <a:lstStyle>
            <a:lvl1pPr>
              <a:spcAft>
                <a:spcPts val="2400"/>
              </a:spcAft>
              <a:defRPr sz="3200" b="1">
                <a:solidFill>
                  <a:schemeClr val="bg1"/>
                </a:solidFill>
              </a:defRPr>
            </a:lvl1pPr>
            <a:lvl2pPr marL="6350" indent="0">
              <a:lnSpc>
                <a:spcPct val="120000"/>
              </a:lnSpc>
              <a:spcBef>
                <a:spcPts val="0"/>
              </a:spcBef>
              <a:buFontTx/>
              <a:buNone/>
              <a:defRPr sz="2400" b="1">
                <a:solidFill>
                  <a:schemeClr val="bg1"/>
                </a:solidFill>
              </a:defRPr>
            </a:lvl2pPr>
            <a:lvl3pPr marL="6350" indent="0">
              <a:lnSpc>
                <a:spcPct val="120000"/>
              </a:lnSpc>
              <a:spcBef>
                <a:spcPts val="0"/>
              </a:spcBef>
              <a:buFontTx/>
              <a:buNone/>
              <a:tabLst/>
              <a:defRPr sz="1600">
                <a:solidFill>
                  <a:schemeClr val="bg1"/>
                </a:solidFill>
              </a:defRPr>
            </a:lvl3pPr>
            <a:lvl4pPr marL="6350" indent="0">
              <a:lnSpc>
                <a:spcPct val="120000"/>
              </a:lnSpc>
              <a:spcBef>
                <a:spcPts val="0"/>
              </a:spcBef>
              <a:buFontTx/>
              <a:buNone/>
              <a:tabLst/>
              <a:defRPr sz="1600">
                <a:solidFill>
                  <a:schemeClr val="bg1"/>
                </a:solidFill>
              </a:defRPr>
            </a:lvl4pPr>
            <a:lvl5pPr>
              <a:lnSpc>
                <a:spcPct val="120000"/>
              </a:lnSpc>
              <a:spcBef>
                <a:spcPts val="0"/>
              </a:spcBef>
              <a:buFontTx/>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091471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Light">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1/15/2025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827979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72AC45-674A-3C46-8023-86F1DED19B47}" type="datetime1">
              <a:rPr lang="en-US" smtClean="0"/>
              <a:t>1/15/2025</a:t>
            </a:fld>
            <a:endParaRPr lang="en-US"/>
          </a:p>
        </p:txBody>
      </p:sp>
      <p:sp>
        <p:nvSpPr>
          <p:cNvPr id="5" name="Footer Placeholder 4"/>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6" name="Slide Number Placeholder 5"/>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70458930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ext&amp;Content-Light Bkgd">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070840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ext&amp;Content-Dark Bkg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76262"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88995" y="1825625"/>
            <a:ext cx="5326743" cy="4351338"/>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1501371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576264" y="365126"/>
            <a:ext cx="5326742" cy="1012914"/>
          </a:xfrm>
          <a:prstGeom prst="rect">
            <a:avLst/>
          </a:prstGeom>
        </p:spPr>
        <p:txBody>
          <a:bodyPr>
            <a:noAutofit/>
          </a:bodyPr>
          <a:lstStyle/>
          <a:p>
            <a:r>
              <a:rPr lang="en-US"/>
              <a:t>Click to edit Master title style</a:t>
            </a:r>
            <a:endParaRPr lang="en-US" dirty="0"/>
          </a:p>
        </p:txBody>
      </p:sp>
      <p:sp>
        <p:nvSpPr>
          <p:cNvPr id="3" name="Content Placeholder 2"/>
          <p:cNvSpPr>
            <a:spLocks noGrp="1"/>
          </p:cNvSpPr>
          <p:nvPr>
            <p:ph sz="half" idx="1"/>
          </p:nvPr>
        </p:nvSpPr>
        <p:spPr>
          <a:xfrm>
            <a:off x="576262" y="1640114"/>
            <a:ext cx="5326743" cy="453684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2" name="Content Placeholder 11">
            <a:extLst>
              <a:ext uri="{FF2B5EF4-FFF2-40B4-BE49-F238E27FC236}">
                <a16:creationId xmlns:a16="http://schemas.microsoft.com/office/drawing/2014/main" id="{9E518E67-F3FF-21C4-A16D-93F8365B32B2}"/>
              </a:ext>
            </a:extLst>
          </p:cNvPr>
          <p:cNvSpPr>
            <a:spLocks noGrp="1"/>
          </p:cNvSpPr>
          <p:nvPr>
            <p:ph sz="quarter" idx="13" hasCustomPrompt="1"/>
          </p:nvPr>
        </p:nvSpPr>
        <p:spPr>
          <a:xfrm>
            <a:off x="6096000" y="0"/>
            <a:ext cx="6096000" cy="6346825"/>
          </a:xfrm>
          <a:noFill/>
        </p:spPr>
        <p:txBody>
          <a:bodyPr/>
          <a:lstStyle>
            <a:lvl1pPr>
              <a:defRPr>
                <a:solidFill>
                  <a:schemeClr val="bg1"/>
                </a:solidFill>
              </a:defRPr>
            </a:lvl1pPr>
          </a:lstStyle>
          <a:p>
            <a:pPr lvl="0"/>
            <a:r>
              <a:rPr lang="en-US" dirty="0"/>
              <a:t>Click for picture or chart</a:t>
            </a:r>
          </a:p>
        </p:txBody>
      </p:sp>
    </p:spTree>
    <p:extLst>
      <p:ext uri="{BB962C8B-B14F-4D97-AF65-F5344CB8AC3E}">
        <p14:creationId xmlns:p14="http://schemas.microsoft.com/office/powerpoint/2010/main" val="2428297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CFF717C-72AA-853D-3CA8-5218635A15F5}"/>
              </a:ext>
            </a:extLst>
          </p:cNvPr>
          <p:cNvSpPr>
            <a:spLocks noGrp="1"/>
          </p:cNvSpPr>
          <p:nvPr>
            <p:ph type="pic" sz="quarter" idx="13"/>
          </p:nvPr>
        </p:nvSpPr>
        <p:spPr>
          <a:xfrm>
            <a:off x="188817" y="841375"/>
            <a:ext cx="6799358" cy="5102225"/>
          </a:xfrm>
        </p:spPr>
        <p:txBody>
          <a:bodyPr/>
          <a:lstStyle/>
          <a:p>
            <a:r>
              <a:rPr lang="en-US"/>
              <a:t>Click icon to add picture</a:t>
            </a:r>
            <a:endParaRPr lang="en-US" dirty="0"/>
          </a:p>
        </p:txBody>
      </p:sp>
      <p:sp>
        <p:nvSpPr>
          <p:cNvPr id="3" name="Content Placeholder 2"/>
          <p:cNvSpPr>
            <a:spLocks noGrp="1"/>
          </p:cNvSpPr>
          <p:nvPr>
            <p:ph sz="half" idx="1"/>
          </p:nvPr>
        </p:nvSpPr>
        <p:spPr>
          <a:xfrm>
            <a:off x="6437313" y="304800"/>
            <a:ext cx="5469511" cy="5067300"/>
          </a:xfrm>
          <a:solidFill>
            <a:schemeClr val="tx2"/>
          </a:solidFill>
        </p:spPr>
        <p:txBody>
          <a:bodyPr lIns="457200" tIns="457200" rIns="274320">
            <a:noAutofit/>
          </a:bodyPr>
          <a:lstStyle>
            <a:lvl1pPr>
              <a:spcAft>
                <a:spcPts val="1800"/>
              </a:spcAft>
              <a:defRPr sz="3800" b="1">
                <a:solidFill>
                  <a:schemeClr val="accent1"/>
                </a:solidFill>
              </a:defRPr>
            </a:lvl1pPr>
            <a:lvl2pPr marL="6350" indent="0">
              <a:buFontTx/>
              <a:buNone/>
              <a:defRPr/>
            </a:lvl2pPr>
            <a:lvl3pPr marL="231775" indent="-225425">
              <a:tabLst/>
              <a:defRPr/>
            </a:lvl3pPr>
            <a:lvl4pPr marL="457200" indent="-225425">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585809059"/>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White_Co-Brande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2" name="Title 1">
            <a:extLst>
              <a:ext uri="{FF2B5EF4-FFF2-40B4-BE49-F238E27FC236}">
                <a16:creationId xmlns:a16="http://schemas.microsoft.com/office/drawing/2014/main" id="{8FE38D20-CDEB-B06C-957A-396769252F95}"/>
              </a:ext>
            </a:extLst>
          </p:cNvPr>
          <p:cNvSpPr>
            <a:spLocks noGrp="1"/>
          </p:cNvSpPr>
          <p:nvPr>
            <p:ph type="ctrTitle"/>
          </p:nvPr>
        </p:nvSpPr>
        <p:spPr>
          <a:xfrm>
            <a:off x="564697" y="2970386"/>
            <a:ext cx="9144000"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1105F03-22D9-FC20-98EB-8E2ED022E9FB}"/>
              </a:ext>
            </a:extLst>
          </p:cNvPr>
          <p:cNvSpPr>
            <a:spLocks noGrp="1"/>
          </p:cNvSpPr>
          <p:nvPr>
            <p:ph type="subTitle" idx="1"/>
          </p:nvPr>
        </p:nvSpPr>
        <p:spPr>
          <a:xfrm>
            <a:off x="576263" y="5310608"/>
            <a:ext cx="9144000"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B03E3C10-E941-7FA7-AD19-76E063AC9509}"/>
              </a:ext>
            </a:extLst>
          </p:cNvPr>
          <p:cNvSpPr>
            <a:spLocks noGrp="1"/>
          </p:cNvSpPr>
          <p:nvPr>
            <p:ph type="body" sz="quarter" idx="11" hasCustomPrompt="1"/>
          </p:nvPr>
        </p:nvSpPr>
        <p:spPr>
          <a:xfrm>
            <a:off x="589233" y="2723362"/>
            <a:ext cx="9119464" cy="293603"/>
          </a:xfrm>
        </p:spPr>
        <p:txBody>
          <a:bodyPr anchor="b" anchorCtr="0"/>
          <a:lstStyle>
            <a:lvl1pPr>
              <a:defRPr b="1">
                <a:solidFill>
                  <a:schemeClr val="accent1"/>
                </a:solidFill>
              </a:defRPr>
            </a:lvl1pPr>
          </a:lstStyle>
          <a:p>
            <a:pPr lvl="0"/>
            <a:r>
              <a:rPr lang="en-US" dirty="0"/>
              <a:t>Eyebrow | </a:t>
            </a:r>
          </a:p>
        </p:txBody>
      </p:sp>
      <p:sp>
        <p:nvSpPr>
          <p:cNvPr id="5" name="Picture Placeholder 10">
            <a:extLst>
              <a:ext uri="{FF2B5EF4-FFF2-40B4-BE49-F238E27FC236}">
                <a16:creationId xmlns:a16="http://schemas.microsoft.com/office/drawing/2014/main" id="{B4CCFB85-5900-D8B9-9722-54603975FCD9}"/>
              </a:ext>
            </a:extLst>
          </p:cNvPr>
          <p:cNvSpPr>
            <a:spLocks noGrp="1"/>
          </p:cNvSpPr>
          <p:nvPr>
            <p:ph type="pic" sz="quarter" idx="12" hasCustomPrompt="1"/>
          </p:nvPr>
        </p:nvSpPr>
        <p:spPr>
          <a:xfrm>
            <a:off x="10271774" y="358588"/>
            <a:ext cx="1506537" cy="768681"/>
          </a:xfrm>
        </p:spPr>
        <p:txBody>
          <a:bodyPr/>
          <a:lstStyle/>
          <a:p>
            <a:r>
              <a:rPr lang="en-US" dirty="0"/>
              <a:t>Logo Here</a:t>
            </a:r>
          </a:p>
        </p:txBody>
      </p:sp>
      <p:sp>
        <p:nvSpPr>
          <p:cNvPr id="6" name="Text Placeholder 20">
            <a:extLst>
              <a:ext uri="{FF2B5EF4-FFF2-40B4-BE49-F238E27FC236}">
                <a16:creationId xmlns:a16="http://schemas.microsoft.com/office/drawing/2014/main" id="{46139BA9-455E-01F3-1A5D-54DE163A2915}"/>
              </a:ext>
            </a:extLst>
          </p:cNvPr>
          <p:cNvSpPr>
            <a:spLocks noGrp="1"/>
          </p:cNvSpPr>
          <p:nvPr>
            <p:ph type="body" sz="quarter" idx="13" hasCustomPrompt="1"/>
          </p:nvPr>
        </p:nvSpPr>
        <p:spPr>
          <a:xfrm>
            <a:off x="7260771" y="615518"/>
            <a:ext cx="4931229" cy="315912"/>
          </a:xfrm>
        </p:spPr>
        <p:txBody>
          <a:bodyPr/>
          <a:lstStyle>
            <a:lvl1pPr>
              <a:defRPr sz="1200">
                <a:solidFill>
                  <a:schemeClr val="bg2"/>
                </a:solidFill>
              </a:defRPr>
            </a:lvl1pPr>
          </a:lstStyle>
          <a:p>
            <a:pPr lvl="0"/>
            <a:r>
              <a:rPr lang="en-US" dirty="0"/>
              <a:t>Provided in partnership with &lt;&lt;Insert Company Name or Logo&gt;&gt;</a:t>
            </a:r>
          </a:p>
        </p:txBody>
      </p:sp>
    </p:spTree>
    <p:extLst>
      <p:ext uri="{BB962C8B-B14F-4D97-AF65-F5344CB8AC3E}">
        <p14:creationId xmlns:p14="http://schemas.microsoft.com/office/powerpoint/2010/main" val="311789580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FD9124-1D5D-564D-B421-88B7DB3B92A2}" type="datetime1">
              <a:rPr lang="en-US" smtClean="0"/>
              <a:t>1/15/2025</a:t>
            </a:fld>
            <a:endParaRPr lang="en-US"/>
          </a:p>
        </p:txBody>
      </p:sp>
      <p:sp>
        <p:nvSpPr>
          <p:cNvPr id="4" name="Footer Placeholder 3"/>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5" name="Slide Number Placeholder 4"/>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32129033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1/15/2025</a:t>
            </a:fld>
            <a:endParaRPr lang="en-US"/>
          </a:p>
        </p:txBody>
      </p:sp>
      <p:sp>
        <p:nvSpPr>
          <p:cNvPr id="3" name="Footer Placeholder 2"/>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4" name="Slide Number Placeholder 3"/>
          <p:cNvSpPr>
            <a:spLocks noGrp="1"/>
          </p:cNvSpPr>
          <p:nvPr>
            <p:ph type="sldNum" sz="quarter" idx="12"/>
          </p:nvPr>
        </p:nvSpPr>
        <p:spPr/>
        <p:txBody>
          <a:bodyPr/>
          <a:lstStyle/>
          <a:p>
            <a:fld id="{209671D5-E847-A742-BF87-E2238E7CB990}" type="slidenum">
              <a:rPr lang="en-US" smtClean="0"/>
              <a:t>‹#›</a:t>
            </a:fld>
            <a:endParaRPr lang="en-US"/>
          </a:p>
        </p:txBody>
      </p:sp>
    </p:spTree>
    <p:extLst>
      <p:ext uri="{BB962C8B-B14F-4D97-AF65-F5344CB8AC3E}">
        <p14:creationId xmlns:p14="http://schemas.microsoft.com/office/powerpoint/2010/main" val="2707788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arge Team">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47" name="Picture Placeholder 32">
            <a:extLst>
              <a:ext uri="{FF2B5EF4-FFF2-40B4-BE49-F238E27FC236}">
                <a16:creationId xmlns:a16="http://schemas.microsoft.com/office/drawing/2014/main" id="{4C479941-79C6-C942-5D50-40E95941BEBF}"/>
              </a:ext>
            </a:extLst>
          </p:cNvPr>
          <p:cNvSpPr>
            <a:spLocks noGrp="1"/>
          </p:cNvSpPr>
          <p:nvPr>
            <p:ph type="pic" sz="quarter" idx="52" hasCustomPrompt="1"/>
          </p:nvPr>
        </p:nvSpPr>
        <p:spPr>
          <a:xfrm>
            <a:off x="57443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67" name="Picture Placeholder 32">
            <a:extLst>
              <a:ext uri="{FF2B5EF4-FFF2-40B4-BE49-F238E27FC236}">
                <a16:creationId xmlns:a16="http://schemas.microsoft.com/office/drawing/2014/main" id="{0960EDF3-1F6B-CAB3-FD96-98ACCD4C71B4}"/>
              </a:ext>
            </a:extLst>
          </p:cNvPr>
          <p:cNvSpPr>
            <a:spLocks noGrp="1"/>
          </p:cNvSpPr>
          <p:nvPr>
            <p:ph type="pic" sz="quarter" idx="71" hasCustomPrompt="1"/>
          </p:nvPr>
        </p:nvSpPr>
        <p:spPr>
          <a:xfrm>
            <a:off x="57443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2" name="Picture Placeholder 32">
            <a:extLst>
              <a:ext uri="{FF2B5EF4-FFF2-40B4-BE49-F238E27FC236}">
                <a16:creationId xmlns:a16="http://schemas.microsoft.com/office/drawing/2014/main" id="{516C98C0-E5F3-39E0-C523-AC030C0C44B0}"/>
              </a:ext>
            </a:extLst>
          </p:cNvPr>
          <p:cNvSpPr>
            <a:spLocks noGrp="1"/>
          </p:cNvSpPr>
          <p:nvPr>
            <p:ph type="pic" sz="quarter" idx="76" hasCustomPrompt="1"/>
          </p:nvPr>
        </p:nvSpPr>
        <p:spPr>
          <a:xfrm>
            <a:off x="57443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77" name="Picture Placeholder 32">
            <a:extLst>
              <a:ext uri="{FF2B5EF4-FFF2-40B4-BE49-F238E27FC236}">
                <a16:creationId xmlns:a16="http://schemas.microsoft.com/office/drawing/2014/main" id="{D54275AA-A26A-3A1C-F217-EA98166415B7}"/>
              </a:ext>
            </a:extLst>
          </p:cNvPr>
          <p:cNvSpPr>
            <a:spLocks noGrp="1"/>
          </p:cNvSpPr>
          <p:nvPr>
            <p:ph type="pic" sz="quarter" idx="81" hasCustomPrompt="1"/>
          </p:nvPr>
        </p:nvSpPr>
        <p:spPr>
          <a:xfrm>
            <a:off x="814871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2" name="Picture Placeholder 32">
            <a:extLst>
              <a:ext uri="{FF2B5EF4-FFF2-40B4-BE49-F238E27FC236}">
                <a16:creationId xmlns:a16="http://schemas.microsoft.com/office/drawing/2014/main" id="{21A1AA52-0CF7-2110-0C77-384C3176B12E}"/>
              </a:ext>
            </a:extLst>
          </p:cNvPr>
          <p:cNvSpPr>
            <a:spLocks noGrp="1"/>
          </p:cNvSpPr>
          <p:nvPr>
            <p:ph type="pic" sz="quarter" idx="86" hasCustomPrompt="1"/>
          </p:nvPr>
        </p:nvSpPr>
        <p:spPr>
          <a:xfrm>
            <a:off x="814871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87" name="Picture Placeholder 32">
            <a:extLst>
              <a:ext uri="{FF2B5EF4-FFF2-40B4-BE49-F238E27FC236}">
                <a16:creationId xmlns:a16="http://schemas.microsoft.com/office/drawing/2014/main" id="{8CB598AF-F9AE-7379-8F80-2D13B41E7FC7}"/>
              </a:ext>
            </a:extLst>
          </p:cNvPr>
          <p:cNvSpPr>
            <a:spLocks noGrp="1"/>
          </p:cNvSpPr>
          <p:nvPr>
            <p:ph type="pic" sz="quarter" idx="91" hasCustomPrompt="1"/>
          </p:nvPr>
        </p:nvSpPr>
        <p:spPr>
          <a:xfrm>
            <a:off x="814871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2" name="Picture Placeholder 32">
            <a:extLst>
              <a:ext uri="{FF2B5EF4-FFF2-40B4-BE49-F238E27FC236}">
                <a16:creationId xmlns:a16="http://schemas.microsoft.com/office/drawing/2014/main" id="{56B2692B-ECE4-4183-43CD-EF02C30055C2}"/>
              </a:ext>
            </a:extLst>
          </p:cNvPr>
          <p:cNvSpPr>
            <a:spLocks noGrp="1"/>
          </p:cNvSpPr>
          <p:nvPr>
            <p:ph type="pic" sz="quarter" idx="96" hasCustomPrompt="1"/>
          </p:nvPr>
        </p:nvSpPr>
        <p:spPr>
          <a:xfrm>
            <a:off x="4361571" y="18200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97" name="Picture Placeholder 32">
            <a:extLst>
              <a:ext uri="{FF2B5EF4-FFF2-40B4-BE49-F238E27FC236}">
                <a16:creationId xmlns:a16="http://schemas.microsoft.com/office/drawing/2014/main" id="{FE1941B8-6B72-9597-7980-A5882110F0C6}"/>
              </a:ext>
            </a:extLst>
          </p:cNvPr>
          <p:cNvSpPr>
            <a:spLocks noGrp="1"/>
          </p:cNvSpPr>
          <p:nvPr>
            <p:ph type="pic" sz="quarter" idx="101" hasCustomPrompt="1"/>
          </p:nvPr>
        </p:nvSpPr>
        <p:spPr>
          <a:xfrm>
            <a:off x="4361571" y="328308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102" name="Picture Placeholder 32">
            <a:extLst>
              <a:ext uri="{FF2B5EF4-FFF2-40B4-BE49-F238E27FC236}">
                <a16:creationId xmlns:a16="http://schemas.microsoft.com/office/drawing/2014/main" id="{D7AFBC2E-348E-AA1C-06BF-7554D19BFE60}"/>
              </a:ext>
            </a:extLst>
          </p:cNvPr>
          <p:cNvSpPr>
            <a:spLocks noGrp="1"/>
          </p:cNvSpPr>
          <p:nvPr>
            <p:ph type="pic" sz="quarter" idx="106" hasCustomPrompt="1"/>
          </p:nvPr>
        </p:nvSpPr>
        <p:spPr>
          <a:xfrm>
            <a:off x="4361571" y="4715645"/>
            <a:ext cx="896463" cy="1143521"/>
          </a:xfrm>
        </p:spPr>
        <p:txBody>
          <a:bodyPr>
            <a:normAutofit/>
          </a:bodyPr>
          <a:lstStyle>
            <a:lvl1pPr marL="0" indent="0">
              <a:buFont typeface="Arial" panose="020B0604020202020204" pitchFamily="34" charset="0"/>
              <a:buNone/>
              <a:defRPr sz="1000"/>
            </a:lvl1pPr>
          </a:lstStyle>
          <a:p>
            <a:r>
              <a:rPr lang="en-US" dirty="0"/>
              <a:t>Click to Place Picture</a:t>
            </a:r>
          </a:p>
        </p:txBody>
      </p:sp>
      <p:sp>
        <p:nvSpPr>
          <p:cNvPr id="3" name="Text Placeholder 92">
            <a:extLst>
              <a:ext uri="{FF2B5EF4-FFF2-40B4-BE49-F238E27FC236}">
                <a16:creationId xmlns:a16="http://schemas.microsoft.com/office/drawing/2014/main" id="{ABF38243-9DE9-E08D-1CCE-958B93334019}"/>
              </a:ext>
            </a:extLst>
          </p:cNvPr>
          <p:cNvSpPr>
            <a:spLocks noGrp="1"/>
          </p:cNvSpPr>
          <p:nvPr>
            <p:ph type="body" sz="quarter" idx="108"/>
          </p:nvPr>
        </p:nvSpPr>
        <p:spPr>
          <a:xfrm>
            <a:off x="1514046"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 name="Text Placeholder 93">
            <a:extLst>
              <a:ext uri="{FF2B5EF4-FFF2-40B4-BE49-F238E27FC236}">
                <a16:creationId xmlns:a16="http://schemas.microsoft.com/office/drawing/2014/main" id="{13B5604D-7F89-F7BA-4136-8C1E57D32561}"/>
              </a:ext>
            </a:extLst>
          </p:cNvPr>
          <p:cNvSpPr>
            <a:spLocks noGrp="1"/>
          </p:cNvSpPr>
          <p:nvPr>
            <p:ph type="body" sz="quarter" idx="109"/>
          </p:nvPr>
        </p:nvSpPr>
        <p:spPr>
          <a:xfrm>
            <a:off x="1514046" y="1997685"/>
            <a:ext cx="2294561" cy="262252"/>
          </a:xfrm>
        </p:spPr>
        <p:txBody>
          <a:bodyPr>
            <a:noAutofit/>
          </a:bodyPr>
          <a:lstStyle>
            <a:lvl1pPr>
              <a:defRPr sz="900"/>
            </a:lvl1pPr>
          </a:lstStyle>
          <a:p>
            <a:pPr lvl="0"/>
            <a:r>
              <a:rPr lang="en-US"/>
              <a:t>Click to edit Master text styles</a:t>
            </a:r>
          </a:p>
        </p:txBody>
      </p:sp>
      <p:sp>
        <p:nvSpPr>
          <p:cNvPr id="8" name="Text Placeholder 91">
            <a:extLst>
              <a:ext uri="{FF2B5EF4-FFF2-40B4-BE49-F238E27FC236}">
                <a16:creationId xmlns:a16="http://schemas.microsoft.com/office/drawing/2014/main" id="{0208A336-6528-CD5B-EB97-31526918FE83}"/>
              </a:ext>
            </a:extLst>
          </p:cNvPr>
          <p:cNvSpPr>
            <a:spLocks noGrp="1"/>
          </p:cNvSpPr>
          <p:nvPr>
            <p:ph type="body" sz="quarter" idx="110"/>
          </p:nvPr>
        </p:nvSpPr>
        <p:spPr>
          <a:xfrm>
            <a:off x="1834607" y="2358315"/>
            <a:ext cx="1974000" cy="503222"/>
          </a:xfrm>
        </p:spPr>
        <p:txBody>
          <a:bodyPr>
            <a:noAutofit/>
          </a:bodyPr>
          <a:lstStyle>
            <a:lvl1pPr>
              <a:defRPr sz="900"/>
            </a:lvl1pPr>
          </a:lstStyle>
          <a:p>
            <a:pPr lvl="0"/>
            <a:r>
              <a:rPr lang="en-US"/>
              <a:t>Click to edit Master text styles</a:t>
            </a:r>
          </a:p>
        </p:txBody>
      </p:sp>
      <p:sp>
        <p:nvSpPr>
          <p:cNvPr id="13" name="Text Placeholder 92">
            <a:extLst>
              <a:ext uri="{FF2B5EF4-FFF2-40B4-BE49-F238E27FC236}">
                <a16:creationId xmlns:a16="http://schemas.microsoft.com/office/drawing/2014/main" id="{16E03EF9-11AA-5BD3-BDB0-825BFEB2895C}"/>
              </a:ext>
            </a:extLst>
          </p:cNvPr>
          <p:cNvSpPr>
            <a:spLocks noGrp="1"/>
          </p:cNvSpPr>
          <p:nvPr>
            <p:ph type="body" sz="quarter" idx="112"/>
          </p:nvPr>
        </p:nvSpPr>
        <p:spPr>
          <a:xfrm>
            <a:off x="1514046"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4" name="Text Placeholder 93">
            <a:extLst>
              <a:ext uri="{FF2B5EF4-FFF2-40B4-BE49-F238E27FC236}">
                <a16:creationId xmlns:a16="http://schemas.microsoft.com/office/drawing/2014/main" id="{E0280BBB-5312-15A4-992A-81B89A69DB52}"/>
              </a:ext>
            </a:extLst>
          </p:cNvPr>
          <p:cNvSpPr>
            <a:spLocks noGrp="1"/>
          </p:cNvSpPr>
          <p:nvPr>
            <p:ph type="body" sz="quarter" idx="113"/>
          </p:nvPr>
        </p:nvSpPr>
        <p:spPr>
          <a:xfrm>
            <a:off x="1514046" y="3449968"/>
            <a:ext cx="2294561" cy="262252"/>
          </a:xfrm>
        </p:spPr>
        <p:txBody>
          <a:bodyPr>
            <a:noAutofit/>
          </a:bodyPr>
          <a:lstStyle>
            <a:lvl1pPr>
              <a:defRPr sz="900"/>
            </a:lvl1pPr>
          </a:lstStyle>
          <a:p>
            <a:pPr lvl="0"/>
            <a:r>
              <a:rPr lang="en-US"/>
              <a:t>Click to edit Master text styles</a:t>
            </a:r>
          </a:p>
        </p:txBody>
      </p:sp>
      <p:sp>
        <p:nvSpPr>
          <p:cNvPr id="15" name="Text Placeholder 91">
            <a:extLst>
              <a:ext uri="{FF2B5EF4-FFF2-40B4-BE49-F238E27FC236}">
                <a16:creationId xmlns:a16="http://schemas.microsoft.com/office/drawing/2014/main" id="{89014984-3E65-6C37-8A50-7A85546FC86B}"/>
              </a:ext>
            </a:extLst>
          </p:cNvPr>
          <p:cNvSpPr>
            <a:spLocks noGrp="1"/>
          </p:cNvSpPr>
          <p:nvPr>
            <p:ph type="body" sz="quarter" idx="114"/>
          </p:nvPr>
        </p:nvSpPr>
        <p:spPr>
          <a:xfrm>
            <a:off x="1834607" y="3810598"/>
            <a:ext cx="1974000" cy="503222"/>
          </a:xfrm>
        </p:spPr>
        <p:txBody>
          <a:bodyPr>
            <a:noAutofit/>
          </a:bodyPr>
          <a:lstStyle>
            <a:lvl1pPr>
              <a:defRPr sz="900"/>
            </a:lvl1pPr>
          </a:lstStyle>
          <a:p>
            <a:pPr lvl="0"/>
            <a:r>
              <a:rPr lang="en-US"/>
              <a:t>Click to edit Master text styles</a:t>
            </a:r>
          </a:p>
        </p:txBody>
      </p:sp>
      <p:sp>
        <p:nvSpPr>
          <p:cNvPr id="16" name="Text Placeholder 95">
            <a:extLst>
              <a:ext uri="{FF2B5EF4-FFF2-40B4-BE49-F238E27FC236}">
                <a16:creationId xmlns:a16="http://schemas.microsoft.com/office/drawing/2014/main" id="{3F630435-B3C2-F533-4318-8D41F8055152}"/>
              </a:ext>
            </a:extLst>
          </p:cNvPr>
          <p:cNvSpPr>
            <a:spLocks noGrp="1"/>
          </p:cNvSpPr>
          <p:nvPr>
            <p:ph type="body" sz="quarter" idx="115" hasCustomPrompt="1"/>
          </p:nvPr>
        </p:nvSpPr>
        <p:spPr>
          <a:xfrm>
            <a:off x="1517806" y="3810598"/>
            <a:ext cx="316801" cy="503222"/>
          </a:xfrm>
        </p:spPr>
        <p:txBody>
          <a:bodyPr lIns="45720" rIns="4572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17" name="Text Placeholder 92">
            <a:extLst>
              <a:ext uri="{FF2B5EF4-FFF2-40B4-BE49-F238E27FC236}">
                <a16:creationId xmlns:a16="http://schemas.microsoft.com/office/drawing/2014/main" id="{01BBC111-034B-981A-4426-4BBA36AAF67F}"/>
              </a:ext>
            </a:extLst>
          </p:cNvPr>
          <p:cNvSpPr>
            <a:spLocks noGrp="1"/>
          </p:cNvSpPr>
          <p:nvPr>
            <p:ph type="body" sz="quarter" idx="116"/>
          </p:nvPr>
        </p:nvSpPr>
        <p:spPr>
          <a:xfrm>
            <a:off x="1514046"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18" name="Text Placeholder 93">
            <a:extLst>
              <a:ext uri="{FF2B5EF4-FFF2-40B4-BE49-F238E27FC236}">
                <a16:creationId xmlns:a16="http://schemas.microsoft.com/office/drawing/2014/main" id="{465B5AA3-7068-31E4-9538-1688A4B0EEEF}"/>
              </a:ext>
            </a:extLst>
          </p:cNvPr>
          <p:cNvSpPr>
            <a:spLocks noGrp="1"/>
          </p:cNvSpPr>
          <p:nvPr>
            <p:ph type="body" sz="quarter" idx="117"/>
          </p:nvPr>
        </p:nvSpPr>
        <p:spPr>
          <a:xfrm>
            <a:off x="1514046" y="4884321"/>
            <a:ext cx="2294561" cy="262252"/>
          </a:xfrm>
        </p:spPr>
        <p:txBody>
          <a:bodyPr>
            <a:noAutofit/>
          </a:bodyPr>
          <a:lstStyle>
            <a:lvl1pPr>
              <a:defRPr sz="900"/>
            </a:lvl1pPr>
          </a:lstStyle>
          <a:p>
            <a:pPr lvl="0"/>
            <a:r>
              <a:rPr lang="en-US"/>
              <a:t>Click to edit Master text styles</a:t>
            </a:r>
          </a:p>
        </p:txBody>
      </p:sp>
      <p:sp>
        <p:nvSpPr>
          <p:cNvPr id="19" name="Text Placeholder 91">
            <a:extLst>
              <a:ext uri="{FF2B5EF4-FFF2-40B4-BE49-F238E27FC236}">
                <a16:creationId xmlns:a16="http://schemas.microsoft.com/office/drawing/2014/main" id="{60EF63F6-D0E9-F43D-C4A3-5E4F772B2373}"/>
              </a:ext>
            </a:extLst>
          </p:cNvPr>
          <p:cNvSpPr>
            <a:spLocks noGrp="1"/>
          </p:cNvSpPr>
          <p:nvPr>
            <p:ph type="body" sz="quarter" idx="118"/>
          </p:nvPr>
        </p:nvSpPr>
        <p:spPr>
          <a:xfrm>
            <a:off x="1834607" y="5244951"/>
            <a:ext cx="1974000"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71C2CF33-E817-F611-23C2-104672126A14}"/>
              </a:ext>
            </a:extLst>
          </p:cNvPr>
          <p:cNvSpPr>
            <a:spLocks noGrp="1"/>
          </p:cNvSpPr>
          <p:nvPr>
            <p:ph type="body" sz="quarter" idx="119" hasCustomPrompt="1"/>
          </p:nvPr>
        </p:nvSpPr>
        <p:spPr>
          <a:xfrm>
            <a:off x="1517806"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1" name="Text Placeholder 92">
            <a:extLst>
              <a:ext uri="{FF2B5EF4-FFF2-40B4-BE49-F238E27FC236}">
                <a16:creationId xmlns:a16="http://schemas.microsoft.com/office/drawing/2014/main" id="{0439968E-832E-9A16-B739-B381665035DD}"/>
              </a:ext>
            </a:extLst>
          </p:cNvPr>
          <p:cNvSpPr>
            <a:spLocks noGrp="1"/>
          </p:cNvSpPr>
          <p:nvPr>
            <p:ph type="body" sz="quarter" idx="120"/>
          </p:nvPr>
        </p:nvSpPr>
        <p:spPr>
          <a:xfrm>
            <a:off x="5288187"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2" name="Text Placeholder 93">
            <a:extLst>
              <a:ext uri="{FF2B5EF4-FFF2-40B4-BE49-F238E27FC236}">
                <a16:creationId xmlns:a16="http://schemas.microsoft.com/office/drawing/2014/main" id="{BBC58E9D-A676-4524-F6C3-F1185EAA9A9A}"/>
              </a:ext>
            </a:extLst>
          </p:cNvPr>
          <p:cNvSpPr>
            <a:spLocks noGrp="1"/>
          </p:cNvSpPr>
          <p:nvPr>
            <p:ph type="body" sz="quarter" idx="121"/>
          </p:nvPr>
        </p:nvSpPr>
        <p:spPr>
          <a:xfrm>
            <a:off x="5288187" y="1997685"/>
            <a:ext cx="2294561" cy="262252"/>
          </a:xfrm>
        </p:spPr>
        <p:txBody>
          <a:bodyPr>
            <a:noAutofit/>
          </a:bodyPr>
          <a:lstStyle>
            <a:lvl1pPr>
              <a:defRPr sz="900"/>
            </a:lvl1pPr>
          </a:lstStyle>
          <a:p>
            <a:pPr lvl="0"/>
            <a:r>
              <a:rPr lang="en-US"/>
              <a:t>Click to edit Master text styles</a:t>
            </a:r>
          </a:p>
        </p:txBody>
      </p:sp>
      <p:sp>
        <p:nvSpPr>
          <p:cNvPr id="23" name="Text Placeholder 91">
            <a:extLst>
              <a:ext uri="{FF2B5EF4-FFF2-40B4-BE49-F238E27FC236}">
                <a16:creationId xmlns:a16="http://schemas.microsoft.com/office/drawing/2014/main" id="{594D0279-8F10-1558-B016-658A1F777408}"/>
              </a:ext>
            </a:extLst>
          </p:cNvPr>
          <p:cNvSpPr>
            <a:spLocks noGrp="1"/>
          </p:cNvSpPr>
          <p:nvPr>
            <p:ph type="body" sz="quarter" idx="122"/>
          </p:nvPr>
        </p:nvSpPr>
        <p:spPr>
          <a:xfrm>
            <a:off x="5608748" y="2358315"/>
            <a:ext cx="1974000" cy="503222"/>
          </a:xfrm>
        </p:spPr>
        <p:txBody>
          <a:bodyPr>
            <a:noAutofit/>
          </a:bodyPr>
          <a:lstStyle>
            <a:lvl1pPr>
              <a:defRPr sz="900"/>
            </a:lvl1pPr>
          </a:lstStyle>
          <a:p>
            <a:pPr lvl="0"/>
            <a:r>
              <a:rPr lang="en-US"/>
              <a:t>Click to edit Master text styles</a:t>
            </a:r>
          </a:p>
        </p:txBody>
      </p:sp>
      <p:sp>
        <p:nvSpPr>
          <p:cNvPr id="24" name="Text Placeholder 95">
            <a:extLst>
              <a:ext uri="{FF2B5EF4-FFF2-40B4-BE49-F238E27FC236}">
                <a16:creationId xmlns:a16="http://schemas.microsoft.com/office/drawing/2014/main" id="{77614ABA-1D48-6F79-DF17-3819B10FE234}"/>
              </a:ext>
            </a:extLst>
          </p:cNvPr>
          <p:cNvSpPr>
            <a:spLocks noGrp="1"/>
          </p:cNvSpPr>
          <p:nvPr>
            <p:ph type="body" sz="quarter" idx="123" hasCustomPrompt="1"/>
          </p:nvPr>
        </p:nvSpPr>
        <p:spPr>
          <a:xfrm>
            <a:off x="5291947"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92">
            <a:extLst>
              <a:ext uri="{FF2B5EF4-FFF2-40B4-BE49-F238E27FC236}">
                <a16:creationId xmlns:a16="http://schemas.microsoft.com/office/drawing/2014/main" id="{9F34410E-DC6A-7ACC-2DE0-F39436FAA509}"/>
              </a:ext>
            </a:extLst>
          </p:cNvPr>
          <p:cNvSpPr>
            <a:spLocks noGrp="1"/>
          </p:cNvSpPr>
          <p:nvPr>
            <p:ph type="body" sz="quarter" idx="124"/>
          </p:nvPr>
        </p:nvSpPr>
        <p:spPr>
          <a:xfrm>
            <a:off x="5288187"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26" name="Text Placeholder 93">
            <a:extLst>
              <a:ext uri="{FF2B5EF4-FFF2-40B4-BE49-F238E27FC236}">
                <a16:creationId xmlns:a16="http://schemas.microsoft.com/office/drawing/2014/main" id="{92321B46-32C7-4047-82E1-92858EB0D6BC}"/>
              </a:ext>
            </a:extLst>
          </p:cNvPr>
          <p:cNvSpPr>
            <a:spLocks noGrp="1"/>
          </p:cNvSpPr>
          <p:nvPr>
            <p:ph type="body" sz="quarter" idx="125"/>
          </p:nvPr>
        </p:nvSpPr>
        <p:spPr>
          <a:xfrm>
            <a:off x="5288187" y="3449968"/>
            <a:ext cx="2294561" cy="262252"/>
          </a:xfrm>
        </p:spPr>
        <p:txBody>
          <a:bodyPr>
            <a:noAutofit/>
          </a:bodyPr>
          <a:lstStyle>
            <a:lvl1pPr>
              <a:defRPr sz="900"/>
            </a:lvl1pPr>
          </a:lstStyle>
          <a:p>
            <a:pPr lvl="0"/>
            <a:r>
              <a:rPr lang="en-US"/>
              <a:t>Click to edit Master text styles</a:t>
            </a:r>
          </a:p>
        </p:txBody>
      </p:sp>
      <p:sp>
        <p:nvSpPr>
          <p:cNvPr id="27" name="Text Placeholder 91">
            <a:extLst>
              <a:ext uri="{FF2B5EF4-FFF2-40B4-BE49-F238E27FC236}">
                <a16:creationId xmlns:a16="http://schemas.microsoft.com/office/drawing/2014/main" id="{790742F6-FA7B-4E32-62F4-EEAC2B40CDF2}"/>
              </a:ext>
            </a:extLst>
          </p:cNvPr>
          <p:cNvSpPr>
            <a:spLocks noGrp="1"/>
          </p:cNvSpPr>
          <p:nvPr>
            <p:ph type="body" sz="quarter" idx="126"/>
          </p:nvPr>
        </p:nvSpPr>
        <p:spPr>
          <a:xfrm>
            <a:off x="5608748" y="3810598"/>
            <a:ext cx="1974000" cy="503222"/>
          </a:xfrm>
        </p:spPr>
        <p:txBody>
          <a:bodyPr>
            <a:noAutofit/>
          </a:bodyPr>
          <a:lstStyle>
            <a:lvl1pPr>
              <a:defRPr sz="900"/>
            </a:lvl1pPr>
          </a:lstStyle>
          <a:p>
            <a:pPr lvl="0"/>
            <a:r>
              <a:rPr lang="en-US"/>
              <a:t>Click to edit Master text styles</a:t>
            </a:r>
          </a:p>
        </p:txBody>
      </p:sp>
      <p:sp>
        <p:nvSpPr>
          <p:cNvPr id="28" name="Text Placeholder 95">
            <a:extLst>
              <a:ext uri="{FF2B5EF4-FFF2-40B4-BE49-F238E27FC236}">
                <a16:creationId xmlns:a16="http://schemas.microsoft.com/office/drawing/2014/main" id="{06CEE067-1DE3-3DA8-3CB2-D5EE5E7B84F8}"/>
              </a:ext>
            </a:extLst>
          </p:cNvPr>
          <p:cNvSpPr>
            <a:spLocks noGrp="1"/>
          </p:cNvSpPr>
          <p:nvPr>
            <p:ph type="body" sz="quarter" idx="127" hasCustomPrompt="1"/>
          </p:nvPr>
        </p:nvSpPr>
        <p:spPr>
          <a:xfrm>
            <a:off x="5291947"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9" name="Text Placeholder 92">
            <a:extLst>
              <a:ext uri="{FF2B5EF4-FFF2-40B4-BE49-F238E27FC236}">
                <a16:creationId xmlns:a16="http://schemas.microsoft.com/office/drawing/2014/main" id="{E543A827-CCB7-647A-1988-D481C1573266}"/>
              </a:ext>
            </a:extLst>
          </p:cNvPr>
          <p:cNvSpPr>
            <a:spLocks noGrp="1"/>
          </p:cNvSpPr>
          <p:nvPr>
            <p:ph type="body" sz="quarter" idx="128"/>
          </p:nvPr>
        </p:nvSpPr>
        <p:spPr>
          <a:xfrm>
            <a:off x="5288187"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0" name="Text Placeholder 93">
            <a:extLst>
              <a:ext uri="{FF2B5EF4-FFF2-40B4-BE49-F238E27FC236}">
                <a16:creationId xmlns:a16="http://schemas.microsoft.com/office/drawing/2014/main" id="{65511A76-AC98-4CEA-29B3-58AA68F5D60E}"/>
              </a:ext>
            </a:extLst>
          </p:cNvPr>
          <p:cNvSpPr>
            <a:spLocks noGrp="1"/>
          </p:cNvSpPr>
          <p:nvPr>
            <p:ph type="body" sz="quarter" idx="129"/>
          </p:nvPr>
        </p:nvSpPr>
        <p:spPr>
          <a:xfrm>
            <a:off x="5288187" y="4884321"/>
            <a:ext cx="2294561" cy="262252"/>
          </a:xfrm>
        </p:spPr>
        <p:txBody>
          <a:bodyPr>
            <a:noAutofit/>
          </a:bodyPr>
          <a:lstStyle>
            <a:lvl1pPr>
              <a:defRPr sz="900"/>
            </a:lvl1pPr>
          </a:lstStyle>
          <a:p>
            <a:pPr lvl="0"/>
            <a:r>
              <a:rPr lang="en-US"/>
              <a:t>Click to edit Master text styles</a:t>
            </a:r>
          </a:p>
        </p:txBody>
      </p:sp>
      <p:sp>
        <p:nvSpPr>
          <p:cNvPr id="31" name="Text Placeholder 91">
            <a:extLst>
              <a:ext uri="{FF2B5EF4-FFF2-40B4-BE49-F238E27FC236}">
                <a16:creationId xmlns:a16="http://schemas.microsoft.com/office/drawing/2014/main" id="{A373816E-90D6-1DF2-68C4-4E78DC40F7E7}"/>
              </a:ext>
            </a:extLst>
          </p:cNvPr>
          <p:cNvSpPr>
            <a:spLocks noGrp="1"/>
          </p:cNvSpPr>
          <p:nvPr>
            <p:ph type="body" sz="quarter" idx="130"/>
          </p:nvPr>
        </p:nvSpPr>
        <p:spPr>
          <a:xfrm>
            <a:off x="5608748" y="5244951"/>
            <a:ext cx="1974000" cy="503222"/>
          </a:xfrm>
        </p:spPr>
        <p:txBody>
          <a:bodyPr>
            <a:noAutofit/>
          </a:bodyPr>
          <a:lstStyle>
            <a:lvl1pPr>
              <a:defRPr sz="900"/>
            </a:lvl1pPr>
          </a:lstStyle>
          <a:p>
            <a:pPr lvl="0"/>
            <a:r>
              <a:rPr lang="en-US"/>
              <a:t>Click to edit Master text styles</a:t>
            </a:r>
          </a:p>
        </p:txBody>
      </p:sp>
      <p:sp>
        <p:nvSpPr>
          <p:cNvPr id="32" name="Text Placeholder 95">
            <a:extLst>
              <a:ext uri="{FF2B5EF4-FFF2-40B4-BE49-F238E27FC236}">
                <a16:creationId xmlns:a16="http://schemas.microsoft.com/office/drawing/2014/main" id="{6A03A9FD-C28A-6125-580E-454DA99F4382}"/>
              </a:ext>
            </a:extLst>
          </p:cNvPr>
          <p:cNvSpPr>
            <a:spLocks noGrp="1"/>
          </p:cNvSpPr>
          <p:nvPr>
            <p:ph type="body" sz="quarter" idx="131" hasCustomPrompt="1"/>
          </p:nvPr>
        </p:nvSpPr>
        <p:spPr>
          <a:xfrm>
            <a:off x="5291947"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3" name="Text Placeholder 92">
            <a:extLst>
              <a:ext uri="{FF2B5EF4-FFF2-40B4-BE49-F238E27FC236}">
                <a16:creationId xmlns:a16="http://schemas.microsoft.com/office/drawing/2014/main" id="{99579020-EA53-EE6A-6426-0EF6A06F9B24}"/>
              </a:ext>
            </a:extLst>
          </p:cNvPr>
          <p:cNvSpPr>
            <a:spLocks noGrp="1"/>
          </p:cNvSpPr>
          <p:nvPr>
            <p:ph type="body" sz="quarter" idx="132"/>
          </p:nvPr>
        </p:nvSpPr>
        <p:spPr>
          <a:xfrm>
            <a:off x="9062328" y="1820687"/>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4" name="Text Placeholder 93">
            <a:extLst>
              <a:ext uri="{FF2B5EF4-FFF2-40B4-BE49-F238E27FC236}">
                <a16:creationId xmlns:a16="http://schemas.microsoft.com/office/drawing/2014/main" id="{6AE77AD6-9424-9268-D599-17B218D23A9D}"/>
              </a:ext>
            </a:extLst>
          </p:cNvPr>
          <p:cNvSpPr>
            <a:spLocks noGrp="1"/>
          </p:cNvSpPr>
          <p:nvPr>
            <p:ph type="body" sz="quarter" idx="133"/>
          </p:nvPr>
        </p:nvSpPr>
        <p:spPr>
          <a:xfrm>
            <a:off x="9062328" y="1997685"/>
            <a:ext cx="2294561" cy="262252"/>
          </a:xfrm>
        </p:spPr>
        <p:txBody>
          <a:bodyPr>
            <a:noAutofit/>
          </a:bodyPr>
          <a:lstStyle>
            <a:lvl1pPr>
              <a:defRPr sz="900"/>
            </a:lvl1pPr>
          </a:lstStyle>
          <a:p>
            <a:pPr lvl="0"/>
            <a:r>
              <a:rPr lang="en-US"/>
              <a:t>Click to edit Master text styles</a:t>
            </a:r>
          </a:p>
        </p:txBody>
      </p:sp>
      <p:sp>
        <p:nvSpPr>
          <p:cNvPr id="35" name="Text Placeholder 91">
            <a:extLst>
              <a:ext uri="{FF2B5EF4-FFF2-40B4-BE49-F238E27FC236}">
                <a16:creationId xmlns:a16="http://schemas.microsoft.com/office/drawing/2014/main" id="{B7979305-62B9-AD06-A228-A2A6B0394CD1}"/>
              </a:ext>
            </a:extLst>
          </p:cNvPr>
          <p:cNvSpPr>
            <a:spLocks noGrp="1"/>
          </p:cNvSpPr>
          <p:nvPr>
            <p:ph type="body" sz="quarter" idx="134"/>
          </p:nvPr>
        </p:nvSpPr>
        <p:spPr>
          <a:xfrm>
            <a:off x="9382889" y="2358315"/>
            <a:ext cx="1974000" cy="503222"/>
          </a:xfrm>
        </p:spPr>
        <p:txBody>
          <a:bodyPr>
            <a:noAutofit/>
          </a:bodyPr>
          <a:lstStyle>
            <a:lvl1pPr>
              <a:defRPr sz="900"/>
            </a:lvl1pPr>
          </a:lstStyle>
          <a:p>
            <a:pPr lvl="0"/>
            <a:r>
              <a:rPr lang="en-US"/>
              <a:t>Click to edit Master text styles</a:t>
            </a:r>
          </a:p>
        </p:txBody>
      </p:sp>
      <p:sp>
        <p:nvSpPr>
          <p:cNvPr id="36" name="Text Placeholder 95">
            <a:extLst>
              <a:ext uri="{FF2B5EF4-FFF2-40B4-BE49-F238E27FC236}">
                <a16:creationId xmlns:a16="http://schemas.microsoft.com/office/drawing/2014/main" id="{574A6AC7-C4E9-CCD5-FA0B-A01E6A4C8CAF}"/>
              </a:ext>
            </a:extLst>
          </p:cNvPr>
          <p:cNvSpPr>
            <a:spLocks noGrp="1"/>
          </p:cNvSpPr>
          <p:nvPr>
            <p:ph type="body" sz="quarter" idx="135" hasCustomPrompt="1"/>
          </p:nvPr>
        </p:nvSpPr>
        <p:spPr>
          <a:xfrm>
            <a:off x="9066088" y="2358315"/>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37" name="Text Placeholder 92">
            <a:extLst>
              <a:ext uri="{FF2B5EF4-FFF2-40B4-BE49-F238E27FC236}">
                <a16:creationId xmlns:a16="http://schemas.microsoft.com/office/drawing/2014/main" id="{3C513FC6-DA4F-AC16-7DE7-D9889FC46BB4}"/>
              </a:ext>
            </a:extLst>
          </p:cNvPr>
          <p:cNvSpPr>
            <a:spLocks noGrp="1"/>
          </p:cNvSpPr>
          <p:nvPr>
            <p:ph type="body" sz="quarter" idx="136"/>
          </p:nvPr>
        </p:nvSpPr>
        <p:spPr>
          <a:xfrm>
            <a:off x="9062328" y="3272970"/>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38" name="Text Placeholder 93">
            <a:extLst>
              <a:ext uri="{FF2B5EF4-FFF2-40B4-BE49-F238E27FC236}">
                <a16:creationId xmlns:a16="http://schemas.microsoft.com/office/drawing/2014/main" id="{028B87F9-2792-BB7A-F423-BDF218D1B28B}"/>
              </a:ext>
            </a:extLst>
          </p:cNvPr>
          <p:cNvSpPr>
            <a:spLocks noGrp="1"/>
          </p:cNvSpPr>
          <p:nvPr>
            <p:ph type="body" sz="quarter" idx="137"/>
          </p:nvPr>
        </p:nvSpPr>
        <p:spPr>
          <a:xfrm>
            <a:off x="9062328" y="3449968"/>
            <a:ext cx="2294561" cy="262252"/>
          </a:xfrm>
        </p:spPr>
        <p:txBody>
          <a:bodyPr>
            <a:noAutofit/>
          </a:bodyPr>
          <a:lstStyle>
            <a:lvl1pPr>
              <a:defRPr sz="900"/>
            </a:lvl1pPr>
          </a:lstStyle>
          <a:p>
            <a:pPr lvl="0"/>
            <a:r>
              <a:rPr lang="en-US"/>
              <a:t>Click to edit Master text styles</a:t>
            </a:r>
          </a:p>
        </p:txBody>
      </p:sp>
      <p:sp>
        <p:nvSpPr>
          <p:cNvPr id="39" name="Text Placeholder 91">
            <a:extLst>
              <a:ext uri="{FF2B5EF4-FFF2-40B4-BE49-F238E27FC236}">
                <a16:creationId xmlns:a16="http://schemas.microsoft.com/office/drawing/2014/main" id="{BF73EC64-D5F4-60F1-0547-AC999489AF78}"/>
              </a:ext>
            </a:extLst>
          </p:cNvPr>
          <p:cNvSpPr>
            <a:spLocks noGrp="1"/>
          </p:cNvSpPr>
          <p:nvPr>
            <p:ph type="body" sz="quarter" idx="138"/>
          </p:nvPr>
        </p:nvSpPr>
        <p:spPr>
          <a:xfrm>
            <a:off x="9382889" y="3810598"/>
            <a:ext cx="1974000" cy="503222"/>
          </a:xfrm>
        </p:spPr>
        <p:txBody>
          <a:bodyPr>
            <a:noAutofit/>
          </a:bodyPr>
          <a:lstStyle>
            <a:lvl1pPr>
              <a:defRPr sz="900"/>
            </a:lvl1pPr>
          </a:lstStyle>
          <a:p>
            <a:pPr lvl="0"/>
            <a:r>
              <a:rPr lang="en-US"/>
              <a:t>Click to edit Master text styles</a:t>
            </a:r>
          </a:p>
        </p:txBody>
      </p:sp>
      <p:sp>
        <p:nvSpPr>
          <p:cNvPr id="40" name="Text Placeholder 95">
            <a:extLst>
              <a:ext uri="{FF2B5EF4-FFF2-40B4-BE49-F238E27FC236}">
                <a16:creationId xmlns:a16="http://schemas.microsoft.com/office/drawing/2014/main" id="{91B6FAEB-3F4E-3434-069F-BDE7FE1BEAC3}"/>
              </a:ext>
            </a:extLst>
          </p:cNvPr>
          <p:cNvSpPr>
            <a:spLocks noGrp="1"/>
          </p:cNvSpPr>
          <p:nvPr>
            <p:ph type="body" sz="quarter" idx="139" hasCustomPrompt="1"/>
          </p:nvPr>
        </p:nvSpPr>
        <p:spPr>
          <a:xfrm>
            <a:off x="9066088" y="3810598"/>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1" name="Text Placeholder 92">
            <a:extLst>
              <a:ext uri="{FF2B5EF4-FFF2-40B4-BE49-F238E27FC236}">
                <a16:creationId xmlns:a16="http://schemas.microsoft.com/office/drawing/2014/main" id="{2A0001B6-AC19-101C-9C68-85C3CD2C9E66}"/>
              </a:ext>
            </a:extLst>
          </p:cNvPr>
          <p:cNvSpPr>
            <a:spLocks noGrp="1"/>
          </p:cNvSpPr>
          <p:nvPr>
            <p:ph type="body" sz="quarter" idx="140"/>
          </p:nvPr>
        </p:nvSpPr>
        <p:spPr>
          <a:xfrm>
            <a:off x="9062328" y="4707323"/>
            <a:ext cx="2294561" cy="262252"/>
          </a:xfrm>
        </p:spPr>
        <p:txBody>
          <a:bodyPr>
            <a:noAutofit/>
          </a:bodyPr>
          <a:lstStyle>
            <a:lvl1pPr>
              <a:defRPr sz="1200" b="1">
                <a:solidFill>
                  <a:schemeClr val="accent1"/>
                </a:solidFill>
              </a:defRPr>
            </a:lvl1pPr>
          </a:lstStyle>
          <a:p>
            <a:pPr lvl="0"/>
            <a:r>
              <a:rPr lang="en-US"/>
              <a:t>Click to edit Master text styles</a:t>
            </a:r>
          </a:p>
        </p:txBody>
      </p:sp>
      <p:sp>
        <p:nvSpPr>
          <p:cNvPr id="42" name="Text Placeholder 93">
            <a:extLst>
              <a:ext uri="{FF2B5EF4-FFF2-40B4-BE49-F238E27FC236}">
                <a16:creationId xmlns:a16="http://schemas.microsoft.com/office/drawing/2014/main" id="{7FBD1C38-9BF0-C373-F531-CD1A48D6F1E3}"/>
              </a:ext>
            </a:extLst>
          </p:cNvPr>
          <p:cNvSpPr>
            <a:spLocks noGrp="1"/>
          </p:cNvSpPr>
          <p:nvPr>
            <p:ph type="body" sz="quarter" idx="141"/>
          </p:nvPr>
        </p:nvSpPr>
        <p:spPr>
          <a:xfrm>
            <a:off x="9062328" y="4884321"/>
            <a:ext cx="2294561" cy="262252"/>
          </a:xfrm>
        </p:spPr>
        <p:txBody>
          <a:bodyPr>
            <a:noAutofit/>
          </a:bodyPr>
          <a:lstStyle>
            <a:lvl1pPr>
              <a:defRPr sz="900"/>
            </a:lvl1pPr>
          </a:lstStyle>
          <a:p>
            <a:pPr lvl="0"/>
            <a:r>
              <a:rPr lang="en-US"/>
              <a:t>Click to edit Master text styles</a:t>
            </a:r>
          </a:p>
        </p:txBody>
      </p:sp>
      <p:sp>
        <p:nvSpPr>
          <p:cNvPr id="43" name="Text Placeholder 91">
            <a:extLst>
              <a:ext uri="{FF2B5EF4-FFF2-40B4-BE49-F238E27FC236}">
                <a16:creationId xmlns:a16="http://schemas.microsoft.com/office/drawing/2014/main" id="{A4238A4A-5E55-906A-CD8D-67AE02A829BE}"/>
              </a:ext>
            </a:extLst>
          </p:cNvPr>
          <p:cNvSpPr>
            <a:spLocks noGrp="1"/>
          </p:cNvSpPr>
          <p:nvPr>
            <p:ph type="body" sz="quarter" idx="142"/>
          </p:nvPr>
        </p:nvSpPr>
        <p:spPr>
          <a:xfrm>
            <a:off x="9382889" y="5244951"/>
            <a:ext cx="1974000" cy="503222"/>
          </a:xfrm>
        </p:spPr>
        <p:txBody>
          <a:bodyPr>
            <a:noAutofit/>
          </a:bodyPr>
          <a:lstStyle>
            <a:lvl1pPr>
              <a:defRPr sz="900"/>
            </a:lvl1pPr>
          </a:lstStyle>
          <a:p>
            <a:pPr lvl="0"/>
            <a:r>
              <a:rPr lang="en-US"/>
              <a:t>Click to edit Master text styles</a:t>
            </a:r>
          </a:p>
        </p:txBody>
      </p:sp>
      <p:sp>
        <p:nvSpPr>
          <p:cNvPr id="44" name="Text Placeholder 95">
            <a:extLst>
              <a:ext uri="{FF2B5EF4-FFF2-40B4-BE49-F238E27FC236}">
                <a16:creationId xmlns:a16="http://schemas.microsoft.com/office/drawing/2014/main" id="{39DC53CF-1F61-422B-9325-0272A3B1B5A5}"/>
              </a:ext>
            </a:extLst>
          </p:cNvPr>
          <p:cNvSpPr>
            <a:spLocks noGrp="1"/>
          </p:cNvSpPr>
          <p:nvPr>
            <p:ph type="body" sz="quarter" idx="143" hasCustomPrompt="1"/>
          </p:nvPr>
        </p:nvSpPr>
        <p:spPr>
          <a:xfrm>
            <a:off x="9066088" y="5244951"/>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45" name="Text Placeholder 91">
            <a:extLst>
              <a:ext uri="{FF2B5EF4-FFF2-40B4-BE49-F238E27FC236}">
                <a16:creationId xmlns:a16="http://schemas.microsoft.com/office/drawing/2014/main" id="{96570CB4-156B-806F-4E2D-89AC95A93CA9}"/>
              </a:ext>
            </a:extLst>
          </p:cNvPr>
          <p:cNvSpPr>
            <a:spLocks noGrp="1"/>
          </p:cNvSpPr>
          <p:nvPr>
            <p:ph type="body" sz="quarter" idx="144" hasCustomPrompt="1"/>
          </p:nvPr>
        </p:nvSpPr>
        <p:spPr>
          <a:xfrm>
            <a:off x="1502913" y="2358315"/>
            <a:ext cx="331694" cy="503222"/>
          </a:xfrm>
        </p:spPr>
        <p:txBody>
          <a:bodyPr>
            <a:noAutofit/>
          </a:bodyPr>
          <a:lstStyle>
            <a:lvl1pPr algn="ctr">
              <a:defRPr sz="900" b="1">
                <a:solidFill>
                  <a:schemeClr val="accent1"/>
                </a:solidFill>
              </a:defRPr>
            </a:lvl1pPr>
          </a:lstStyle>
          <a:p>
            <a:r>
              <a:rPr lang="en-US" dirty="0"/>
              <a:t>O:</a:t>
            </a:r>
            <a:br>
              <a:rPr lang="en-US" dirty="0"/>
            </a:br>
            <a:r>
              <a:rPr lang="en-US" dirty="0"/>
              <a:t>M:</a:t>
            </a:r>
            <a:br>
              <a:rPr lang="en-US" dirty="0"/>
            </a:br>
            <a:r>
              <a:rPr lang="en-US" dirty="0"/>
              <a:t>F:</a:t>
            </a:r>
          </a:p>
        </p:txBody>
      </p:sp>
    </p:spTree>
    <p:extLst>
      <p:ext uri="{BB962C8B-B14F-4D97-AF65-F5344CB8AC3E}">
        <p14:creationId xmlns:p14="http://schemas.microsoft.com/office/powerpoint/2010/main" val="4251581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io_Blank">
    <p:spTree>
      <p:nvGrpSpPr>
        <p:cNvPr id="1" name=""/>
        <p:cNvGrpSpPr/>
        <p:nvPr/>
      </p:nvGrpSpPr>
      <p:grpSpPr>
        <a:xfrm>
          <a:off x="0" y="0"/>
          <a:ext cx="0" cy="0"/>
          <a:chOff x="0" y="0"/>
          <a:chExt cx="0" cy="0"/>
        </a:xfrm>
      </p:grpSpPr>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502347"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accent1"/>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19150111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io_Blue Bloc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0BA73D-4886-5ACC-231F-4860B74CC7E1}"/>
              </a:ext>
            </a:extLst>
          </p:cNvPr>
          <p:cNvSpPr/>
          <p:nvPr userDrawn="1"/>
        </p:nvSpPr>
        <p:spPr>
          <a:xfrm>
            <a:off x="396607" y="3161841"/>
            <a:ext cx="2324559" cy="20038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6263" y="365126"/>
            <a:ext cx="10777537" cy="1012914"/>
          </a:xfrm>
          <a:prstGeom prst="rect">
            <a:avLst/>
          </a:prstGeom>
        </p:spPr>
        <p:txBody>
          <a:bodyPr>
            <a:noAutofit/>
          </a:bodyPr>
          <a:lstStyle/>
          <a:p>
            <a:r>
              <a:rPr lang="en-US"/>
              <a:t>Click to edit Master title style</a:t>
            </a:r>
            <a:endParaRPr lang="en-US" dirty="0"/>
          </a:p>
        </p:txBody>
      </p:sp>
      <p:sp>
        <p:nvSpPr>
          <p:cNvPr id="4" name="Content Placeholder 3"/>
          <p:cNvSpPr>
            <a:spLocks noGrp="1"/>
          </p:cNvSpPr>
          <p:nvPr>
            <p:ph sz="half" idx="2" hasCustomPrompt="1"/>
          </p:nvPr>
        </p:nvSpPr>
        <p:spPr>
          <a:xfrm>
            <a:off x="3014483" y="2680447"/>
            <a:ext cx="8601256" cy="3496515"/>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r>
              <a:rPr lang="en-US" b="1" dirty="0">
                <a:solidFill>
                  <a:schemeClr val="accent1"/>
                </a:solidFill>
              </a:rPr>
              <a:t>Bold Dark Blue copy if necessary for introduction sentence</a:t>
            </a:r>
          </a:p>
          <a:p>
            <a:r>
              <a:rPr lang="en-US" dirty="0"/>
              <a:t>First level copy at 15pt. As et </a:t>
            </a:r>
            <a:r>
              <a:rPr lang="en-US" dirty="0" err="1"/>
              <a:t>ellab</a:t>
            </a:r>
            <a:r>
              <a:rPr lang="en-US" dirty="0"/>
              <a:t> </a:t>
            </a:r>
            <a:r>
              <a:rPr lang="en-US" dirty="0" err="1"/>
              <a:t>ius</a:t>
            </a:r>
            <a:r>
              <a:rPr lang="en-US" dirty="0"/>
              <a:t> </a:t>
            </a:r>
            <a:r>
              <a:rPr lang="en-US" dirty="0" err="1"/>
              <a:t>autaspe</a:t>
            </a:r>
            <a:r>
              <a:rPr lang="en-US" dirty="0"/>
              <a:t> </a:t>
            </a:r>
            <a:r>
              <a:rPr lang="en-US" dirty="0" err="1"/>
              <a:t>rferibus</a:t>
            </a:r>
            <a:r>
              <a:rPr lang="en-US" dirty="0"/>
              <a:t> </a:t>
            </a:r>
            <a:r>
              <a:rPr lang="en-US" dirty="0" err="1"/>
              <a:t>sam</a:t>
            </a:r>
            <a:r>
              <a:rPr lang="en-US" dirty="0"/>
              <a:t> que </a:t>
            </a:r>
            <a:r>
              <a:rPr lang="en-US" dirty="0" err="1"/>
              <a:t>soloribus</a:t>
            </a:r>
            <a:r>
              <a:rPr lang="en-US" dirty="0"/>
              <a:t> re, </a:t>
            </a:r>
            <a:r>
              <a:rPr lang="en-US" dirty="0" err="1"/>
              <a:t>offictoratis</a:t>
            </a:r>
            <a:r>
              <a:rPr lang="en-US" dirty="0"/>
              <a:t> </a:t>
            </a:r>
            <a:r>
              <a:rPr lang="en-US" dirty="0" err="1"/>
              <a:t>molorumqui</a:t>
            </a:r>
            <a:r>
              <a:rPr lang="en-US" dirty="0"/>
              <a:t> </a:t>
            </a:r>
            <a:r>
              <a:rPr lang="en-US" dirty="0" err="1"/>
              <a:t>dolorectis</a:t>
            </a:r>
            <a:r>
              <a:rPr lang="en-US" dirty="0"/>
              <a:t> </a:t>
            </a:r>
            <a:r>
              <a:rPr lang="en-US" dirty="0" err="1"/>
              <a:t>magnimus</a:t>
            </a:r>
            <a:r>
              <a:rPr lang="en-US" dirty="0"/>
              <a:t> et </a:t>
            </a:r>
            <a:r>
              <a:rPr lang="en-US" dirty="0" err="1"/>
              <a:t>andaerro</a:t>
            </a:r>
            <a:r>
              <a:rPr lang="en-US" dirty="0"/>
              <a:t> </a:t>
            </a:r>
            <a:r>
              <a:rPr lang="en-US" dirty="0" err="1"/>
              <a:t>voloreium</a:t>
            </a:r>
            <a:r>
              <a:rPr lang="en-US" dirty="0"/>
              <a:t> </a:t>
            </a:r>
            <a:r>
              <a:rPr lang="en-US" dirty="0" err="1"/>
              <a:t>libus</a:t>
            </a:r>
            <a:r>
              <a:rPr lang="en-US" dirty="0"/>
              <a:t> autem </a:t>
            </a:r>
            <a:r>
              <a:rPr lang="en-US" dirty="0" err="1"/>
              <a:t>excerfe</a:t>
            </a:r>
            <a:r>
              <a:rPr lang="en-US" dirty="0"/>
              <a:t> </a:t>
            </a:r>
            <a:r>
              <a:rPr lang="en-US" dirty="0" err="1"/>
              <a:t>runtius</a:t>
            </a:r>
            <a:r>
              <a:rPr lang="en-US" dirty="0"/>
              <a:t> </a:t>
            </a:r>
            <a:r>
              <a:rPr lang="en-US" dirty="0" err="1"/>
              <a:t>poritas</a:t>
            </a:r>
            <a:r>
              <a:rPr lang="en-US" dirty="0"/>
              <a:t> </a:t>
            </a:r>
            <a:r>
              <a:rPr lang="en-US" dirty="0" err="1"/>
              <a:t>earumque</a:t>
            </a:r>
            <a:r>
              <a:rPr lang="en-US" dirty="0"/>
              <a:t> pro blat </a:t>
            </a:r>
            <a:r>
              <a:rPr lang="en-US" dirty="0" err="1"/>
              <a:t>rehenda</a:t>
            </a:r>
            <a:r>
              <a:rPr lang="en-US" dirty="0"/>
              <a:t> </a:t>
            </a:r>
            <a:r>
              <a:rPr lang="en-US" dirty="0" err="1"/>
              <a:t>nihillaut</a:t>
            </a:r>
            <a:r>
              <a:rPr lang="en-US" dirty="0"/>
              <a:t> </a:t>
            </a:r>
            <a:r>
              <a:rPr lang="en-US" dirty="0" err="1"/>
              <a:t>enis</a:t>
            </a:r>
            <a:r>
              <a:rPr lang="en-US" dirty="0"/>
              <a:t> </a:t>
            </a:r>
            <a:r>
              <a:rPr lang="en-US" dirty="0" err="1"/>
              <a:t>resti</a:t>
            </a:r>
            <a:r>
              <a:rPr lang="en-US" dirty="0"/>
              <a:t> </a:t>
            </a:r>
            <a:r>
              <a:rPr lang="en-US" dirty="0" err="1"/>
              <a:t>blabore</a:t>
            </a:r>
            <a:r>
              <a:rPr lang="en-US" dirty="0"/>
              <a:t> </a:t>
            </a:r>
            <a:r>
              <a:rPr lang="en-US" dirty="0" err="1"/>
              <a:t>explaccum</a:t>
            </a:r>
            <a:endParaRPr lang="en-US" dirty="0"/>
          </a:p>
          <a:p>
            <a:pPr lvl="1"/>
            <a:r>
              <a:rPr lang="en-US" dirty="0"/>
              <a:t>Second level copy is first level bullets</a:t>
            </a:r>
          </a:p>
          <a:p>
            <a:pPr lvl="1"/>
            <a:r>
              <a:rPr lang="en-US" dirty="0" err="1"/>
              <a:t>Utem</a:t>
            </a:r>
            <a:r>
              <a:rPr lang="en-US" dirty="0"/>
              <a:t> </a:t>
            </a:r>
            <a:r>
              <a:rPr lang="en-US" dirty="0" err="1"/>
              <a:t>ut</a:t>
            </a:r>
            <a:r>
              <a:rPr lang="en-US" dirty="0"/>
              <a:t> </a:t>
            </a:r>
            <a:r>
              <a:rPr lang="en-US" dirty="0" err="1"/>
              <a:t>inus</a:t>
            </a:r>
            <a:r>
              <a:rPr lang="en-US" dirty="0"/>
              <a:t> </a:t>
            </a:r>
            <a:r>
              <a:rPr lang="en-US" dirty="0" err="1"/>
              <a:t>vene</a:t>
            </a:r>
            <a:r>
              <a:rPr lang="en-US" dirty="0"/>
              <a:t> vent </a:t>
            </a:r>
          </a:p>
          <a:p>
            <a:pPr lvl="1"/>
            <a:r>
              <a:rPr lang="en-US" dirty="0" err="1"/>
              <a:t>Harumquam</a:t>
            </a:r>
            <a:r>
              <a:rPr lang="en-US" dirty="0"/>
              <a:t> </a:t>
            </a:r>
            <a:r>
              <a:rPr lang="en-US" dirty="0" err="1"/>
              <a:t>rerferc</a:t>
            </a:r>
            <a:r>
              <a:rPr lang="en-US" dirty="0"/>
              <a:t> </a:t>
            </a:r>
            <a:r>
              <a:rPr lang="en-US" dirty="0" err="1"/>
              <a:t>hicipsa</a:t>
            </a:r>
            <a:r>
              <a:rPr lang="en-US" dirty="0"/>
              <a:t> </a:t>
            </a:r>
            <a:r>
              <a:rPr lang="en-US" dirty="0" err="1"/>
              <a:t>nulpa</a:t>
            </a:r>
            <a:r>
              <a:rPr lang="en-US" dirty="0"/>
              <a:t> </a:t>
            </a:r>
            <a:r>
              <a:rPr lang="en-US" dirty="0" err="1"/>
              <a:t>inum</a:t>
            </a:r>
            <a:r>
              <a:rPr lang="en-US" dirty="0"/>
              <a:t> sit, commo </a:t>
            </a:r>
            <a:r>
              <a:rPr lang="en-US" dirty="0" err="1"/>
              <a:t>consed</a:t>
            </a:r>
            <a:r>
              <a:rPr lang="en-US" dirty="0"/>
              <a:t> qui que pa </a:t>
            </a:r>
            <a:r>
              <a:rPr lang="en-US" dirty="0" err="1"/>
              <a:t>aut</a:t>
            </a:r>
            <a:r>
              <a:rPr lang="en-US" dirty="0"/>
              <a:t> </a:t>
            </a:r>
            <a:r>
              <a:rPr lang="en-US" dirty="0" err="1"/>
              <a:t>ratur</a:t>
            </a:r>
            <a:r>
              <a:rPr lang="en-US" dirty="0"/>
              <a:t> </a:t>
            </a:r>
            <a:r>
              <a:rPr lang="en-US" dirty="0" err="1"/>
              <a:t>autatem</a:t>
            </a:r>
            <a:r>
              <a:rPr lang="en-US" dirty="0"/>
              <a:t> </a:t>
            </a:r>
            <a:r>
              <a:rPr lang="en-US" dirty="0" err="1"/>
              <a:t>ipitatecae</a:t>
            </a:r>
            <a:r>
              <a:rPr lang="en-US" dirty="0"/>
              <a:t> </a:t>
            </a:r>
            <a:r>
              <a:rPr lang="en-US" dirty="0" err="1"/>
              <a:t>nonserem</a:t>
            </a:r>
            <a:r>
              <a:rPr lang="en-US" dirty="0"/>
              <a:t> facias </a:t>
            </a:r>
            <a:r>
              <a:rPr lang="en-US" dirty="0" err="1"/>
              <a:t>dolum</a:t>
            </a:r>
            <a:r>
              <a:rPr lang="en-US" dirty="0"/>
              <a:t> </a:t>
            </a:r>
            <a:r>
              <a:rPr lang="en-US" dirty="0" err="1"/>
              <a:t>facculpa</a:t>
            </a:r>
            <a:r>
              <a:rPr lang="en-US" dirty="0"/>
              <a:t> </a:t>
            </a:r>
            <a:r>
              <a:rPr lang="en-US" dirty="0" err="1"/>
              <a:t>ditiant</a:t>
            </a:r>
            <a:r>
              <a:rPr lang="en-US" dirty="0"/>
              <a:t> </a:t>
            </a:r>
            <a:r>
              <a:rPr lang="en-US" dirty="0" err="1"/>
              <a:t>iatent</a:t>
            </a:r>
            <a:r>
              <a:rPr lang="en-US" dirty="0"/>
              <a:t> qui </a:t>
            </a:r>
            <a:r>
              <a:rPr lang="en-US" dirty="0" err="1"/>
              <a:t>ut</a:t>
            </a:r>
            <a:r>
              <a:rPr lang="en-US" dirty="0"/>
              <a:t> </a:t>
            </a:r>
            <a:r>
              <a:rPr lang="en-US" dirty="0" err="1"/>
              <a:t>velicia</a:t>
            </a:r>
            <a:endParaRPr lang="en-US" dirty="0"/>
          </a:p>
        </p:txBody>
      </p:sp>
      <p:sp>
        <p:nvSpPr>
          <p:cNvPr id="5" name="Date Placeholder 4"/>
          <p:cNvSpPr>
            <a:spLocks noGrp="1"/>
          </p:cNvSpPr>
          <p:nvPr>
            <p:ph type="dt" sz="half" idx="10"/>
          </p:nvPr>
        </p:nvSpPr>
        <p:spPr/>
        <p:txBody>
          <a:bodyPr/>
          <a:lstStyle/>
          <a:p>
            <a:fld id="{29D355F1-B2F7-A947-8A7A-C0406A91979E}" type="datetime1">
              <a:rPr lang="en-US" smtClean="0"/>
              <a:t>1/15/2025</a:t>
            </a:fld>
            <a:endParaRPr lang="en-US"/>
          </a:p>
        </p:txBody>
      </p:sp>
      <p:sp>
        <p:nvSpPr>
          <p:cNvPr id="6" name="Footer Placeholder 5"/>
          <p:cNvSpPr>
            <a:spLocks noGrp="1"/>
          </p:cNvSpPr>
          <p:nvPr>
            <p:ph type="ftr" sz="quarter" idx="11"/>
          </p:nvPr>
        </p:nvSpPr>
        <p:spPr/>
        <p:txBody>
          <a:bodyPr/>
          <a:lstStyle/>
          <a:p>
            <a:pPr defTabSz="914400">
              <a:defRPr/>
            </a:pPr>
            <a:r>
              <a:rPr lang="en-US" kern="0" dirty="0"/>
              <a:t>For internal usage only. Proprietary and confidential. Do not distribute.</a:t>
            </a:r>
          </a:p>
        </p:txBody>
      </p:sp>
      <p:sp>
        <p:nvSpPr>
          <p:cNvPr id="7" name="Slide Number Placeholder 6"/>
          <p:cNvSpPr>
            <a:spLocks noGrp="1"/>
          </p:cNvSpPr>
          <p:nvPr>
            <p:ph type="sldNum" sz="quarter" idx="12"/>
          </p:nvPr>
        </p:nvSpPr>
        <p:spPr/>
        <p:txBody>
          <a:bodyPr/>
          <a:lstStyle/>
          <a:p>
            <a:fld id="{209671D5-E847-A742-BF87-E2238E7CB990}" type="slidenum">
              <a:rPr lang="en-US" smtClean="0"/>
              <a:t>‹#›</a:t>
            </a:fld>
            <a:endParaRPr lang="en-US"/>
          </a:p>
        </p:txBody>
      </p:sp>
      <p:sp>
        <p:nvSpPr>
          <p:cNvPr id="11" name="Text Placeholder 92">
            <a:extLst>
              <a:ext uri="{FF2B5EF4-FFF2-40B4-BE49-F238E27FC236}">
                <a16:creationId xmlns:a16="http://schemas.microsoft.com/office/drawing/2014/main" id="{53A56180-16AB-1AA4-3789-A92EDCD59E11}"/>
              </a:ext>
            </a:extLst>
          </p:cNvPr>
          <p:cNvSpPr txBox="1">
            <a:spLocks/>
          </p:cNvSpPr>
          <p:nvPr userDrawn="1"/>
        </p:nvSpPr>
        <p:spPr>
          <a:xfrm>
            <a:off x="514740" y="4299482"/>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2" name="Text Placeholder 93">
            <a:extLst>
              <a:ext uri="{FF2B5EF4-FFF2-40B4-BE49-F238E27FC236}">
                <a16:creationId xmlns:a16="http://schemas.microsoft.com/office/drawing/2014/main" id="{183ADCAD-CD5A-DBCF-C475-149FFD4447B5}"/>
              </a:ext>
            </a:extLst>
          </p:cNvPr>
          <p:cNvSpPr txBox="1">
            <a:spLocks/>
          </p:cNvSpPr>
          <p:nvPr userDrawn="1"/>
        </p:nvSpPr>
        <p:spPr>
          <a:xfrm>
            <a:off x="514740" y="4476480"/>
            <a:ext cx="2294561" cy="262252"/>
          </a:xfrm>
          <a:prstGeom prst="rect">
            <a:avLst/>
          </a:prstGeom>
        </p:spPr>
        <p:txBody>
          <a:bodyPr/>
          <a:lst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17">
            <a:extLst>
              <a:ext uri="{FF2B5EF4-FFF2-40B4-BE49-F238E27FC236}">
                <a16:creationId xmlns:a16="http://schemas.microsoft.com/office/drawing/2014/main" id="{CC74F23B-BBBA-5E22-6350-90827F1C1571}"/>
              </a:ext>
            </a:extLst>
          </p:cNvPr>
          <p:cNvSpPr>
            <a:spLocks noGrp="1"/>
          </p:cNvSpPr>
          <p:nvPr>
            <p:ph type="pic" sz="quarter" idx="14"/>
          </p:nvPr>
        </p:nvSpPr>
        <p:spPr>
          <a:xfrm>
            <a:off x="612121" y="1829740"/>
            <a:ext cx="1876425" cy="2386012"/>
          </a:xfrm>
        </p:spPr>
        <p:txBody>
          <a:bodyPr/>
          <a:lstStyle/>
          <a:p>
            <a:r>
              <a:rPr lang="en-US"/>
              <a:t>Click icon to add picture</a:t>
            </a:r>
          </a:p>
        </p:txBody>
      </p:sp>
      <p:sp>
        <p:nvSpPr>
          <p:cNvPr id="19" name="Text Placeholder 91">
            <a:extLst>
              <a:ext uri="{FF2B5EF4-FFF2-40B4-BE49-F238E27FC236}">
                <a16:creationId xmlns:a16="http://schemas.microsoft.com/office/drawing/2014/main" id="{D4B9AD32-4AAB-EC63-44EE-5CBDF081E963}"/>
              </a:ext>
            </a:extLst>
          </p:cNvPr>
          <p:cNvSpPr>
            <a:spLocks noGrp="1"/>
          </p:cNvSpPr>
          <p:nvPr>
            <p:ph type="body" sz="quarter" idx="114"/>
          </p:nvPr>
        </p:nvSpPr>
        <p:spPr>
          <a:xfrm>
            <a:off x="690283" y="4364320"/>
            <a:ext cx="1797116" cy="503222"/>
          </a:xfrm>
        </p:spPr>
        <p:txBody>
          <a:bodyPr>
            <a:noAutofit/>
          </a:bodyPr>
          <a:lstStyle>
            <a:lvl1pPr>
              <a:defRPr sz="900">
                <a:solidFill>
                  <a:schemeClr val="bg1"/>
                </a:solidFill>
              </a:defRPr>
            </a:lvl1pPr>
          </a:lstStyle>
          <a:p>
            <a:pPr lvl="0"/>
            <a:r>
              <a:rPr lang="en-US"/>
              <a:t>Click to edit Master text styles</a:t>
            </a:r>
          </a:p>
        </p:txBody>
      </p:sp>
      <p:sp>
        <p:nvSpPr>
          <p:cNvPr id="20" name="Text Placeholder 95">
            <a:extLst>
              <a:ext uri="{FF2B5EF4-FFF2-40B4-BE49-F238E27FC236}">
                <a16:creationId xmlns:a16="http://schemas.microsoft.com/office/drawing/2014/main" id="{CEA10D7B-B9F7-DAD0-6718-2ED350FA3A8D}"/>
              </a:ext>
            </a:extLst>
          </p:cNvPr>
          <p:cNvSpPr>
            <a:spLocks noGrp="1"/>
          </p:cNvSpPr>
          <p:nvPr>
            <p:ph type="body" sz="quarter" idx="115" hasCustomPrompt="1"/>
          </p:nvPr>
        </p:nvSpPr>
        <p:spPr>
          <a:xfrm>
            <a:off x="502347" y="4364320"/>
            <a:ext cx="316801" cy="503222"/>
          </a:xfrm>
        </p:spPr>
        <p:txBody>
          <a:bodyPr lIns="0" rIns="0">
            <a:noAutofit/>
          </a:bodyPr>
          <a:lstStyle>
            <a:lvl1pPr algn="ctr">
              <a:defRPr sz="900" b="1">
                <a:solidFill>
                  <a:schemeClr val="tx2"/>
                </a:solidFill>
              </a:defRPr>
            </a:lvl1pPr>
          </a:lstStyle>
          <a:p>
            <a:pPr marL="0" indent="0">
              <a:lnSpc>
                <a:spcPts val="1100"/>
              </a:lnSpc>
              <a:spcBef>
                <a:spcPts val="0"/>
              </a:spcBef>
              <a:buNone/>
            </a:pPr>
            <a:r>
              <a:rPr lang="en-US" dirty="0"/>
              <a:t>O:</a:t>
            </a:r>
          </a:p>
          <a:p>
            <a:pPr marL="0" indent="0">
              <a:lnSpc>
                <a:spcPts val="1100"/>
              </a:lnSpc>
              <a:spcBef>
                <a:spcPts val="0"/>
              </a:spcBef>
              <a:buNone/>
            </a:pPr>
            <a:r>
              <a:rPr lang="en-US" dirty="0"/>
              <a:t>M:</a:t>
            </a:r>
          </a:p>
          <a:p>
            <a:pPr marL="0" indent="0">
              <a:lnSpc>
                <a:spcPts val="1100"/>
              </a:lnSpc>
              <a:spcBef>
                <a:spcPts val="0"/>
              </a:spcBef>
              <a:buNone/>
            </a:pPr>
            <a:r>
              <a:rPr lang="en-US" dirty="0"/>
              <a:t>F:</a:t>
            </a:r>
          </a:p>
        </p:txBody>
      </p:sp>
      <p:sp>
        <p:nvSpPr>
          <p:cNvPr id="25" name="Text Placeholder 24">
            <a:extLst>
              <a:ext uri="{FF2B5EF4-FFF2-40B4-BE49-F238E27FC236}">
                <a16:creationId xmlns:a16="http://schemas.microsoft.com/office/drawing/2014/main" id="{F4086D7D-2868-A807-9DED-54DC0D809558}"/>
              </a:ext>
            </a:extLst>
          </p:cNvPr>
          <p:cNvSpPr>
            <a:spLocks noGrp="1"/>
          </p:cNvSpPr>
          <p:nvPr>
            <p:ph type="body" sz="quarter" idx="116" hasCustomPrompt="1"/>
          </p:nvPr>
        </p:nvSpPr>
        <p:spPr>
          <a:xfrm>
            <a:off x="3014664" y="2151250"/>
            <a:ext cx="8601075" cy="334994"/>
          </a:xfrm>
        </p:spPr>
        <p:txBody>
          <a:bodyPr/>
          <a:lstStyle/>
          <a:p>
            <a:pPr lvl="0"/>
            <a:r>
              <a:rPr lang="en-US" dirty="0"/>
              <a:t>Title</a:t>
            </a:r>
          </a:p>
        </p:txBody>
      </p:sp>
      <p:sp>
        <p:nvSpPr>
          <p:cNvPr id="27" name="Content Placeholder 26">
            <a:extLst>
              <a:ext uri="{FF2B5EF4-FFF2-40B4-BE49-F238E27FC236}">
                <a16:creationId xmlns:a16="http://schemas.microsoft.com/office/drawing/2014/main" id="{35BC15E0-1EFA-B487-EA9B-090F77C1912B}"/>
              </a:ext>
            </a:extLst>
          </p:cNvPr>
          <p:cNvSpPr>
            <a:spLocks noGrp="1"/>
          </p:cNvSpPr>
          <p:nvPr>
            <p:ph sz="quarter" idx="117" hasCustomPrompt="1"/>
          </p:nvPr>
        </p:nvSpPr>
        <p:spPr>
          <a:xfrm>
            <a:off x="3014483" y="1794747"/>
            <a:ext cx="8601256" cy="365841"/>
          </a:xfrm>
        </p:spPr>
        <p:txBody>
          <a:bodyPr/>
          <a:lstStyle>
            <a:lvl1pPr>
              <a:defRPr sz="1800" b="1">
                <a:solidFill>
                  <a:schemeClr val="accent1"/>
                </a:solidFill>
              </a:defRPr>
            </a:lvl1pPr>
          </a:lstStyle>
          <a:p>
            <a:pPr lvl="0"/>
            <a:r>
              <a:rPr lang="en-US" dirty="0"/>
              <a:t>First Last Name, ABC</a:t>
            </a:r>
          </a:p>
        </p:txBody>
      </p:sp>
    </p:spTree>
    <p:extLst>
      <p:ext uri="{BB962C8B-B14F-4D97-AF65-F5344CB8AC3E}">
        <p14:creationId xmlns:p14="http://schemas.microsoft.com/office/powerpoint/2010/main" val="2943550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2"/>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bg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1"/>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1"/>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1"/>
                </a:solidFill>
              </a:rPr>
              <a:t>© </a:t>
            </a:r>
            <a:r>
              <a:rPr lang="en-US" sz="800" dirty="0" err="1">
                <a:solidFill>
                  <a:schemeClr val="bg1"/>
                </a:solidFill>
              </a:rPr>
              <a:t>TruStage</a:t>
            </a:r>
            <a:endParaRPr lang="en-US" sz="800" dirty="0">
              <a:solidFill>
                <a:schemeClr val="bg1"/>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1"/>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27827556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2_Blank">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2015A5-B913-AA40-8C2B-82209EA226DF}" type="datetime1">
              <a:rPr lang="en-US" smtClean="0"/>
              <a:t>1/15/2025</a:t>
            </a:fld>
            <a:endParaRPr lang="en-US"/>
          </a:p>
        </p:txBody>
      </p:sp>
      <p:pic>
        <p:nvPicPr>
          <p:cNvPr id="5" name="Picture 15">
            <a:extLst>
              <a:ext uri="{FF2B5EF4-FFF2-40B4-BE49-F238E27FC236}">
                <a16:creationId xmlns:a16="http://schemas.microsoft.com/office/drawing/2014/main" id="{AC411206-04BA-271D-29DD-C0BA73F506AB}"/>
              </a:ext>
            </a:extLst>
          </p:cNvPr>
          <p:cNvPicPr>
            <a:picLocks noChangeAspect="1"/>
          </p:cNvPicPr>
          <p:nvPr userDrawn="1"/>
        </p:nvPicPr>
        <p:blipFill>
          <a:blip r:embed="rId2"/>
          <a:stretch>
            <a:fillRect/>
          </a:stretch>
        </p:blipFill>
        <p:spPr>
          <a:xfrm>
            <a:off x="3403140" y="2029049"/>
            <a:ext cx="5053279" cy="1844601"/>
          </a:xfrm>
          <a:prstGeom prst="rect">
            <a:avLst/>
          </a:prstGeom>
        </p:spPr>
      </p:pic>
      <p:sp>
        <p:nvSpPr>
          <p:cNvPr id="6" name="TextBox 5">
            <a:extLst>
              <a:ext uri="{FF2B5EF4-FFF2-40B4-BE49-F238E27FC236}">
                <a16:creationId xmlns:a16="http://schemas.microsoft.com/office/drawing/2014/main" id="{8452B61A-3664-F68E-08A3-0C9167E29FBD}"/>
              </a:ext>
            </a:extLst>
          </p:cNvPr>
          <p:cNvSpPr txBox="1"/>
          <p:nvPr userDrawn="1"/>
        </p:nvSpPr>
        <p:spPr>
          <a:xfrm>
            <a:off x="3349256" y="4083931"/>
            <a:ext cx="5454502" cy="400110"/>
          </a:xfrm>
          <a:prstGeom prst="rect">
            <a:avLst/>
          </a:prstGeom>
          <a:noFill/>
        </p:spPr>
        <p:txBody>
          <a:bodyPr wrap="square" rtlCol="0">
            <a:spAutoFit/>
          </a:bodyPr>
          <a:lstStyle/>
          <a:p>
            <a:r>
              <a:rPr lang="en-US" sz="2000" dirty="0">
                <a:solidFill>
                  <a:schemeClr val="accent1"/>
                </a:solidFill>
              </a:rPr>
              <a:t>Insurance   |   Investments   |   Technology</a:t>
            </a:r>
          </a:p>
        </p:txBody>
      </p:sp>
      <p:sp>
        <p:nvSpPr>
          <p:cNvPr id="8" name="Text Placeholder 7">
            <a:extLst>
              <a:ext uri="{FF2B5EF4-FFF2-40B4-BE49-F238E27FC236}">
                <a16:creationId xmlns:a16="http://schemas.microsoft.com/office/drawing/2014/main" id="{C7637700-9451-AFFE-3125-D53259E36D19}"/>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9" name="TextBox 8">
            <a:extLst>
              <a:ext uri="{FF2B5EF4-FFF2-40B4-BE49-F238E27FC236}">
                <a16:creationId xmlns:a16="http://schemas.microsoft.com/office/drawing/2014/main" id="{59049853-568B-3A38-6D11-34F5FB1CA424}"/>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10" name="TextBox 9">
            <a:extLst>
              <a:ext uri="{FF2B5EF4-FFF2-40B4-BE49-F238E27FC236}">
                <a16:creationId xmlns:a16="http://schemas.microsoft.com/office/drawing/2014/main" id="{62DF6364-0A8A-5F01-1517-B728E35E0797}"/>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12" name="Text Placeholder 11">
            <a:extLst>
              <a:ext uri="{FF2B5EF4-FFF2-40B4-BE49-F238E27FC236}">
                <a16:creationId xmlns:a16="http://schemas.microsoft.com/office/drawing/2014/main" id="{65FC286F-2CB3-4310-6B9D-595FC8B727E9}"/>
              </a:ext>
            </a:extLst>
          </p:cNvPr>
          <p:cNvSpPr>
            <a:spLocks noGrp="1"/>
          </p:cNvSpPr>
          <p:nvPr>
            <p:ph type="body" sz="quarter" idx="12"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636072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ThankYo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AEE70B-42C7-DC58-C5C2-FE81F3F0903E}"/>
              </a:ext>
            </a:extLst>
          </p:cNvPr>
          <p:cNvSpPr/>
          <p:nvPr userDrawn="1"/>
        </p:nvSpPr>
        <p:spPr>
          <a:xfrm>
            <a:off x="0" y="1396181"/>
            <a:ext cx="12192000" cy="5461819"/>
          </a:xfrm>
          <a:prstGeom prst="rect">
            <a:avLst/>
          </a:prstGeom>
          <a:solidFill>
            <a:schemeClr val="tx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AE07E"/>
              </a:solidFill>
              <a:effectLst/>
              <a:uLnTx/>
              <a:uFillTx/>
            </a:endParaRP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5" name="Title 1">
            <a:extLst>
              <a:ext uri="{FF2B5EF4-FFF2-40B4-BE49-F238E27FC236}">
                <a16:creationId xmlns:a16="http://schemas.microsoft.com/office/drawing/2014/main" id="{74A20F26-C6FE-3913-4BC4-7CCE8E085130}"/>
              </a:ext>
            </a:extLst>
          </p:cNvPr>
          <p:cNvSpPr txBox="1">
            <a:spLocks/>
          </p:cNvSpPr>
          <p:nvPr userDrawn="1"/>
        </p:nvSpPr>
        <p:spPr>
          <a:xfrm>
            <a:off x="571500" y="3264060"/>
            <a:ext cx="7277100" cy="1825465"/>
          </a:xfrm>
          <a:prstGeom prst="rect">
            <a:avLst/>
          </a:prstGeom>
        </p:spPr>
        <p:txBody>
          <a:bodyPr vert="horz" lIns="73152" tIns="45720" rIns="91440" bIns="45720" rtlCol="0" anchor="t" anchorCtr="0">
            <a:noAutofit/>
          </a:bodyPr>
          <a:lstStyle>
            <a:lvl1pPr algn="l" defTabSz="914400" rtl="0" eaLnBrk="1" latinLnBrk="0" hangingPunct="1">
              <a:lnSpc>
                <a:spcPct val="90000"/>
              </a:lnSpc>
              <a:spcBef>
                <a:spcPct val="0"/>
              </a:spcBef>
              <a:buNone/>
              <a:defRPr sz="6000" b="1" kern="1200">
                <a:solidFill>
                  <a:schemeClr val="accent1"/>
                </a:solidFill>
                <a:latin typeface="+mj-lt"/>
                <a:ea typeface="+mj-ea"/>
                <a:cs typeface="+mj-cs"/>
              </a:defRPr>
            </a:lvl1pPr>
          </a:lstStyle>
          <a:p>
            <a:r>
              <a:rPr lang="en-US"/>
              <a:t>Thank you.</a:t>
            </a:r>
            <a:endParaRPr lang="en-US" dirty="0"/>
          </a:p>
        </p:txBody>
      </p:sp>
      <p:sp>
        <p:nvSpPr>
          <p:cNvPr id="11" name="Text Placeholder 10">
            <a:extLst>
              <a:ext uri="{FF2B5EF4-FFF2-40B4-BE49-F238E27FC236}">
                <a16:creationId xmlns:a16="http://schemas.microsoft.com/office/drawing/2014/main" id="{FEDFD7C7-638D-3539-A06C-30FD381CB97F}"/>
              </a:ext>
            </a:extLst>
          </p:cNvPr>
          <p:cNvSpPr>
            <a:spLocks noGrp="1"/>
          </p:cNvSpPr>
          <p:nvPr>
            <p:ph type="body" sz="quarter" idx="12"/>
          </p:nvPr>
        </p:nvSpPr>
        <p:spPr>
          <a:xfrm>
            <a:off x="8115300" y="3295699"/>
            <a:ext cx="3505200" cy="1936661"/>
          </a:xfrm>
        </p:spPr>
        <p:txBody>
          <a:bodyPr/>
          <a:lstStyle>
            <a:lvl1pPr>
              <a:lnSpc>
                <a:spcPct val="120000"/>
              </a:lnSpc>
              <a:spcBef>
                <a:spcPts val="0"/>
              </a:spcBef>
              <a:defRPr b="1">
                <a:solidFill>
                  <a:schemeClr val="accent1"/>
                </a:solidFill>
              </a:defRPr>
            </a:lvl1pPr>
            <a:lvl2pPr marL="6350" indent="0">
              <a:lnSpc>
                <a:spcPct val="120000"/>
              </a:lnSpc>
              <a:spcBef>
                <a:spcPts val="0"/>
              </a:spcBef>
              <a:buFontTx/>
              <a:buNone/>
              <a:defRPr>
                <a:solidFill>
                  <a:schemeClr val="accent1"/>
                </a:solidFill>
              </a:defRPr>
            </a:lvl2pPr>
            <a:lvl3pPr marL="7938" indent="0">
              <a:lnSpc>
                <a:spcPct val="120000"/>
              </a:lnSpc>
              <a:spcBef>
                <a:spcPts val="0"/>
              </a:spcBef>
              <a:buFontTx/>
              <a:buNone/>
              <a:tabLst/>
              <a:defRPr>
                <a:solidFill>
                  <a:schemeClr val="accent1"/>
                </a:solidFill>
              </a:defRPr>
            </a:lvl3pPr>
            <a:lvl4pPr marL="7938" indent="0">
              <a:lnSpc>
                <a:spcPct val="120000"/>
              </a:lnSpc>
              <a:spcBef>
                <a:spcPts val="0"/>
              </a:spcBef>
              <a:buFontTx/>
              <a:buNone/>
              <a:tabLst/>
              <a:defRPr>
                <a:solidFill>
                  <a:schemeClr val="accent1"/>
                </a:solidFill>
              </a:defRPr>
            </a:lvl4pPr>
            <a:lvl5pPr>
              <a:lnSpc>
                <a:spcPct val="120000"/>
              </a:lnSpc>
              <a:spcBef>
                <a:spcPts val="0"/>
              </a:spcBef>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ext Placeholder 7">
            <a:extLst>
              <a:ext uri="{FF2B5EF4-FFF2-40B4-BE49-F238E27FC236}">
                <a16:creationId xmlns:a16="http://schemas.microsoft.com/office/drawing/2014/main" id="{D6A60EE0-443D-E695-29E6-45D81A3600CC}"/>
              </a:ext>
            </a:extLst>
          </p:cNvPr>
          <p:cNvSpPr>
            <a:spLocks noGrp="1"/>
          </p:cNvSpPr>
          <p:nvPr>
            <p:ph type="body" sz="quarter" idx="11" hasCustomPrompt="1"/>
          </p:nvPr>
        </p:nvSpPr>
        <p:spPr>
          <a:xfrm>
            <a:off x="576263" y="6346825"/>
            <a:ext cx="1958556" cy="304800"/>
          </a:xfrm>
        </p:spPr>
        <p:txBody>
          <a:bodyPr anchor="b" anchorCtr="0"/>
          <a:lstStyle>
            <a:lvl1pPr>
              <a:defRPr sz="800">
                <a:solidFill>
                  <a:schemeClr val="bg2"/>
                </a:solidFill>
              </a:defRPr>
            </a:lvl1pPr>
            <a:lvl2pPr marL="6350" indent="0">
              <a:buNone/>
              <a:defRPr/>
            </a:lvl2pPr>
            <a:lvl3pPr marL="230187" indent="0">
              <a:buNone/>
              <a:defRPr/>
            </a:lvl3pPr>
            <a:lvl4pPr marL="460375" indent="0">
              <a:buNone/>
              <a:defRPr/>
            </a:lvl4pPr>
          </a:lstStyle>
          <a:p>
            <a:pPr lvl="0"/>
            <a:r>
              <a:rPr lang="en-US" dirty="0" err="1"/>
              <a:t>Adtrax</a:t>
            </a:r>
            <a:r>
              <a:rPr lang="en-US" dirty="0"/>
              <a:t> #</a:t>
            </a:r>
          </a:p>
        </p:txBody>
      </p:sp>
      <p:sp>
        <p:nvSpPr>
          <p:cNvPr id="3" name="TextBox 2">
            <a:extLst>
              <a:ext uri="{FF2B5EF4-FFF2-40B4-BE49-F238E27FC236}">
                <a16:creationId xmlns:a16="http://schemas.microsoft.com/office/drawing/2014/main" id="{5425FED9-FB33-AF74-E2CF-D334A066B89A}"/>
              </a:ext>
            </a:extLst>
          </p:cNvPr>
          <p:cNvSpPr txBox="1"/>
          <p:nvPr userDrawn="1"/>
        </p:nvSpPr>
        <p:spPr>
          <a:xfrm>
            <a:off x="3931891" y="6436181"/>
            <a:ext cx="4328217" cy="215444"/>
          </a:xfrm>
          <a:prstGeom prst="rect">
            <a:avLst/>
          </a:prstGeom>
          <a:noFill/>
        </p:spPr>
        <p:txBody>
          <a:bodyPr wrap="square" rtlCol="0" anchor="b" anchorCtr="0">
            <a:spAutoFit/>
          </a:bodyPr>
          <a:lstStyle/>
          <a:p>
            <a:pPr algn="ctr"/>
            <a:r>
              <a:rPr lang="en-US" sz="800" dirty="0">
                <a:solidFill>
                  <a:schemeClr val="bg2"/>
                </a:solidFill>
              </a:rPr>
              <a:t>Place disclaimer here.</a:t>
            </a:r>
          </a:p>
        </p:txBody>
      </p:sp>
      <p:sp>
        <p:nvSpPr>
          <p:cNvPr id="6" name="TextBox 5">
            <a:extLst>
              <a:ext uri="{FF2B5EF4-FFF2-40B4-BE49-F238E27FC236}">
                <a16:creationId xmlns:a16="http://schemas.microsoft.com/office/drawing/2014/main" id="{F2E3AC78-D4DA-A827-73CC-399481F20B73}"/>
              </a:ext>
            </a:extLst>
          </p:cNvPr>
          <p:cNvSpPr txBox="1"/>
          <p:nvPr userDrawn="1"/>
        </p:nvSpPr>
        <p:spPr>
          <a:xfrm>
            <a:off x="10065834" y="6436181"/>
            <a:ext cx="1554508" cy="215444"/>
          </a:xfrm>
          <a:prstGeom prst="rect">
            <a:avLst/>
          </a:prstGeom>
          <a:noFill/>
        </p:spPr>
        <p:txBody>
          <a:bodyPr wrap="square" rtlCol="0" anchor="b" anchorCtr="0">
            <a:spAutoFit/>
          </a:bodyPr>
          <a:lstStyle/>
          <a:p>
            <a:pPr algn="r"/>
            <a:r>
              <a:rPr lang="en-US" sz="800" dirty="0">
                <a:solidFill>
                  <a:schemeClr val="bg2"/>
                </a:solidFill>
              </a:rPr>
              <a:t>© </a:t>
            </a:r>
            <a:r>
              <a:rPr lang="en-US" sz="800" dirty="0" err="1">
                <a:solidFill>
                  <a:schemeClr val="bg2"/>
                </a:solidFill>
              </a:rPr>
              <a:t>TruStage</a:t>
            </a:r>
            <a:endParaRPr lang="en-US" sz="800" dirty="0">
              <a:solidFill>
                <a:schemeClr val="bg2"/>
              </a:solidFill>
            </a:endParaRPr>
          </a:p>
        </p:txBody>
      </p:sp>
      <p:sp>
        <p:nvSpPr>
          <p:cNvPr id="8" name="Text Placeholder 11">
            <a:extLst>
              <a:ext uri="{FF2B5EF4-FFF2-40B4-BE49-F238E27FC236}">
                <a16:creationId xmlns:a16="http://schemas.microsoft.com/office/drawing/2014/main" id="{EE93BC46-E9EC-9454-95BD-0EBCE61B0C7A}"/>
              </a:ext>
            </a:extLst>
          </p:cNvPr>
          <p:cNvSpPr>
            <a:spLocks noGrp="1"/>
          </p:cNvSpPr>
          <p:nvPr>
            <p:ph type="body" sz="quarter" idx="13" hasCustomPrompt="1"/>
          </p:nvPr>
        </p:nvSpPr>
        <p:spPr>
          <a:xfrm>
            <a:off x="576262" y="5694555"/>
            <a:ext cx="11044079" cy="652269"/>
          </a:xfrm>
        </p:spPr>
        <p:txBody>
          <a:bodyPr anchor="b" anchorCtr="0"/>
          <a:lstStyle>
            <a:lvl1pPr>
              <a:lnSpc>
                <a:spcPct val="100000"/>
              </a:lnSpc>
              <a:spcBef>
                <a:spcPts val="500"/>
              </a:spcBef>
              <a:defRPr sz="800">
                <a:solidFill>
                  <a:schemeClr val="bg2"/>
                </a:solidFill>
              </a:defRPr>
            </a:lvl1pPr>
            <a:lvl2pPr marL="6350" indent="0">
              <a:buNone/>
              <a:defRPr/>
            </a:lvl2pPr>
            <a:lvl3pPr marL="230187" indent="0">
              <a:buNone/>
              <a:defRPr/>
            </a:lvl3pPr>
            <a:lvl4pPr marL="460375" indent="0">
              <a:buNone/>
              <a:defRPr/>
            </a:lvl4pPr>
          </a:lstStyle>
          <a:p>
            <a:pPr lvl="0"/>
            <a:r>
              <a:rPr lang="en-US" dirty="0"/>
              <a:t>Additional disclosure</a:t>
            </a:r>
          </a:p>
        </p:txBody>
      </p:sp>
    </p:spTree>
    <p:extLst>
      <p:ext uri="{BB962C8B-B14F-4D97-AF65-F5344CB8AC3E}">
        <p14:creationId xmlns:p14="http://schemas.microsoft.com/office/powerpoint/2010/main" val="3211565258"/>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3302002" y="3119033"/>
            <a:ext cx="7709815"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3313374" y="3791433"/>
            <a:ext cx="7709815"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2520044" y="-14423"/>
            <a:ext cx="1364259"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3884303" y="-14423"/>
            <a:ext cx="828715"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 Box 40"/>
          <p:cNvSpPr txBox="1">
            <a:spLocks noChangeArrowheads="1"/>
          </p:cNvSpPr>
          <p:nvPr userDrawn="1"/>
        </p:nvSpPr>
        <p:spPr bwMode="auto">
          <a:xfrm>
            <a:off x="5012307" y="6512334"/>
            <a:ext cx="6941395"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12192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7083872"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123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Line 4">
            <a:extLst>
              <a:ext uri="{FF2B5EF4-FFF2-40B4-BE49-F238E27FC236}">
                <a16:creationId xmlns:a16="http://schemas.microsoft.com/office/drawing/2014/main" id="{8BC3F386-5DF0-3FD5-3242-4FF517512B46}"/>
              </a:ext>
            </a:extLst>
          </p:cNvPr>
          <p:cNvSpPr>
            <a:spLocks noChangeShapeType="1"/>
          </p:cNvSpPr>
          <p:nvPr/>
        </p:nvSpPr>
        <p:spPr bwMode="auto">
          <a:xfrm>
            <a:off x="1016000" y="1600200"/>
            <a:ext cx="10058400" cy="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3" name="Picture 5" descr="culogo">
            <a:extLst>
              <a:ext uri="{FF2B5EF4-FFF2-40B4-BE49-F238E27FC236}">
                <a16:creationId xmlns:a16="http://schemas.microsoft.com/office/drawing/2014/main" id="{38E67116-4A07-DDAC-51C5-58845A5D1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67151" y="-12806363"/>
            <a:ext cx="10295467" cy="737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Rectangle 2"/>
          <p:cNvSpPr>
            <a:spLocks noGrp="1" noChangeArrowheads="1"/>
          </p:cNvSpPr>
          <p:nvPr>
            <p:ph type="ctrTitle"/>
          </p:nvPr>
        </p:nvSpPr>
        <p:spPr bwMode="auto">
          <a:xfrm>
            <a:off x="812800" y="609600"/>
            <a:ext cx="10363200" cy="838200"/>
          </a:xfrm>
          <a:prstGeom prst="rect">
            <a:avLst/>
          </a:prstGeom>
          <a:noFill/>
        </p:spPr>
        <p:txBody>
          <a:bodyPr bIns="45720" anchor="ctr"/>
          <a:lstStyle>
            <a:lvl1pPr>
              <a:defRPr/>
            </a:lvl1pPr>
          </a:lstStyle>
          <a:p>
            <a:pPr lvl="0"/>
            <a:endParaRPr lang="en-US" noProof="0"/>
          </a:p>
        </p:txBody>
      </p:sp>
      <p:sp>
        <p:nvSpPr>
          <p:cNvPr id="79875" name="Rectangle 3"/>
          <p:cNvSpPr>
            <a:spLocks noGrp="1" noChangeArrowheads="1"/>
          </p:cNvSpPr>
          <p:nvPr>
            <p:ph type="subTitle" idx="1"/>
          </p:nvPr>
        </p:nvSpPr>
        <p:spPr bwMode="auto">
          <a:xfrm>
            <a:off x="914400" y="1828800"/>
            <a:ext cx="10363200" cy="4343400"/>
          </a:xfrm>
          <a:prstGeom prst="rect">
            <a:avLst/>
          </a:prstGeom>
          <a:noFill/>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881670213"/>
      </p:ext>
    </p:extLst>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White-HalfPix">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E8C0291-D28A-4F4A-67E6-622A29F8866A}"/>
              </a:ext>
            </a:extLst>
          </p:cNvPr>
          <p:cNvSpPr txBox="1"/>
          <p:nvPr userDrawn="1"/>
        </p:nvSpPr>
        <p:spPr>
          <a:xfrm>
            <a:off x="564697" y="6498464"/>
            <a:ext cx="8031255"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pic>
        <p:nvPicPr>
          <p:cNvPr id="15" name="Picture 15">
            <a:extLst>
              <a:ext uri="{FF2B5EF4-FFF2-40B4-BE49-F238E27FC236}">
                <a16:creationId xmlns:a16="http://schemas.microsoft.com/office/drawing/2014/main" id="{5DD58E80-84BE-37CF-1905-28534EC79F0B}"/>
              </a:ext>
            </a:extLst>
          </p:cNvPr>
          <p:cNvPicPr>
            <a:picLocks noChangeAspect="1"/>
          </p:cNvPicPr>
          <p:nvPr userDrawn="1"/>
        </p:nvPicPr>
        <p:blipFill>
          <a:blip r:embed="rId2"/>
          <a:stretch>
            <a:fillRect/>
          </a:stretch>
        </p:blipFill>
        <p:spPr>
          <a:xfrm>
            <a:off x="450451" y="293624"/>
            <a:ext cx="2629096" cy="959701"/>
          </a:xfrm>
          <a:prstGeom prst="rect">
            <a:avLst/>
          </a:prstGeom>
        </p:spPr>
      </p:pic>
      <p:sp>
        <p:nvSpPr>
          <p:cNvPr id="3" name="Picture Placeholder 2">
            <a:extLst>
              <a:ext uri="{FF2B5EF4-FFF2-40B4-BE49-F238E27FC236}">
                <a16:creationId xmlns:a16="http://schemas.microsoft.com/office/drawing/2014/main" id="{F9469E9E-E1C5-702F-DF82-1A2F9B5B8FED}"/>
              </a:ext>
            </a:extLst>
          </p:cNvPr>
          <p:cNvSpPr>
            <a:spLocks noGrp="1"/>
          </p:cNvSpPr>
          <p:nvPr>
            <p:ph type="pic" sz="quarter" idx="21"/>
          </p:nvPr>
        </p:nvSpPr>
        <p:spPr>
          <a:xfrm>
            <a:off x="6096000" y="0"/>
            <a:ext cx="6096000" cy="6858000"/>
          </a:xfrm>
        </p:spPr>
        <p:txBody>
          <a:bodyPr/>
          <a:lstStyle/>
          <a:p>
            <a:r>
              <a:rPr lang="en-US"/>
              <a:t>Click icon to add picture</a:t>
            </a:r>
          </a:p>
        </p:txBody>
      </p:sp>
      <p:sp>
        <p:nvSpPr>
          <p:cNvPr id="2" name="Title 1">
            <a:extLst>
              <a:ext uri="{FF2B5EF4-FFF2-40B4-BE49-F238E27FC236}">
                <a16:creationId xmlns:a16="http://schemas.microsoft.com/office/drawing/2014/main" id="{14708602-0403-CEEE-7347-CC6A0CE45D37}"/>
              </a:ext>
            </a:extLst>
          </p:cNvPr>
          <p:cNvSpPr>
            <a:spLocks noGrp="1"/>
          </p:cNvSpPr>
          <p:nvPr>
            <p:ph type="ctrTitle"/>
          </p:nvPr>
        </p:nvSpPr>
        <p:spPr>
          <a:xfrm>
            <a:off x="563292" y="2605401"/>
            <a:ext cx="5214937" cy="2387600"/>
          </a:xfrm>
        </p:spPr>
        <p:txBody>
          <a:bodyPr anchor="ctr" anchorCtr="0"/>
          <a:lstStyle>
            <a:lvl1pPr algn="l">
              <a:defRPr sz="6000">
                <a:solidFill>
                  <a:schemeClr val="accent1"/>
                </a:solidFill>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7B7AA96E-28C8-B611-D2C9-F59DC1A4A7E8}"/>
              </a:ext>
            </a:extLst>
          </p:cNvPr>
          <p:cNvSpPr>
            <a:spLocks noGrp="1"/>
          </p:cNvSpPr>
          <p:nvPr>
            <p:ph type="subTitle" idx="1"/>
          </p:nvPr>
        </p:nvSpPr>
        <p:spPr>
          <a:xfrm>
            <a:off x="576263" y="5389328"/>
            <a:ext cx="5229205" cy="424978"/>
          </a:xfrm>
        </p:spPr>
        <p:txBody>
          <a:bodyPr/>
          <a:lstStyle>
            <a:lvl1pPr marL="0" indent="0" algn="l">
              <a:buNone/>
              <a:defRPr sz="18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8">
            <a:extLst>
              <a:ext uri="{FF2B5EF4-FFF2-40B4-BE49-F238E27FC236}">
                <a16:creationId xmlns:a16="http://schemas.microsoft.com/office/drawing/2014/main" id="{74737CE8-1CE3-E1F5-E5DE-195220C14359}"/>
              </a:ext>
            </a:extLst>
          </p:cNvPr>
          <p:cNvSpPr>
            <a:spLocks noGrp="1"/>
          </p:cNvSpPr>
          <p:nvPr>
            <p:ph type="body" sz="quarter" idx="11" hasCustomPrompt="1"/>
          </p:nvPr>
        </p:nvSpPr>
        <p:spPr>
          <a:xfrm>
            <a:off x="587829" y="1940798"/>
            <a:ext cx="5200943" cy="293603"/>
          </a:xfrm>
        </p:spPr>
        <p:txBody>
          <a:bodyPr anchor="b" anchorCtr="0"/>
          <a:lstStyle>
            <a:lvl1pPr>
              <a:defRPr b="1">
                <a:solidFill>
                  <a:schemeClr val="accent1"/>
                </a:solidFill>
              </a:defRPr>
            </a:lvl1pPr>
          </a:lstStyle>
          <a:p>
            <a:pPr lvl="0"/>
            <a:r>
              <a:rPr lang="en-US" dirty="0"/>
              <a:t>Eyebrow | </a:t>
            </a:r>
          </a:p>
        </p:txBody>
      </p:sp>
    </p:spTree>
    <p:extLst>
      <p:ext uri="{BB962C8B-B14F-4D97-AF65-F5344CB8AC3E}">
        <p14:creationId xmlns:p14="http://schemas.microsoft.com/office/powerpoint/2010/main" val="1968601681"/>
      </p:ext>
    </p:extLst>
  </p:cSld>
  <p:clrMapOvr>
    <a:masterClrMapping/>
  </p:clrMapOvr>
  <p:extLst>
    <p:ext uri="{DCECCB84-F9BA-43D5-87BE-67443E8EF086}">
      <p15:sldGuideLst xmlns:p15="http://schemas.microsoft.com/office/powerpoint/2012/main">
        <p15:guide id="1" pos="4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21995813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0526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47837506"/>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008791737"/>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457002968"/>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3785747912"/>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2901252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5660540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CEB055-0DEE-814F-9715-B49340ADB67F}"/>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4" name="Title 1">
            <a:extLst>
              <a:ext uri="{FF2B5EF4-FFF2-40B4-BE49-F238E27FC236}">
                <a16:creationId xmlns:a16="http://schemas.microsoft.com/office/drawing/2014/main" id="{7985CE5A-5F5E-6241-8C24-6449FFC1BE16}"/>
              </a:ext>
            </a:extLst>
          </p:cNvPr>
          <p:cNvSpPr>
            <a:spLocks noGrp="1"/>
          </p:cNvSpPr>
          <p:nvPr>
            <p:ph type="ctrTitle"/>
          </p:nvPr>
        </p:nvSpPr>
        <p:spPr>
          <a:xfrm>
            <a:off x="1311965" y="1222513"/>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205FC580-0638-0545-95FA-01B62CFB2386}"/>
              </a:ext>
            </a:extLst>
          </p:cNvPr>
          <p:cNvSpPr>
            <a:spLocks noGrp="1"/>
          </p:cNvSpPr>
          <p:nvPr>
            <p:ph type="subTitle" idx="1"/>
          </p:nvPr>
        </p:nvSpPr>
        <p:spPr>
          <a:xfrm>
            <a:off x="1311966" y="3933569"/>
            <a:ext cx="9356033" cy="574932"/>
          </a:xfrm>
        </p:spPr>
        <p:txBody>
          <a:bodyPr>
            <a:noAutofit/>
          </a:bodyPr>
          <a:lstStyle>
            <a:lvl1pPr marL="0" indent="0" algn="l">
              <a:buNone/>
              <a:defRPr sz="2000" b="0" i="0">
                <a:solidFill>
                  <a:srgbClr val="F7EDE4"/>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Text Placeholder 20">
            <a:extLst>
              <a:ext uri="{FF2B5EF4-FFF2-40B4-BE49-F238E27FC236}">
                <a16:creationId xmlns:a16="http://schemas.microsoft.com/office/drawing/2014/main" id="{624386E0-AF5D-C349-9538-8D2E27DA19EF}"/>
              </a:ext>
            </a:extLst>
          </p:cNvPr>
          <p:cNvSpPr>
            <a:spLocks noGrp="1"/>
          </p:cNvSpPr>
          <p:nvPr>
            <p:ph type="body" sz="quarter" idx="12" hasCustomPrompt="1"/>
          </p:nvPr>
        </p:nvSpPr>
        <p:spPr>
          <a:xfrm>
            <a:off x="1311965" y="5411972"/>
            <a:ext cx="7026705" cy="323665"/>
          </a:xfrm>
        </p:spPr>
        <p:txBody>
          <a:bodyPr anchor="ctr">
            <a:noAutofit/>
          </a:bodyPr>
          <a:lstStyle>
            <a:lvl1pPr>
              <a:buFontTx/>
              <a:buNone/>
              <a:defRPr sz="1400">
                <a:solidFill>
                  <a:srgbClr val="F7EDE4"/>
                </a:solidFill>
                <a:latin typeface="Arial" panose="020B0604020202020204" pitchFamily="34" charset="0"/>
                <a:cs typeface="Arial" panose="020B0604020202020204" pitchFamily="34" charset="0"/>
              </a:defRPr>
            </a:lvl1pPr>
          </a:lstStyle>
          <a:p>
            <a:pPr lvl="0"/>
            <a:r>
              <a:rPr lang="en-US" dirty="0"/>
              <a:t>Click to enter presenter name and title</a:t>
            </a:r>
          </a:p>
        </p:txBody>
      </p:sp>
      <p:sp>
        <p:nvSpPr>
          <p:cNvPr id="7" name="Text Placeholder 22">
            <a:extLst>
              <a:ext uri="{FF2B5EF4-FFF2-40B4-BE49-F238E27FC236}">
                <a16:creationId xmlns:a16="http://schemas.microsoft.com/office/drawing/2014/main" id="{5CC3770E-E55C-E847-9B92-E8D4A4C41E29}"/>
              </a:ext>
            </a:extLst>
          </p:cNvPr>
          <p:cNvSpPr>
            <a:spLocks noGrp="1"/>
          </p:cNvSpPr>
          <p:nvPr>
            <p:ph type="body" sz="quarter" idx="13" hasCustomPrompt="1"/>
          </p:nvPr>
        </p:nvSpPr>
        <p:spPr>
          <a:xfrm>
            <a:off x="1311965" y="5740203"/>
            <a:ext cx="7390803" cy="401149"/>
          </a:xfrm>
        </p:spPr>
        <p:txBody>
          <a:bodyPr anchor="ctr">
            <a:noAutofit/>
          </a:bodyPr>
          <a:lstStyle>
            <a:lvl1pPr>
              <a:buFontTx/>
              <a:buNone/>
              <a:defRPr sz="1200" b="0" i="0">
                <a:solidFill>
                  <a:srgbClr val="F7EDE4"/>
                </a:solidFill>
                <a:latin typeface="Arial" panose="020B0604020202020204" pitchFamily="34" charset="0"/>
                <a:cs typeface="Arial" panose="020B0604020202020204" pitchFamily="34" charset="0"/>
              </a:defRPr>
            </a:lvl1pPr>
            <a:lvl2pPr>
              <a:buFontTx/>
              <a:buNone/>
              <a:defRPr sz="1200" b="0" i="0">
                <a:solidFill>
                  <a:srgbClr val="F7EDE4"/>
                </a:solidFill>
                <a:latin typeface="Arial" panose="020B0604020202020204" pitchFamily="34" charset="0"/>
                <a:cs typeface="Arial" panose="020B0604020202020204" pitchFamily="34" charset="0"/>
              </a:defRPr>
            </a:lvl2pPr>
            <a:lvl3pPr>
              <a:buFontTx/>
              <a:buNone/>
              <a:defRPr sz="1200" b="0" i="0">
                <a:solidFill>
                  <a:srgbClr val="F7EDE4"/>
                </a:solidFill>
                <a:latin typeface="Arial" panose="020B0604020202020204" pitchFamily="34" charset="0"/>
                <a:cs typeface="Arial" panose="020B0604020202020204" pitchFamily="34" charset="0"/>
              </a:defRPr>
            </a:lvl3pPr>
            <a:lvl4pPr>
              <a:buFontTx/>
              <a:buNone/>
              <a:defRPr sz="1200" b="0" i="0">
                <a:solidFill>
                  <a:srgbClr val="F7EDE4"/>
                </a:solidFill>
                <a:latin typeface="Arial" panose="020B0604020202020204" pitchFamily="34" charset="0"/>
                <a:cs typeface="Arial" panose="020B0604020202020204" pitchFamily="34" charset="0"/>
              </a:defRPr>
            </a:lvl4pPr>
            <a:lvl5pPr>
              <a:buFontTx/>
              <a:buNone/>
              <a:defRPr sz="1200" b="0" i="0">
                <a:solidFill>
                  <a:srgbClr val="F7EDE4"/>
                </a:solidFill>
                <a:latin typeface="Arial" panose="020B0604020202020204" pitchFamily="34" charset="0"/>
                <a:cs typeface="Arial" panose="020B0604020202020204" pitchFamily="34" charset="0"/>
              </a:defRPr>
            </a:lvl5pPr>
          </a:lstStyle>
          <a:p>
            <a:pPr lvl="0"/>
            <a:r>
              <a:rPr lang="en-US" dirty="0"/>
              <a:t>Click to enter date</a:t>
            </a:r>
          </a:p>
        </p:txBody>
      </p:sp>
      <p:pic>
        <p:nvPicPr>
          <p:cNvPr id="8" name="Picture 7">
            <a:extLst>
              <a:ext uri="{FF2B5EF4-FFF2-40B4-BE49-F238E27FC236}">
                <a16:creationId xmlns:a16="http://schemas.microsoft.com/office/drawing/2014/main" id="{686A0F74-E046-7349-9363-11480C5BD836}"/>
              </a:ext>
            </a:extLst>
          </p:cNvPr>
          <p:cNvPicPr>
            <a:picLocks noChangeAspect="1"/>
          </p:cNvPicPr>
          <p:nvPr userDrawn="1"/>
        </p:nvPicPr>
        <p:blipFill>
          <a:blip r:embed="rId3"/>
          <a:stretch>
            <a:fillRect/>
          </a:stretch>
        </p:blipFill>
        <p:spPr>
          <a:xfrm>
            <a:off x="356616" y="301752"/>
            <a:ext cx="2530683" cy="822960"/>
          </a:xfrm>
          <a:prstGeom prst="rect">
            <a:avLst/>
          </a:prstGeom>
        </p:spPr>
      </p:pic>
      <p:sp>
        <p:nvSpPr>
          <p:cNvPr id="9" name="TextBox 8">
            <a:extLst>
              <a:ext uri="{FF2B5EF4-FFF2-40B4-BE49-F238E27FC236}">
                <a16:creationId xmlns:a16="http://schemas.microsoft.com/office/drawing/2014/main" id="{1A058CF2-0CD9-C20C-092A-DBC38BDD354C}"/>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40178693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34264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A26931-7B11-BE42-8D12-73A86B1CB990}"/>
              </a:ext>
            </a:extLst>
          </p:cNvPr>
          <p:cNvPicPr>
            <a:picLocks noChangeAspect="1"/>
          </p:cNvPicPr>
          <p:nvPr userDrawn="1"/>
        </p:nvPicPr>
        <p:blipFill>
          <a:blip r:embed="rId2"/>
          <a:stretch>
            <a:fillRect/>
          </a:stretch>
        </p:blipFill>
        <p:spPr>
          <a:xfrm>
            <a:off x="7449561" y="2913280"/>
            <a:ext cx="7322591" cy="6858000"/>
          </a:xfrm>
          <a:prstGeom prst="rect">
            <a:avLst/>
          </a:prstGeom>
        </p:spPr>
      </p:pic>
      <p:sp>
        <p:nvSpPr>
          <p:cNvPr id="5" name="TextBox 4">
            <a:extLst>
              <a:ext uri="{FF2B5EF4-FFF2-40B4-BE49-F238E27FC236}">
                <a16:creationId xmlns:a16="http://schemas.microsoft.com/office/drawing/2014/main" id="{6A8CDB0B-F826-C4C9-6AE0-3B1ECD461992}"/>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solidFill>
                  <a:schemeClr val="bg1"/>
                </a:solidFill>
                <a:latin typeface="Arial" panose="020B0604020202020204" pitchFamily="34" charset="0"/>
                <a:cs typeface="Arial" panose="020B0604020202020204" pitchFamily="34" charset="0"/>
              </a:rPr>
              <a:t>© America’s Credit Unions 2024</a:t>
            </a:r>
          </a:p>
        </p:txBody>
      </p:sp>
      <p:sp>
        <p:nvSpPr>
          <p:cNvPr id="2" name="Title 1">
            <a:extLst>
              <a:ext uri="{FF2B5EF4-FFF2-40B4-BE49-F238E27FC236}">
                <a16:creationId xmlns:a16="http://schemas.microsoft.com/office/drawing/2014/main" id="{34A30DC8-0080-79A6-C739-C8BC72F1605D}"/>
              </a:ext>
            </a:extLst>
          </p:cNvPr>
          <p:cNvSpPr>
            <a:spLocks noGrp="1"/>
          </p:cNvSpPr>
          <p:nvPr>
            <p:ph type="ctrTitle"/>
          </p:nvPr>
        </p:nvSpPr>
        <p:spPr>
          <a:xfrm>
            <a:off x="586409" y="1769554"/>
            <a:ext cx="9356035" cy="2287451"/>
          </a:xfrm>
        </p:spPr>
        <p:txBody>
          <a:bodyPr anchor="b">
            <a:noAutofit/>
          </a:bodyPr>
          <a:lstStyle>
            <a:lvl1pPr algn="l">
              <a:defRPr sz="3600">
                <a:solidFill>
                  <a:srgbClr val="F7EDE4"/>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208570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White-FullPix">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7BE7B345-D49E-2D13-F164-BCA26E0CFCE6}"/>
              </a:ext>
            </a:extLst>
          </p:cNvPr>
          <p:cNvSpPr>
            <a:spLocks noGrp="1"/>
          </p:cNvSpPr>
          <p:nvPr>
            <p:ph type="pic" sz="quarter" idx="24"/>
          </p:nvPr>
        </p:nvSpPr>
        <p:spPr>
          <a:xfrm>
            <a:off x="0" y="0"/>
            <a:ext cx="12192000" cy="6858000"/>
          </a:xfrm>
        </p:spPr>
        <p:txBody>
          <a:bodyPr/>
          <a:lstStyle/>
          <a:p>
            <a:r>
              <a:rPr lang="en-US"/>
              <a:t>Click icon to add picture</a:t>
            </a:r>
            <a:endParaRPr lang="en-US" dirty="0"/>
          </a:p>
        </p:txBody>
      </p:sp>
      <p:pic>
        <p:nvPicPr>
          <p:cNvPr id="17" name="Picture 15">
            <a:extLst>
              <a:ext uri="{FF2B5EF4-FFF2-40B4-BE49-F238E27FC236}">
                <a16:creationId xmlns:a16="http://schemas.microsoft.com/office/drawing/2014/main" id="{7F6ECF31-6F53-8A6A-FED6-4E82FEE843D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62000" y="1905000"/>
            <a:ext cx="2078837" cy="756713"/>
          </a:xfrm>
          <a:prstGeom prst="rect">
            <a:avLst/>
          </a:prstGeom>
        </p:spPr>
      </p:pic>
      <p:sp>
        <p:nvSpPr>
          <p:cNvPr id="10" name="TextBox 9">
            <a:extLst>
              <a:ext uri="{FF2B5EF4-FFF2-40B4-BE49-F238E27FC236}">
                <a16:creationId xmlns:a16="http://schemas.microsoft.com/office/drawing/2014/main" id="{9E8C0291-D28A-4F4A-67E6-622A29F8866A}"/>
              </a:ext>
            </a:extLst>
          </p:cNvPr>
          <p:cNvSpPr txBox="1"/>
          <p:nvPr userDrawn="1"/>
        </p:nvSpPr>
        <p:spPr>
          <a:xfrm>
            <a:off x="838830" y="6498464"/>
            <a:ext cx="7757122" cy="215444"/>
          </a:xfrm>
          <a:prstGeom prst="rect">
            <a:avLst/>
          </a:prstGeom>
          <a:noFill/>
        </p:spPr>
        <p:txBody>
          <a:bodyPr wrap="square" lIns="118872">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chemeClr val="accent1"/>
                </a:solidFill>
                <a:effectLst/>
                <a:uLnTx/>
                <a:uFillTx/>
              </a:rPr>
              <a:t>For internal usage only. Proprietary and confidential. Do not distribute.</a:t>
            </a:r>
          </a:p>
        </p:txBody>
      </p:sp>
      <p:sp>
        <p:nvSpPr>
          <p:cNvPr id="4" name="Date Placeholder 3"/>
          <p:cNvSpPr>
            <a:spLocks noGrp="1"/>
          </p:cNvSpPr>
          <p:nvPr>
            <p:ph type="dt" sz="half" idx="10"/>
          </p:nvPr>
        </p:nvSpPr>
        <p:spPr/>
        <p:txBody>
          <a:bodyPr/>
          <a:lstStyle/>
          <a:p>
            <a:fld id="{5A436DC8-728B-8B43-83B4-34ADD0A5761A}" type="datetime1">
              <a:rPr lang="en-US" smtClean="0"/>
              <a:t>1/15/2025</a:t>
            </a:fld>
            <a:endParaRPr lang="en-US"/>
          </a:p>
        </p:txBody>
      </p:sp>
      <p:sp>
        <p:nvSpPr>
          <p:cNvPr id="9" name="Text Placeholder 12">
            <a:extLst>
              <a:ext uri="{FF2B5EF4-FFF2-40B4-BE49-F238E27FC236}">
                <a16:creationId xmlns:a16="http://schemas.microsoft.com/office/drawing/2014/main" id="{4B05D57B-5900-E744-6334-385297C0668A}"/>
              </a:ext>
            </a:extLst>
          </p:cNvPr>
          <p:cNvSpPr>
            <a:spLocks noGrp="1"/>
          </p:cNvSpPr>
          <p:nvPr>
            <p:ph type="body" sz="quarter" idx="20" hasCustomPrompt="1"/>
          </p:nvPr>
        </p:nvSpPr>
        <p:spPr>
          <a:xfrm>
            <a:off x="542925" y="1619250"/>
            <a:ext cx="5373687" cy="4457699"/>
          </a:xfrm>
          <a:solidFill>
            <a:schemeClr val="bg1"/>
          </a:solidFill>
        </p:spPr>
        <p:txBody>
          <a:bodyPr wrap="square" lIns="320040" tIns="1280160" rIns="274320">
            <a:noAutofit/>
          </a:bodyPr>
          <a:lstStyle>
            <a:lvl1pPr marL="54864">
              <a:spcAft>
                <a:spcPts val="2000"/>
              </a:spcAft>
              <a:defRPr sz="5000" b="1">
                <a:solidFill>
                  <a:schemeClr val="accent1"/>
                </a:solidFill>
              </a:defRPr>
            </a:lvl1pPr>
            <a:lvl2pPr marL="6350" indent="0">
              <a:spcAft>
                <a:spcPts val="2000"/>
              </a:spcAft>
              <a:buFontTx/>
              <a:buNone/>
              <a:defRPr sz="1800" b="1">
                <a:solidFill>
                  <a:schemeClr val="bg2"/>
                </a:solidFill>
              </a:defRPr>
            </a:lvl2pPr>
            <a:lvl3pPr marL="54864" indent="0">
              <a:buFontTx/>
              <a:buNone/>
              <a:tabLst/>
              <a:defRPr sz="1800" b="1">
                <a:solidFill>
                  <a:schemeClr val="bg2"/>
                </a:solidFill>
              </a:defRPr>
            </a:lvl3pPr>
          </a:lstStyle>
          <a:p>
            <a:pPr lvl="0"/>
            <a:r>
              <a:rPr lang="en-US" dirty="0"/>
              <a:t>Click to edit Master title style</a:t>
            </a:r>
          </a:p>
        </p:txBody>
      </p:sp>
      <p:sp>
        <p:nvSpPr>
          <p:cNvPr id="23" name="Picture Placeholder 22">
            <a:extLst>
              <a:ext uri="{FF2B5EF4-FFF2-40B4-BE49-F238E27FC236}">
                <a16:creationId xmlns:a16="http://schemas.microsoft.com/office/drawing/2014/main" id="{9D016865-E0A3-175C-1AD6-CDAB696F3367}"/>
              </a:ext>
            </a:extLst>
          </p:cNvPr>
          <p:cNvSpPr>
            <a:spLocks noGrp="1"/>
          </p:cNvSpPr>
          <p:nvPr>
            <p:ph type="pic" sz="quarter" idx="23" hasCustomPrompt="1"/>
          </p:nvPr>
        </p:nvSpPr>
        <p:spPr>
          <a:xfrm>
            <a:off x="761999" y="1905000"/>
            <a:ext cx="2078837" cy="798166"/>
          </a:xfrm>
          <a:blipFill>
            <a:blip r:embed="rId4"/>
            <a:stretch>
              <a:fillRect t="245"/>
            </a:stretch>
          </a:blipFill>
        </p:spPr>
        <p:txBody>
          <a:bodyPr>
            <a:normAutofit/>
          </a:bodyPr>
          <a:lstStyle>
            <a:lvl1pPr>
              <a:defRPr sz="700">
                <a:solidFill>
                  <a:schemeClr val="bg2">
                    <a:lumMod val="20000"/>
                    <a:lumOff val="80000"/>
                  </a:schemeClr>
                </a:solidFill>
              </a:defRPr>
            </a:lvl1pPr>
          </a:lstStyle>
          <a:p>
            <a:r>
              <a:rPr lang="en-US" dirty="0" err="1"/>
              <a:t>TruStage</a:t>
            </a:r>
            <a:r>
              <a:rPr lang="en-US" dirty="0"/>
              <a:t> Logo</a:t>
            </a:r>
          </a:p>
        </p:txBody>
      </p:sp>
      <p:sp>
        <p:nvSpPr>
          <p:cNvPr id="2" name="Subtitle 2">
            <a:extLst>
              <a:ext uri="{FF2B5EF4-FFF2-40B4-BE49-F238E27FC236}">
                <a16:creationId xmlns:a16="http://schemas.microsoft.com/office/drawing/2014/main" id="{0E12EB09-FA18-936C-5A9B-30DF2EDD9AB2}"/>
              </a:ext>
            </a:extLst>
          </p:cNvPr>
          <p:cNvSpPr>
            <a:spLocks noGrp="1"/>
          </p:cNvSpPr>
          <p:nvPr>
            <p:ph type="subTitle" idx="1"/>
          </p:nvPr>
        </p:nvSpPr>
        <p:spPr>
          <a:xfrm>
            <a:off x="858285" y="5292052"/>
            <a:ext cx="5229205" cy="424978"/>
          </a:xfrm>
        </p:spPr>
        <p:txBody>
          <a:bodyPr/>
          <a:lstStyle>
            <a:lvl1pPr marL="0" indent="0" algn="l">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99111560"/>
      </p:ext>
    </p:extLst>
  </p:cSld>
  <p:clrMapOvr>
    <a:masterClrMapping/>
  </p:clrMapOvr>
  <p:extLst>
    <p:ext uri="{DCECCB84-F9BA-43D5-87BE-67443E8EF086}">
      <p15:sldGuideLst xmlns:p15="http://schemas.microsoft.com/office/powerpoint/2012/main">
        <p15:guide id="1" pos="609"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Main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331843"/>
            <a:ext cx="9982200" cy="4511745"/>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1266592396"/>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with subhea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990600" y="342769"/>
            <a:ext cx="9982200" cy="730146"/>
          </a:xfrm>
        </p:spPr>
        <p:txBody>
          <a:bodyPr anchor="ctr"/>
          <a:lstStyle>
            <a:lvl1pPr algn="l">
              <a:defRPr sz="3600">
                <a:solidFill>
                  <a:schemeClr val="tx2"/>
                </a:solidFill>
                <a:latin typeface="Georgia" panose="02040502050405020303" pitchFamily="18" charset="0"/>
              </a:defRPr>
            </a:lvl1pPr>
          </a:lstStyle>
          <a:p>
            <a:r>
              <a:rPr lang="en-US" dirty="0"/>
              <a:t>Title of Slide here</a:t>
            </a:r>
          </a:p>
        </p:txBody>
      </p:sp>
      <p:sp>
        <p:nvSpPr>
          <p:cNvPr id="16" name="Text Placeholder 8">
            <a:extLst>
              <a:ext uri="{FF2B5EF4-FFF2-40B4-BE49-F238E27FC236}">
                <a16:creationId xmlns:a16="http://schemas.microsoft.com/office/drawing/2014/main" id="{B0B3E804-F29D-2B46-B09A-88F326D983A5}"/>
              </a:ext>
            </a:extLst>
          </p:cNvPr>
          <p:cNvSpPr>
            <a:spLocks noGrp="1"/>
          </p:cNvSpPr>
          <p:nvPr>
            <p:ph type="body" sz="quarter" idx="10"/>
          </p:nvPr>
        </p:nvSpPr>
        <p:spPr>
          <a:xfrm>
            <a:off x="990600" y="1908727"/>
            <a:ext cx="9982200" cy="4482134"/>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6">
            <a:extLst>
              <a:ext uri="{FF2B5EF4-FFF2-40B4-BE49-F238E27FC236}">
                <a16:creationId xmlns:a16="http://schemas.microsoft.com/office/drawing/2014/main" id="{B75154B5-8AE3-2745-849A-1279C7C10B94}"/>
              </a:ext>
            </a:extLst>
          </p:cNvPr>
          <p:cNvSpPr>
            <a:spLocks noGrp="1"/>
          </p:cNvSpPr>
          <p:nvPr>
            <p:ph type="body" sz="quarter" idx="12"/>
          </p:nvPr>
        </p:nvSpPr>
        <p:spPr>
          <a:xfrm>
            <a:off x="990600" y="1311827"/>
            <a:ext cx="9982199" cy="596900"/>
          </a:xfrm>
        </p:spPr>
        <p:txBody>
          <a:bodyPr anchor="ctr">
            <a:normAutofit/>
          </a:bodyPr>
          <a:lstStyle>
            <a:lvl1pPr>
              <a:buFontTx/>
              <a:buNone/>
              <a:defRPr sz="2400" b="1" i="0">
                <a:solidFill>
                  <a:schemeClr val="tx2"/>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8" name="Picture 7">
            <a:extLst>
              <a:ext uri="{FF2B5EF4-FFF2-40B4-BE49-F238E27FC236}">
                <a16:creationId xmlns:a16="http://schemas.microsoft.com/office/drawing/2014/main" id="{73B47B1D-BE16-144C-980E-65838430C25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384686802"/>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Content ">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A8789-F7C8-AD4E-B5A7-7D9349975346}"/>
              </a:ext>
            </a:extLst>
          </p:cNvPr>
          <p:cNvSpPr>
            <a:spLocks noGrp="1"/>
          </p:cNvSpPr>
          <p:nvPr>
            <p:ph type="ctrTitle" hasCustomPrompt="1"/>
          </p:nvPr>
        </p:nvSpPr>
        <p:spPr>
          <a:xfrm>
            <a:off x="1007261" y="342769"/>
            <a:ext cx="10177480"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sp>
        <p:nvSpPr>
          <p:cNvPr id="18" name="Text Placeholder 8">
            <a:extLst>
              <a:ext uri="{FF2B5EF4-FFF2-40B4-BE49-F238E27FC236}">
                <a16:creationId xmlns:a16="http://schemas.microsoft.com/office/drawing/2014/main" id="{6959CB70-DAD8-D542-A372-A7BEAF2A4C63}"/>
              </a:ext>
            </a:extLst>
          </p:cNvPr>
          <p:cNvSpPr>
            <a:spLocks noGrp="1"/>
          </p:cNvSpPr>
          <p:nvPr>
            <p:ph type="body" sz="quarter" idx="13"/>
          </p:nvPr>
        </p:nvSpPr>
        <p:spPr>
          <a:xfrm>
            <a:off x="6182139"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6">
            <a:extLst>
              <a:ext uri="{FF2B5EF4-FFF2-40B4-BE49-F238E27FC236}">
                <a16:creationId xmlns:a16="http://schemas.microsoft.com/office/drawing/2014/main" id="{E1CB5B28-110D-1846-A6BF-9F4ABD4E55C5}"/>
              </a:ext>
            </a:extLst>
          </p:cNvPr>
          <p:cNvSpPr>
            <a:spLocks noGrp="1"/>
          </p:cNvSpPr>
          <p:nvPr>
            <p:ph type="body" sz="quarter" idx="14"/>
          </p:nvPr>
        </p:nvSpPr>
        <p:spPr>
          <a:xfrm>
            <a:off x="6182139"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3" name="Text Placeholder 8">
            <a:extLst>
              <a:ext uri="{FF2B5EF4-FFF2-40B4-BE49-F238E27FC236}">
                <a16:creationId xmlns:a16="http://schemas.microsoft.com/office/drawing/2014/main" id="{096C03DC-8BDA-2646-7529-305205C54EB4}"/>
              </a:ext>
            </a:extLst>
          </p:cNvPr>
          <p:cNvSpPr>
            <a:spLocks noGrp="1"/>
          </p:cNvSpPr>
          <p:nvPr>
            <p:ph type="body" sz="quarter" idx="15"/>
          </p:nvPr>
        </p:nvSpPr>
        <p:spPr>
          <a:xfrm>
            <a:off x="1007260" y="1925847"/>
            <a:ext cx="5002602" cy="3905042"/>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a:extLst>
              <a:ext uri="{FF2B5EF4-FFF2-40B4-BE49-F238E27FC236}">
                <a16:creationId xmlns:a16="http://schemas.microsoft.com/office/drawing/2014/main" id="{D9734E48-18EE-8D53-CD04-28DB6881A8BD}"/>
              </a:ext>
            </a:extLst>
          </p:cNvPr>
          <p:cNvSpPr>
            <a:spLocks noGrp="1"/>
          </p:cNvSpPr>
          <p:nvPr>
            <p:ph type="body" sz="quarter" idx="16"/>
          </p:nvPr>
        </p:nvSpPr>
        <p:spPr>
          <a:xfrm>
            <a:off x="1007260" y="1328946"/>
            <a:ext cx="5002602"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pic>
        <p:nvPicPr>
          <p:cNvPr id="5" name="Picture 4">
            <a:extLst>
              <a:ext uri="{FF2B5EF4-FFF2-40B4-BE49-F238E27FC236}">
                <a16:creationId xmlns:a16="http://schemas.microsoft.com/office/drawing/2014/main" id="{C3D0E258-D473-F647-AC35-EDD2E8437D18}"/>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280924318"/>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with left image">
    <p:bg>
      <p:bgPr>
        <a:solidFill>
          <a:schemeClr val="bg1"/>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5D7FA793-3311-EE4E-98EB-935DBFF31992}"/>
              </a:ext>
            </a:extLst>
          </p:cNvPr>
          <p:cNvSpPr>
            <a:spLocks noGrp="1"/>
          </p:cNvSpPr>
          <p:nvPr>
            <p:ph type="pic" sz="quarter" idx="12" hasCustomPrompt="1"/>
          </p:nvPr>
        </p:nvSpPr>
        <p:spPr>
          <a:xfrm>
            <a:off x="0" y="1331207"/>
            <a:ext cx="5422392" cy="5538486"/>
          </a:xfrm>
          <a:solidFill>
            <a:schemeClr val="bg1">
              <a:lumMod val="85000"/>
            </a:schemeClr>
          </a:solidFill>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Picture</a:t>
            </a:r>
          </a:p>
        </p:txBody>
      </p:sp>
      <p:sp>
        <p:nvSpPr>
          <p:cNvPr id="6" name="Text Placeholder 8">
            <a:extLst>
              <a:ext uri="{FF2B5EF4-FFF2-40B4-BE49-F238E27FC236}">
                <a16:creationId xmlns:a16="http://schemas.microsoft.com/office/drawing/2014/main" id="{0C1FF43E-1075-B64D-890C-AA847344CDBD}"/>
              </a:ext>
            </a:extLst>
          </p:cNvPr>
          <p:cNvSpPr>
            <a:spLocks noGrp="1"/>
          </p:cNvSpPr>
          <p:nvPr>
            <p:ph type="body" sz="quarter" idx="13"/>
          </p:nvPr>
        </p:nvSpPr>
        <p:spPr>
          <a:xfrm>
            <a:off x="5973679" y="1928107"/>
            <a:ext cx="5373623" cy="3795713"/>
          </a:xfrm>
        </p:spPr>
        <p:txBody>
          <a:bodyPr>
            <a:normAutofit/>
          </a:bodyPr>
          <a:lstStyle>
            <a:lvl1pPr>
              <a:spcAft>
                <a:spcPts val="300"/>
              </a:spcAft>
              <a:buFont typeface="Arial" panose="020B0604020202020204" pitchFamily="34" charset="0"/>
              <a:buChar char="•"/>
              <a:defRPr sz="2000" b="0" i="0">
                <a:solidFill>
                  <a:srgbClr val="342649"/>
                </a:solidFill>
                <a:latin typeface="Georgia" panose="02040502050405020303" pitchFamily="18" charset="0"/>
              </a:defRPr>
            </a:lvl1pPr>
            <a:lvl2pPr>
              <a:spcAft>
                <a:spcPts val="300"/>
              </a:spcAft>
              <a:buFont typeface="Arial" panose="020B0604020202020204" pitchFamily="34" charset="0"/>
              <a:buChar char="•"/>
              <a:defRPr sz="1600" b="0" i="0">
                <a:solidFill>
                  <a:srgbClr val="342649"/>
                </a:solidFill>
                <a:latin typeface="Georgia" panose="02040502050405020303" pitchFamily="18" charset="0"/>
              </a:defRPr>
            </a:lvl2pPr>
            <a:lvl3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3pPr>
            <a:lvl4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4pPr>
            <a:lvl5pPr>
              <a:spcAft>
                <a:spcPts val="300"/>
              </a:spcAft>
              <a:buFont typeface="Arial" panose="020B0604020202020204" pitchFamily="34" charset="0"/>
              <a:buChar char="•"/>
              <a:defRPr sz="1400" b="0" i="1">
                <a:solidFill>
                  <a:srgbClr val="34264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44E6E75-D936-074D-8CF9-8FEF5AB9392C}"/>
              </a:ext>
            </a:extLst>
          </p:cNvPr>
          <p:cNvSpPr>
            <a:spLocks noGrp="1"/>
          </p:cNvSpPr>
          <p:nvPr>
            <p:ph type="body" sz="quarter" idx="14"/>
          </p:nvPr>
        </p:nvSpPr>
        <p:spPr>
          <a:xfrm>
            <a:off x="5973679" y="1331207"/>
            <a:ext cx="5373623" cy="596900"/>
          </a:xfrm>
        </p:spPr>
        <p:txBody>
          <a:bodyPr anchor="ctr">
            <a:normAutofit/>
          </a:bodyPr>
          <a:lstStyle>
            <a:lvl1pPr>
              <a:buFontTx/>
              <a:buNone/>
              <a:defRPr sz="2400" b="1" i="0">
                <a:solidFill>
                  <a:srgbClr val="342649"/>
                </a:solidFill>
                <a:latin typeface="Arial" panose="020B0604020202020204" pitchFamily="34" charset="0"/>
                <a:cs typeface="Arial" panose="020B0604020202020204" pitchFamily="34" charset="0"/>
              </a:defRPr>
            </a:lvl1pPr>
            <a:lvl2pPr>
              <a:buNone/>
              <a:defRPr/>
            </a:lvl2pPr>
          </a:lstStyle>
          <a:p>
            <a:pPr lvl="0"/>
            <a:r>
              <a:rPr lang="en-US"/>
              <a:t>Click to edit Master text styles</a:t>
            </a:r>
          </a:p>
        </p:txBody>
      </p:sp>
      <p:sp>
        <p:nvSpPr>
          <p:cNvPr id="9" name="Title 1">
            <a:extLst>
              <a:ext uri="{FF2B5EF4-FFF2-40B4-BE49-F238E27FC236}">
                <a16:creationId xmlns:a16="http://schemas.microsoft.com/office/drawing/2014/main" id="{84F56A14-E362-EE43-BF53-54456BBDDC9A}"/>
              </a:ext>
            </a:extLst>
          </p:cNvPr>
          <p:cNvSpPr>
            <a:spLocks noGrp="1"/>
          </p:cNvSpPr>
          <p:nvPr>
            <p:ph type="ctrTitle" hasCustomPrompt="1"/>
          </p:nvPr>
        </p:nvSpPr>
        <p:spPr>
          <a:xfrm>
            <a:off x="990600" y="342769"/>
            <a:ext cx="10356702" cy="730146"/>
          </a:xfrm>
        </p:spPr>
        <p:txBody>
          <a:bodyPr anchor="ctr"/>
          <a:lstStyle>
            <a:lvl1pPr algn="l">
              <a:defRPr sz="3600">
                <a:solidFill>
                  <a:srgbClr val="342649"/>
                </a:solidFill>
                <a:latin typeface="Georgia" panose="02040502050405020303" pitchFamily="18" charset="0"/>
              </a:defRPr>
            </a:lvl1pPr>
          </a:lstStyle>
          <a:p>
            <a:r>
              <a:rPr lang="en-US" dirty="0"/>
              <a:t>Title of Slide here</a:t>
            </a:r>
          </a:p>
        </p:txBody>
      </p:sp>
      <p:pic>
        <p:nvPicPr>
          <p:cNvPr id="10" name="Picture 9">
            <a:extLst>
              <a:ext uri="{FF2B5EF4-FFF2-40B4-BE49-F238E27FC236}">
                <a16:creationId xmlns:a16="http://schemas.microsoft.com/office/drawing/2014/main" id="{DB939BEA-4674-6E4A-8AC8-583E51E288E3}"/>
              </a:ext>
            </a:extLst>
          </p:cNvPr>
          <p:cNvPicPr>
            <a:picLocks noChangeAspect="1"/>
          </p:cNvPicPr>
          <p:nvPr userDrawn="1"/>
        </p:nvPicPr>
        <p:blipFill>
          <a:blip r:embed="rId2"/>
          <a:stretch>
            <a:fillRect/>
          </a:stretch>
        </p:blipFill>
        <p:spPr>
          <a:xfrm>
            <a:off x="129540" y="342769"/>
            <a:ext cx="731520" cy="731520"/>
          </a:xfrm>
          <a:prstGeom prst="rect">
            <a:avLst/>
          </a:prstGeom>
        </p:spPr>
      </p:pic>
    </p:spTree>
    <p:extLst>
      <p:ext uri="{BB962C8B-B14F-4D97-AF65-F5344CB8AC3E}">
        <p14:creationId xmlns:p14="http://schemas.microsoft.com/office/powerpoint/2010/main" val="1549861237"/>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bg1"/>
        </a:solidFill>
        <a:effectLst/>
      </p:bgPr>
    </p:bg>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0082B51F-6222-DC48-BA67-E1D013C554B3}"/>
              </a:ext>
            </a:extLst>
          </p:cNvPr>
          <p:cNvSpPr>
            <a:spLocks noGrp="1"/>
          </p:cNvSpPr>
          <p:nvPr>
            <p:ph type="chart" sz="quarter" idx="10" hasCustomPrompt="1"/>
          </p:nvPr>
        </p:nvSpPr>
        <p:spPr>
          <a:xfrm>
            <a:off x="990600" y="1421297"/>
            <a:ext cx="9982200" cy="4808054"/>
          </a:xfrm>
        </p:spPr>
        <p:txBody>
          <a:bodyPr/>
          <a:lstStyle>
            <a:lvl1pPr>
              <a:defRPr sz="1800" b="0" i="0">
                <a:solidFill>
                  <a:srgbClr val="342649"/>
                </a:solidFill>
                <a:latin typeface="Arial" panose="020B0604020202020204" pitchFamily="34" charset="0"/>
                <a:cs typeface="Arial" panose="020B0604020202020204" pitchFamily="34" charset="0"/>
              </a:defRPr>
            </a:lvl1pPr>
          </a:lstStyle>
          <a:p>
            <a:r>
              <a:rPr lang="en-US" dirty="0"/>
              <a:t>Insert Chart</a:t>
            </a:r>
          </a:p>
        </p:txBody>
      </p:sp>
      <p:sp>
        <p:nvSpPr>
          <p:cNvPr id="8" name="Title 1">
            <a:extLst>
              <a:ext uri="{FF2B5EF4-FFF2-40B4-BE49-F238E27FC236}">
                <a16:creationId xmlns:a16="http://schemas.microsoft.com/office/drawing/2014/main" id="{D94D503A-4278-EA44-A2B8-A0BC16E47497}"/>
              </a:ext>
            </a:extLst>
          </p:cNvPr>
          <p:cNvSpPr>
            <a:spLocks noGrp="1"/>
          </p:cNvSpPr>
          <p:nvPr>
            <p:ph type="ctrTitle" hasCustomPrompt="1"/>
          </p:nvPr>
        </p:nvSpPr>
        <p:spPr>
          <a:xfrm>
            <a:off x="990600" y="342769"/>
            <a:ext cx="9982200" cy="730146"/>
          </a:xfrm>
        </p:spPr>
        <p:txBody>
          <a:bodyPr anchor="ctr"/>
          <a:lstStyle>
            <a:lvl1pPr algn="l">
              <a:defRPr sz="3600">
                <a:solidFill>
                  <a:srgbClr val="342649"/>
                </a:solidFill>
                <a:latin typeface="Georgia" panose="02040502050405020303" pitchFamily="18" charset="0"/>
              </a:defRPr>
            </a:lvl1pPr>
          </a:lstStyle>
          <a:p>
            <a:r>
              <a:rPr lang="en-US" dirty="0"/>
              <a:t>Title of Chart here</a:t>
            </a:r>
          </a:p>
        </p:txBody>
      </p:sp>
      <p:pic>
        <p:nvPicPr>
          <p:cNvPr id="2" name="Picture 1">
            <a:extLst>
              <a:ext uri="{FF2B5EF4-FFF2-40B4-BE49-F238E27FC236}">
                <a16:creationId xmlns:a16="http://schemas.microsoft.com/office/drawing/2014/main" id="{869D065A-BC76-E6D9-6D0D-43A8B3A40179}"/>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2100026408"/>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066B1D-AF6E-4D73-5C76-46D552E48680}"/>
              </a:ext>
            </a:extLst>
          </p:cNvPr>
          <p:cNvPicPr>
            <a:picLocks noChangeAspect="1"/>
          </p:cNvPicPr>
          <p:nvPr userDrawn="1"/>
        </p:nvPicPr>
        <p:blipFill>
          <a:blip r:embed="rId2"/>
          <a:stretch>
            <a:fillRect/>
          </a:stretch>
        </p:blipFill>
        <p:spPr>
          <a:xfrm>
            <a:off x="130584" y="342769"/>
            <a:ext cx="731520" cy="731520"/>
          </a:xfrm>
          <a:prstGeom prst="rect">
            <a:avLst/>
          </a:prstGeom>
        </p:spPr>
      </p:pic>
    </p:spTree>
    <p:extLst>
      <p:ext uri="{BB962C8B-B14F-4D97-AF65-F5344CB8AC3E}">
        <p14:creationId xmlns:p14="http://schemas.microsoft.com/office/powerpoint/2010/main" val="6681599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C46E-29EA-EBC5-A59F-65DB04BA65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340C9-F39F-0E7A-9A0C-A07210E592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10CCD-6644-E9C9-90BC-71BB44628CD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83665E-5FFF-4121-BB1F-2E292E2364C7}" type="datetimeFigureOut">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1/15/2025</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48EF9C34-905E-7651-5556-49DE1945BA6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AF45E9F8-5533-22E2-9CAC-C8B9BB345F8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DCA42F-EA5C-4795-BE79-7F1877FCD639}" type="slidenum">
              <a:rPr kumimoji="0" lang="en-US" sz="18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25542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blank">
  <p:cSld name="Logo: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66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9.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slideLayout" Target="../slideLayouts/slideLayout72.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34" Type="http://schemas.openxmlformats.org/officeDocument/2006/relationships/theme" Target="../theme/theme3.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33" Type="http://schemas.openxmlformats.org/officeDocument/2006/relationships/slideLayout" Target="../slideLayouts/slideLayout79.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slideLayout" Target="../slideLayouts/slideLayout7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32" Type="http://schemas.openxmlformats.org/officeDocument/2006/relationships/slideLayout" Target="../slideLayouts/slideLayout78.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slideLayout" Target="../slideLayouts/slideLayout7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31" Type="http://schemas.openxmlformats.org/officeDocument/2006/relationships/slideLayout" Target="../slideLayouts/slideLayout77.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slideLayout" Target="../slideLayouts/slideLayout73.xml"/><Relationship Id="rId30" Type="http://schemas.openxmlformats.org/officeDocument/2006/relationships/slideLayout" Target="../slideLayouts/slideLayout76.xml"/><Relationship Id="rId35"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theme" Target="../theme/theme5.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1/15/2025</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3649755028"/>
      </p:ext>
    </p:extLst>
  </p:cSld>
  <p:clrMap bg1="lt1" tx1="dk1" bg2="lt2" tx2="dk2" accent1="accent1" accent2="accent2" accent3="accent3" accent4="accent4" accent5="accent5" accent6="accent6" hlink="hlink" folHlink="folHlink"/>
  <p:sldLayoutIdLst>
    <p:sldLayoutId id="2147483718" r:id="rId1"/>
    <p:sldLayoutId id="2147483702" r:id="rId2"/>
    <p:sldLayoutId id="2147483710" r:id="rId3"/>
    <p:sldLayoutId id="2147483673" r:id="rId4"/>
    <p:sldLayoutId id="2147483711" r:id="rId5"/>
    <p:sldLayoutId id="2147483703" r:id="rId6"/>
    <p:sldLayoutId id="2147483712" r:id="rId7"/>
    <p:sldLayoutId id="2147483698" r:id="rId8"/>
    <p:sldLayoutId id="2147483697" r:id="rId9"/>
    <p:sldLayoutId id="2147483704" r:id="rId10"/>
    <p:sldLayoutId id="2147483699" r:id="rId11"/>
    <p:sldLayoutId id="2147483675" r:id="rId12"/>
    <p:sldLayoutId id="2147483690" r:id="rId13"/>
    <p:sldLayoutId id="2147483691" r:id="rId14"/>
    <p:sldLayoutId id="2147483692" r:id="rId15"/>
    <p:sldLayoutId id="2147483705" r:id="rId16"/>
    <p:sldLayoutId id="2147483693" r:id="rId17"/>
    <p:sldLayoutId id="2147483674" r:id="rId18"/>
    <p:sldLayoutId id="2147483700" r:id="rId19"/>
    <p:sldLayoutId id="2147483684" r:id="rId20"/>
    <p:sldLayoutId id="2147483687" r:id="rId21"/>
    <p:sldLayoutId id="2147483688" r:id="rId22"/>
    <p:sldLayoutId id="2147483689" r:id="rId23"/>
    <p:sldLayoutId id="2147483678" r:id="rId24"/>
    <p:sldLayoutId id="2147483679" r:id="rId25"/>
    <p:sldLayoutId id="2147483709" r:id="rId26"/>
    <p:sldLayoutId id="2147483713" r:id="rId27"/>
    <p:sldLayoutId id="2147483714" r:id="rId28"/>
    <p:sldLayoutId id="2147483707" r:id="rId29"/>
    <p:sldLayoutId id="2147483708" r:id="rId30"/>
    <p:sldLayoutId id="2147483706" r:id="rId31"/>
    <p:sldLayoutId id="2147483715" r:id="rId32"/>
    <p:sldLayoutId id="2147483807"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orient="horz" pos="3998" userDrawn="1">
          <p15:clr>
            <a:srgbClr val="F26B43"/>
          </p15:clr>
        </p15:guide>
        <p15:guide id="4" pos="363" userDrawn="1">
          <p15:clr>
            <a:srgbClr val="F26B43"/>
          </p15:clr>
        </p15:guide>
        <p15:guide id="5" pos="7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90690"/>
            <a:ext cx="10515600" cy="359774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picture containing food&#10;&#10;Description automatically generated">
            <a:extLst>
              <a:ext uri="{FF2B5EF4-FFF2-40B4-BE49-F238E27FC236}">
                <a16:creationId xmlns:a16="http://schemas.microsoft.com/office/drawing/2014/main" id="{1065B596-FDB1-574E-ADDC-6B67B4835E96}"/>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76200" y="6212116"/>
            <a:ext cx="1295400" cy="561525"/>
          </a:xfrm>
          <a:prstGeom prst="rect">
            <a:avLst/>
          </a:prstGeom>
        </p:spPr>
      </p:pic>
      <p:sp>
        <p:nvSpPr>
          <p:cNvPr id="5" name="TextBox 4">
            <a:extLst>
              <a:ext uri="{FF2B5EF4-FFF2-40B4-BE49-F238E27FC236}">
                <a16:creationId xmlns:a16="http://schemas.microsoft.com/office/drawing/2014/main" id="{CFFCCDEE-617C-6E41-AC51-EF5C5EA633B2}"/>
              </a:ext>
            </a:extLst>
          </p:cNvPr>
          <p:cNvSpPr txBox="1"/>
          <p:nvPr userDrawn="1"/>
        </p:nvSpPr>
        <p:spPr>
          <a:xfrm>
            <a:off x="7162800" y="6573582"/>
            <a:ext cx="4800600" cy="173124"/>
          </a:xfrm>
          <a:prstGeom prst="rect">
            <a:avLst/>
          </a:prstGeom>
          <a:noFill/>
        </p:spPr>
        <p:txBody>
          <a:bodyPr wrap="square" rtlCol="0">
            <a:spAutoFit/>
          </a:bodyPr>
          <a:lstStyle/>
          <a:p>
            <a:pPr algn="r"/>
            <a:r>
              <a:rPr lang="en-US" sz="525" dirty="0">
                <a:solidFill>
                  <a:schemeClr val="accent2"/>
                </a:solidFill>
              </a:rPr>
              <a:t>© Credit Union National Association 2020. All rights reserved. </a:t>
            </a:r>
          </a:p>
        </p:txBody>
      </p:sp>
    </p:spTree>
    <p:extLst>
      <p:ext uri="{BB962C8B-B14F-4D97-AF65-F5344CB8AC3E}">
        <p14:creationId xmlns:p14="http://schemas.microsoft.com/office/powerpoint/2010/main" val="143508196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685800" rtl="0" eaLnBrk="1" latinLnBrk="0" hangingPunct="1">
        <a:lnSpc>
          <a:spcPct val="90000"/>
        </a:lnSpc>
        <a:spcBef>
          <a:spcPct val="0"/>
        </a:spcBef>
        <a:buNone/>
        <a:defRPr sz="3300" kern="1200">
          <a:solidFill>
            <a:schemeClr val="accent1"/>
          </a:solidFill>
          <a:latin typeface="Georgia" panose="02040502050405020303"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0C28CA3-53E1-1ED6-FED0-58FA865DB5B8}"/>
              </a:ext>
            </a:extLst>
          </p:cNvPr>
          <p:cNvSpPr/>
          <p:nvPr userDrawn="1"/>
        </p:nvSpPr>
        <p:spPr>
          <a:xfrm>
            <a:off x="0" y="6356723"/>
            <a:ext cx="12192000" cy="501276"/>
          </a:xfrm>
          <a:prstGeom prst="rect">
            <a:avLst/>
          </a:prstGeom>
          <a:solidFill>
            <a:schemeClr val="bg1">
              <a:lumMod val="9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lumMod val="95000"/>
                </a:schemeClr>
              </a:solidFill>
              <a:effectLst/>
              <a:uLnTx/>
              <a:uFillTx/>
            </a:endParaRPr>
          </a:p>
        </p:txBody>
      </p:sp>
      <p:sp>
        <p:nvSpPr>
          <p:cNvPr id="2" name="Title Placeholder 1"/>
          <p:cNvSpPr>
            <a:spLocks noGrp="1"/>
          </p:cNvSpPr>
          <p:nvPr>
            <p:ph type="title"/>
          </p:nvPr>
        </p:nvSpPr>
        <p:spPr>
          <a:xfrm>
            <a:off x="576263" y="365126"/>
            <a:ext cx="11044237" cy="1012914"/>
          </a:xfrm>
          <a:prstGeom prst="rect">
            <a:avLst/>
          </a:prstGeom>
        </p:spPr>
        <p:txBody>
          <a:bodyPr vert="horz" lIns="73152"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6263" y="1825625"/>
            <a:ext cx="8496903"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6263" y="712691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715AA-019B-084B-8AD6-0CF12FFBD72D}" type="datetime1">
              <a:rPr lang="en-US" smtClean="0"/>
              <a:t>1/15/2025</a:t>
            </a:fld>
            <a:endParaRPr lang="en-US" dirty="0"/>
          </a:p>
        </p:txBody>
      </p:sp>
      <p:sp>
        <p:nvSpPr>
          <p:cNvPr id="5" name="Footer Placeholder 4"/>
          <p:cNvSpPr>
            <a:spLocks noGrp="1"/>
          </p:cNvSpPr>
          <p:nvPr>
            <p:ph type="ftr" sz="quarter" idx="3"/>
          </p:nvPr>
        </p:nvSpPr>
        <p:spPr>
          <a:xfrm>
            <a:off x="7116305" y="6452315"/>
            <a:ext cx="4114800" cy="269160"/>
          </a:xfrm>
          <a:prstGeom prst="rect">
            <a:avLst/>
          </a:prstGeom>
        </p:spPr>
        <p:txBody>
          <a:bodyPr vert="horz" lIns="91440" tIns="45720" rIns="91440" bIns="45720" rtlCol="0" anchor="ctr"/>
          <a:lstStyle>
            <a:lvl1pPr algn="r">
              <a:defRPr sz="800">
                <a:solidFill>
                  <a:schemeClr val="accent1"/>
                </a:solidFill>
              </a:defRPr>
            </a:lvl1pPr>
          </a:lstStyle>
          <a:p>
            <a:r>
              <a:rPr lang="en-US" kern="0" dirty="0"/>
              <a:t>For internal usage only. </a:t>
            </a:r>
            <a:r>
              <a:rPr lang="en-US" dirty="0"/>
              <a:t>Proprietary and confidential. Do not distribute.</a:t>
            </a:r>
          </a:p>
        </p:txBody>
      </p:sp>
      <p:sp>
        <p:nvSpPr>
          <p:cNvPr id="6" name="Slide Number Placeholder 5"/>
          <p:cNvSpPr>
            <a:spLocks noGrp="1"/>
          </p:cNvSpPr>
          <p:nvPr>
            <p:ph type="sldNum" sz="quarter" idx="4"/>
          </p:nvPr>
        </p:nvSpPr>
        <p:spPr>
          <a:xfrm>
            <a:off x="11270087" y="6452315"/>
            <a:ext cx="350413" cy="269160"/>
          </a:xfrm>
          <a:prstGeom prst="rect">
            <a:avLst/>
          </a:prstGeom>
        </p:spPr>
        <p:txBody>
          <a:bodyPr vert="horz" lIns="91440" tIns="45720" rIns="91440" bIns="45720" rtlCol="0" anchor="ctr"/>
          <a:lstStyle>
            <a:lvl1pPr algn="l">
              <a:defRPr sz="800">
                <a:solidFill>
                  <a:schemeClr val="accent1"/>
                </a:solidFill>
              </a:defRPr>
            </a:lvl1pPr>
          </a:lstStyle>
          <a:p>
            <a:fld id="{209671D5-E847-A742-BF87-E2238E7CB990}" type="slidenum">
              <a:rPr lang="en-US" smtClean="0"/>
              <a:pPr/>
              <a:t>‹#›</a:t>
            </a:fld>
            <a:endParaRPr lang="en-US" dirty="0"/>
          </a:p>
        </p:txBody>
      </p:sp>
      <p:cxnSp>
        <p:nvCxnSpPr>
          <p:cNvPr id="9" name="Straight Connector 8">
            <a:extLst>
              <a:ext uri="{FF2B5EF4-FFF2-40B4-BE49-F238E27FC236}">
                <a16:creationId xmlns:a16="http://schemas.microsoft.com/office/drawing/2014/main" id="{417AA0E1-A650-2AC5-C39B-5DADC4F0A45D}"/>
              </a:ext>
            </a:extLst>
          </p:cNvPr>
          <p:cNvCxnSpPr>
            <a:cxnSpLocks/>
          </p:cNvCxnSpPr>
          <p:nvPr userDrawn="1"/>
        </p:nvCxnSpPr>
        <p:spPr>
          <a:xfrm>
            <a:off x="11231105" y="6497833"/>
            <a:ext cx="0" cy="199433"/>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7">
            <a:extLst>
              <a:ext uri="{FF2B5EF4-FFF2-40B4-BE49-F238E27FC236}">
                <a16:creationId xmlns:a16="http://schemas.microsoft.com/office/drawing/2014/main" id="{A44C6E51-B487-DF05-520B-8BE42BC3637B}"/>
              </a:ext>
            </a:extLst>
          </p:cNvPr>
          <p:cNvPicPr>
            <a:picLocks noChangeAspect="1"/>
          </p:cNvPicPr>
          <p:nvPr userDrawn="1"/>
        </p:nvPicPr>
        <p:blipFill>
          <a:blip r:embed="rId35"/>
          <a:stretch>
            <a:fillRect/>
          </a:stretch>
        </p:blipFill>
        <p:spPr>
          <a:xfrm>
            <a:off x="444707" y="6349477"/>
            <a:ext cx="1373240" cy="501275"/>
          </a:xfrm>
          <a:prstGeom prst="rect">
            <a:avLst/>
          </a:prstGeom>
        </p:spPr>
      </p:pic>
    </p:spTree>
    <p:extLst>
      <p:ext uri="{BB962C8B-B14F-4D97-AF65-F5344CB8AC3E}">
        <p14:creationId xmlns:p14="http://schemas.microsoft.com/office/powerpoint/2010/main" val="47247695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 id="2147483780" r:id="rId17"/>
    <p:sldLayoutId id="2147483781" r:id="rId18"/>
    <p:sldLayoutId id="2147483782" r:id="rId19"/>
    <p:sldLayoutId id="2147483783" r:id="rId20"/>
    <p:sldLayoutId id="2147483784" r:id="rId21"/>
    <p:sldLayoutId id="2147483785" r:id="rId22"/>
    <p:sldLayoutId id="2147483786" r:id="rId23"/>
    <p:sldLayoutId id="2147483787" r:id="rId24"/>
    <p:sldLayoutId id="2147483788" r:id="rId25"/>
    <p:sldLayoutId id="2147483789" r:id="rId26"/>
    <p:sldLayoutId id="2147483790" r:id="rId27"/>
    <p:sldLayoutId id="2147483791" r:id="rId28"/>
    <p:sldLayoutId id="2147483792" r:id="rId29"/>
    <p:sldLayoutId id="2147483793" r:id="rId30"/>
    <p:sldLayoutId id="2147483794" r:id="rId31"/>
    <p:sldLayoutId id="2147483795" r:id="rId32"/>
    <p:sldLayoutId id="2147483796" r:id="rId33"/>
  </p:sldLayoutIdLst>
  <p:hf hdr="0" dt="0"/>
  <p:txStyles>
    <p:titleStyle>
      <a:lvl1pPr algn="l" defTabSz="914400" rtl="0" eaLnBrk="1" latinLnBrk="0" hangingPunct="1">
        <a:lnSpc>
          <a:spcPct val="90000"/>
        </a:lnSpc>
        <a:spcBef>
          <a:spcPct val="0"/>
        </a:spcBef>
        <a:buNone/>
        <a:defRPr sz="38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000"/>
        </a:spcBef>
        <a:buFontTx/>
        <a:buNone/>
        <a:defRPr sz="1500" kern="1200">
          <a:solidFill>
            <a:schemeClr val="bg2"/>
          </a:solidFill>
          <a:latin typeface="+mn-lt"/>
          <a:ea typeface="+mn-ea"/>
          <a:cs typeface="+mn-cs"/>
        </a:defRPr>
      </a:lvl1pPr>
      <a:lvl2pPr marL="230188" indent="-22383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2pPr>
      <a:lvl3pPr marL="460375" indent="-230188"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3pPr>
      <a:lvl4pPr marL="685800" indent="-225425" algn="l" defTabSz="914400" rtl="0" eaLnBrk="1" latinLnBrk="0" hangingPunct="1">
        <a:lnSpc>
          <a:spcPct val="100000"/>
        </a:lnSpc>
        <a:spcBef>
          <a:spcPts val="1000"/>
        </a:spcBef>
        <a:buFont typeface="Arial" panose="020B0604020202020204" pitchFamily="34" charset="0"/>
        <a:buChar char="•"/>
        <a:tabLst/>
        <a:defRPr sz="1500" kern="1200">
          <a:solidFill>
            <a:schemeClr val="bg2"/>
          </a:solidFill>
          <a:latin typeface="+mn-lt"/>
          <a:ea typeface="+mn-ea"/>
          <a:cs typeface="+mn-cs"/>
        </a:defRPr>
      </a:lvl4pPr>
      <a:lvl5pPr marL="6350" indent="0" algn="l" defTabSz="914400" rtl="0" eaLnBrk="1" latinLnBrk="0" hangingPunct="1">
        <a:lnSpc>
          <a:spcPct val="100000"/>
        </a:lnSpc>
        <a:spcBef>
          <a:spcPts val="1000"/>
        </a:spcBef>
        <a:buFontTx/>
        <a:buNone/>
        <a:tabLst/>
        <a:defRPr sz="1500" b="1"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orient="horz" pos="3998">
          <p15:clr>
            <a:srgbClr val="F26B43"/>
          </p15:clr>
        </p15:guide>
        <p15:guide id="4" pos="363">
          <p15:clr>
            <a:srgbClr val="F26B43"/>
          </p15:clr>
        </p15:guide>
        <p15:guide id="5" pos="732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68255140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A6097D-5070-3346-A633-FD12804D4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781318B-1A2A-BF44-BA01-824F4C4E6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a:extLst>
              <a:ext uri="{FF2B5EF4-FFF2-40B4-BE49-F238E27FC236}">
                <a16:creationId xmlns:a16="http://schemas.microsoft.com/office/drawing/2014/main" id="{E98ABE44-8181-2063-C3E8-EB2E405E4A6A}"/>
              </a:ext>
            </a:extLst>
          </p:cNvPr>
          <p:cNvSpPr txBox="1"/>
          <p:nvPr userDrawn="1"/>
        </p:nvSpPr>
        <p:spPr>
          <a:xfrm>
            <a:off x="9750036" y="6492875"/>
            <a:ext cx="2271584" cy="215444"/>
          </a:xfrm>
          <a:prstGeom prst="rect">
            <a:avLst/>
          </a:prstGeom>
          <a:noFill/>
        </p:spPr>
        <p:txBody>
          <a:bodyPr wrap="square" rtlCol="0">
            <a:spAutoFit/>
          </a:bodyPr>
          <a:lstStyle/>
          <a:p>
            <a:pPr algn="r"/>
            <a:r>
              <a:rPr lang="en-US" sz="800" dirty="0">
                <a:latin typeface="Arial" panose="020B0604020202020204" pitchFamily="34" charset="0"/>
                <a:cs typeface="Arial" panose="020B0604020202020204" pitchFamily="34" charset="0"/>
              </a:rPr>
              <a:t>© America’s Credit Unions 2024</a:t>
            </a:r>
          </a:p>
        </p:txBody>
      </p:sp>
    </p:spTree>
    <p:extLst>
      <p:ext uri="{BB962C8B-B14F-4D97-AF65-F5344CB8AC3E}">
        <p14:creationId xmlns:p14="http://schemas.microsoft.com/office/powerpoint/2010/main" val="53488774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l" defTabSz="914400" rtl="0" eaLnBrk="1" latinLnBrk="0" hangingPunct="1">
        <a:lnSpc>
          <a:spcPct val="90000"/>
        </a:lnSpc>
        <a:spcBef>
          <a:spcPct val="0"/>
        </a:spcBef>
        <a:buNone/>
        <a:defRPr sz="3600" b="0" i="0" kern="1200">
          <a:solidFill>
            <a:schemeClr val="tx2"/>
          </a:solidFill>
          <a:latin typeface="Georgia" panose="02040502050405020303" pitchFamily="18"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oleObject" Target="../embeddings/oleObject24.bin"/><Relationship Id="rId1" Type="http://schemas.openxmlformats.org/officeDocument/2006/relationships/slideLayout" Target="../slideLayouts/slideLayout25.xml"/></Relationships>
</file>

<file path=ppt/slides/_rels/slide10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oleObject" Target="../embeddings/oleObject25.bin"/><Relationship Id="rId1" Type="http://schemas.openxmlformats.org/officeDocument/2006/relationships/slideLayout" Target="../slideLayouts/slideLayout25.xml"/></Relationships>
</file>

<file path=ppt/slides/_rels/slide10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oleObject" Target="../embeddings/oleObject26.bin"/><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43.xml"/><Relationship Id="rId1" Type="http://schemas.openxmlformats.org/officeDocument/2006/relationships/slideLayout" Target="../slideLayouts/slideLayout25.xml"/><Relationship Id="rId4" Type="http://schemas.openxmlformats.org/officeDocument/2006/relationships/image" Target="../media/image45.emf"/></Relationships>
</file>

<file path=ppt/slides/_rels/slide111.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44.xml"/><Relationship Id="rId1" Type="http://schemas.openxmlformats.org/officeDocument/2006/relationships/slideLayout" Target="../slideLayouts/slideLayout20.xml"/><Relationship Id="rId4" Type="http://schemas.openxmlformats.org/officeDocument/2006/relationships/image" Target="../media/image46.emf"/></Relationships>
</file>

<file path=ppt/slides/_rels/slide113.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47.emf"/></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48.xml"/><Relationship Id="rId1" Type="http://schemas.openxmlformats.org/officeDocument/2006/relationships/slideLayout" Target="../slideLayouts/slideLayout20.xml"/><Relationship Id="rId4" Type="http://schemas.openxmlformats.org/officeDocument/2006/relationships/image" Target="../media/image48.e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9.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0.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33.xml"/></Relationships>
</file>

<file path=ppt/slides/_rels/slide121.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33.xml"/></Relationships>
</file>

<file path=ppt/slides/_rels/slide122.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3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1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5.xml"/></Relationships>
</file>

<file path=ppt/slides/_rels/slide13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4" Type="http://schemas.openxmlformats.org/officeDocument/2006/relationships/image" Target="../media/image52.png"/></Relationships>
</file>

<file path=ppt/slides/_rels/slide1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5" Type="http://schemas.openxmlformats.org/officeDocument/2006/relationships/image" Target="../media/image53.jpeg"/><Relationship Id="rId4" Type="http://schemas.openxmlformats.org/officeDocument/2006/relationships/image" Target="../media/image52.png"/></Relationships>
</file>

<file path=ppt/slides/_rels/slide1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oleObject" Target="../embeddings/oleObject3.bin"/><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4.bin"/><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5.bin"/><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6.bin"/><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7.bin"/><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8.bin"/><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9.bin"/><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0.bin"/><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11.bin"/><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5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5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1.xml"/><Relationship Id="rId1" Type="http://schemas.openxmlformats.org/officeDocument/2006/relationships/slideLayout" Target="../slideLayouts/slideLayout66.xml"/></Relationships>
</file>

<file path=ppt/slides/_rels/slide5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2.xml"/><Relationship Id="rId1" Type="http://schemas.openxmlformats.org/officeDocument/2006/relationships/slideLayout" Target="../slideLayouts/slideLayout66.xml"/></Relationships>
</file>

<file path=ppt/slides/_rels/slide5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3.xml"/><Relationship Id="rId1" Type="http://schemas.openxmlformats.org/officeDocument/2006/relationships/slideLayout" Target="../slideLayouts/slideLayout66.xml"/></Relationships>
</file>

<file path=ppt/slides/_rels/slide5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4.xml"/><Relationship Id="rId1" Type="http://schemas.openxmlformats.org/officeDocument/2006/relationships/slideLayout" Target="../slideLayouts/slideLayout66.xml"/></Relationships>
</file>

<file path=ppt/slides/_rels/slide5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8.xml"/><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64.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0.xml"/><Relationship Id="rId1" Type="http://schemas.openxmlformats.org/officeDocument/2006/relationships/slideLayout" Target="../slideLayouts/slideLayout66.xml"/></Relationships>
</file>

<file path=ppt/slides/_rels/slide6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31.xml"/><Relationship Id="rId1" Type="http://schemas.openxmlformats.org/officeDocument/2006/relationships/slideLayout" Target="../slideLayouts/slideLayout66.xml"/></Relationships>
</file>

<file path=ppt/slides/_rels/slide6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2.xml"/><Relationship Id="rId1" Type="http://schemas.openxmlformats.org/officeDocument/2006/relationships/slideLayout" Target="../slideLayouts/slideLayout66.xml"/></Relationships>
</file>

<file path=ppt/slides/_rels/slide6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33.xml"/><Relationship Id="rId1" Type="http://schemas.openxmlformats.org/officeDocument/2006/relationships/slideLayout" Target="../slideLayouts/slideLayout66.xml"/></Relationships>
</file>

<file path=ppt/slides/_rels/slide69.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4.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5.xml"/><Relationship Id="rId1" Type="http://schemas.openxmlformats.org/officeDocument/2006/relationships/slideLayout" Target="../slideLayouts/slideLayout66.xml"/></Relationships>
</file>

<file path=ppt/slides/_rels/slide71.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7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37.xml"/><Relationship Id="rId1" Type="http://schemas.openxmlformats.org/officeDocument/2006/relationships/slideLayout" Target="../slideLayouts/slideLayout66.xml"/></Relationships>
</file>

<file path=ppt/slides/_rels/slide7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8.xml"/><Relationship Id="rId1" Type="http://schemas.openxmlformats.org/officeDocument/2006/relationships/slideLayout" Target="../slideLayouts/slideLayout66.xml"/></Relationships>
</file>

<file path=ppt/slides/_rels/slide74.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39.xml"/><Relationship Id="rId1" Type="http://schemas.openxmlformats.org/officeDocument/2006/relationships/slideLayout" Target="../slideLayouts/slideLayout66.xml"/></Relationships>
</file>

<file path=ppt/slides/_rels/slide75.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76.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41.xml"/><Relationship Id="rId1" Type="http://schemas.openxmlformats.org/officeDocument/2006/relationships/slideLayout" Target="../slideLayouts/slideLayout66.xml"/></Relationships>
</file>

<file path=ppt/slides/_rels/slide7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2.bin"/><Relationship Id="rId1" Type="http://schemas.openxmlformats.org/officeDocument/2006/relationships/slideLayout" Target="../slideLayouts/slideLayout71.xml"/></Relationships>
</file>

<file path=ppt/slides/_rels/slide7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3.bin"/><Relationship Id="rId1" Type="http://schemas.openxmlformats.org/officeDocument/2006/relationships/slideLayout" Target="../slideLayouts/slideLayout71.xml"/></Relationships>
</file>

<file path=ppt/slides/_rels/slide7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14.bin"/><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15.bin"/><Relationship Id="rId1" Type="http://schemas.openxmlformats.org/officeDocument/2006/relationships/slideLayout" Target="../slideLayouts/slideLayout71.xml"/></Relationships>
</file>

<file path=ppt/slides/_rels/slide8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6.bin"/><Relationship Id="rId1" Type="http://schemas.openxmlformats.org/officeDocument/2006/relationships/slideLayout" Target="../slideLayouts/slideLayout71.xml"/></Relationships>
</file>

<file path=ppt/slides/_rels/slide8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7.bin"/><Relationship Id="rId1" Type="http://schemas.openxmlformats.org/officeDocument/2006/relationships/slideLayout" Target="../slideLayouts/slideLayout71.xml"/></Relationships>
</file>

<file path=ppt/slides/_rels/slide8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8.bin"/><Relationship Id="rId1" Type="http://schemas.openxmlformats.org/officeDocument/2006/relationships/slideLayout" Target="../slideLayouts/slideLayout71.xml"/></Relationships>
</file>

<file path=ppt/slides/_rels/slide8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9.bin"/><Relationship Id="rId1" Type="http://schemas.openxmlformats.org/officeDocument/2006/relationships/slideLayout" Target="../slideLayouts/slideLayout71.xml"/></Relationships>
</file>

<file path=ppt/slides/_rels/slide8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20.bin"/><Relationship Id="rId1" Type="http://schemas.openxmlformats.org/officeDocument/2006/relationships/slideLayout" Target="../slideLayouts/slideLayout71.xml"/></Relationships>
</file>

<file path=ppt/slides/_rels/slide86.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25.xml"/></Relationships>
</file>

<file path=ppt/slides/_rels/slide87.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42.xml"/><Relationship Id="rId1" Type="http://schemas.openxmlformats.org/officeDocument/2006/relationships/slideLayout" Target="../slideLayouts/slideLayout25.xml"/><Relationship Id="rId4" Type="http://schemas.openxmlformats.org/officeDocument/2006/relationships/image" Target="../media/image39.e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oleObject" Target="../embeddings/oleObject22.bin"/><Relationship Id="rId1" Type="http://schemas.openxmlformats.org/officeDocument/2006/relationships/slideLayout" Target="../slideLayouts/slideLayout25.xml"/></Relationships>
</file>

<file path=ppt/slides/_rels/slide95.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oleObject" Target="../embeddings/oleObject23.bin"/><Relationship Id="rId1" Type="http://schemas.openxmlformats.org/officeDocument/2006/relationships/slideLayout" Target="../slideLayouts/slideLayout2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5301" y="1942011"/>
            <a:ext cx="7636189" cy="2474011"/>
          </a:xfrm>
        </p:spPr>
        <p:txBody>
          <a:bodyPr/>
          <a:lstStyle/>
          <a:p>
            <a:pPr algn="ctr"/>
            <a:r>
              <a:rPr lang="en-US" dirty="0"/>
              <a:t>Economic &amp; </a:t>
            </a:r>
            <a:br>
              <a:rPr lang="en-US"/>
            </a:br>
            <a:r>
              <a:rPr lang="en-US"/>
              <a:t>Credit </a:t>
            </a:r>
            <a:r>
              <a:rPr lang="en-US" dirty="0"/>
              <a:t>Union</a:t>
            </a:r>
            <a:br>
              <a:rPr lang="en-US" dirty="0"/>
            </a:br>
            <a:r>
              <a:rPr lang="en-US" dirty="0"/>
              <a:t> Update</a:t>
            </a:r>
          </a:p>
        </p:txBody>
      </p:sp>
      <p:sp>
        <p:nvSpPr>
          <p:cNvPr id="5" name="Text Placeholder 4"/>
          <p:cNvSpPr>
            <a:spLocks noGrp="1"/>
          </p:cNvSpPr>
          <p:nvPr>
            <p:ph type="body" sz="quarter" idx="11"/>
          </p:nvPr>
        </p:nvSpPr>
        <p:spPr>
          <a:xfrm>
            <a:off x="4969335" y="5375107"/>
            <a:ext cx="2589146" cy="470879"/>
          </a:xfrm>
        </p:spPr>
        <p:txBody>
          <a:bodyPr/>
          <a:lstStyle/>
          <a:p>
            <a:pPr algn="ctr"/>
            <a:r>
              <a:rPr lang="en-US" sz="2400" dirty="0"/>
              <a:t>January 2025</a:t>
            </a:r>
          </a:p>
        </p:txBody>
      </p:sp>
      <p:sp>
        <p:nvSpPr>
          <p:cNvPr id="2" name="TextBox 1">
            <a:extLst>
              <a:ext uri="{FF2B5EF4-FFF2-40B4-BE49-F238E27FC236}">
                <a16:creationId xmlns:a16="http://schemas.microsoft.com/office/drawing/2014/main" id="{CBFEAA7F-5CB6-48A5-B44A-3CA17AB44089}"/>
              </a:ext>
            </a:extLst>
          </p:cNvPr>
          <p:cNvSpPr txBox="1"/>
          <p:nvPr/>
        </p:nvSpPr>
        <p:spPr>
          <a:xfrm>
            <a:off x="148641" y="5244191"/>
            <a:ext cx="2772789" cy="1200329"/>
          </a:xfrm>
          <a:prstGeom prst="rect">
            <a:avLst/>
          </a:prstGeom>
          <a:noFill/>
          <a:ln>
            <a:solidFill>
              <a:schemeClr val="tx1"/>
            </a:solidFill>
          </a:ln>
        </p:spPr>
        <p:txBody>
          <a:bodyPr wrap="square" rtlCol="0">
            <a:spAutoFit/>
          </a:bodyPr>
          <a:lstStyle/>
          <a:p>
            <a:pPr>
              <a:defRPr/>
            </a:pPr>
            <a:r>
              <a:rPr lang="en-US" sz="1200" dirty="0">
                <a:solidFill>
                  <a:srgbClr val="292934"/>
                </a:solidFill>
              </a:rPr>
              <a:t>If you have any questions or comments, please contact: </a:t>
            </a:r>
          </a:p>
          <a:p>
            <a:pPr>
              <a:defRPr/>
            </a:pPr>
            <a:r>
              <a:rPr lang="en-US" sz="1200" b="1" dirty="0">
                <a:solidFill>
                  <a:srgbClr val="292934"/>
                </a:solidFill>
              </a:rPr>
              <a:t>Steven Rick, Chief Economist</a:t>
            </a:r>
          </a:p>
          <a:p>
            <a:pPr>
              <a:defRPr/>
            </a:pPr>
            <a:r>
              <a:rPr lang="en-US" sz="1200" dirty="0" err="1">
                <a:solidFill>
                  <a:srgbClr val="292934"/>
                </a:solidFill>
              </a:rPr>
              <a:t>Trustage</a:t>
            </a:r>
            <a:r>
              <a:rPr lang="en-US" sz="1200" dirty="0">
                <a:solidFill>
                  <a:srgbClr val="292934"/>
                </a:solidFill>
              </a:rPr>
              <a:t> - Economics</a:t>
            </a:r>
          </a:p>
          <a:p>
            <a:pPr>
              <a:defRPr/>
            </a:pPr>
            <a:r>
              <a:rPr lang="en-US" sz="1200" dirty="0">
                <a:solidFill>
                  <a:srgbClr val="292934"/>
                </a:solidFill>
              </a:rPr>
              <a:t>800.356.2644, Ext. 665.5454</a:t>
            </a:r>
          </a:p>
          <a:p>
            <a:pPr>
              <a:defRPr/>
            </a:pPr>
            <a:r>
              <a:rPr lang="en-US" sz="1200" dirty="0">
                <a:solidFill>
                  <a:srgbClr val="292934"/>
                </a:solidFill>
                <a:hlinkClick r:id="rId3"/>
              </a:rPr>
              <a:t>Steve.rick@TruStage.com</a:t>
            </a:r>
            <a:r>
              <a:rPr lang="en-US" sz="1200" dirty="0">
                <a:solidFill>
                  <a:srgbClr val="292934"/>
                </a:solidFill>
              </a:rPr>
              <a:t> </a:t>
            </a:r>
          </a:p>
        </p:txBody>
      </p:sp>
    </p:spTree>
    <p:extLst>
      <p:ext uri="{BB962C8B-B14F-4D97-AF65-F5344CB8AC3E}">
        <p14:creationId xmlns:p14="http://schemas.microsoft.com/office/powerpoint/2010/main" val="4271383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267456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100</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r>
              <a:rPr lang="en-US" sz="4000" b="0" kern="0" dirty="0">
                <a:solidFill>
                  <a:srgbClr val="FFFFFF"/>
                </a:solidFill>
                <a:latin typeface="Times New Roman" panose="02020603050405020304" pitchFamily="18" charset="0"/>
                <a:cs typeface="Times New Roman" panose="02020603050405020304" pitchFamily="18" charset="0"/>
              </a:rPr>
              <a:t>They managed to keep their head above the despair</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t>
            </a:r>
          </a:p>
        </p:txBody>
      </p:sp>
    </p:spTree>
    <p:extLst>
      <p:ext uri="{BB962C8B-B14F-4D97-AF65-F5344CB8AC3E}">
        <p14:creationId xmlns:p14="http://schemas.microsoft.com/office/powerpoint/2010/main" val="26482989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36804504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671086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 Assets</a:t>
            </a:r>
          </a:p>
        </p:txBody>
      </p:sp>
    </p:spTree>
    <p:extLst>
      <p:ext uri="{BB962C8B-B14F-4D97-AF65-F5344CB8AC3E}">
        <p14:creationId xmlns:p14="http://schemas.microsoft.com/office/powerpoint/2010/main" val="3709120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86408" y="230130"/>
            <a:ext cx="4021617"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881635"/>
                </a:solidFill>
                <a:effectLst/>
                <a:uLnTx/>
                <a:uFillTx/>
                <a:latin typeface="Times New Roman" panose="02020603050405020304" pitchFamily="18" charset="0"/>
                <a:ea typeface="+mj-ea"/>
                <a:cs typeface="Times New Roman" panose="02020603050405020304" pitchFamily="18" charset="0"/>
              </a:rPr>
              <a:t>Falling Equity Ratios </a:t>
            </a:r>
          </a:p>
        </p:txBody>
      </p:sp>
      <p:graphicFrame>
        <p:nvGraphicFramePr>
          <p:cNvPr id="77828" name="Object 2"/>
          <p:cNvGraphicFramePr>
            <a:graphicFrameLocks noChangeAspect="1"/>
          </p:cNvGraphicFramePr>
          <p:nvPr/>
        </p:nvGraphicFramePr>
        <p:xfrm>
          <a:off x="360727" y="914399"/>
          <a:ext cx="11476139" cy="5427678"/>
        </p:xfrm>
        <a:graphic>
          <a:graphicData uri="http://schemas.openxmlformats.org/presentationml/2006/ole">
            <mc:AlternateContent xmlns:mc="http://schemas.openxmlformats.org/markup-compatibility/2006">
              <mc:Choice xmlns:v="urn:schemas-microsoft-com:vml" Requires="v">
                <p:oleObj name="Chart" r:id="rId2" imgW="5362514" imgH="4876942" progId="MSGraph.Chart.8">
                  <p:embed followColorScheme="full"/>
                </p:oleObj>
              </mc:Choice>
              <mc:Fallback>
                <p:oleObj name="Chart" r:id="rId2" imgW="5362514" imgH="4876942" progId="MSGraph.Chart.8">
                  <p:embed followColorScheme="full"/>
                  <p:pic>
                    <p:nvPicPr>
                      <p:cNvPr id="77828" name="Object 2"/>
                      <p:cNvPicPr>
                        <a:picLocks noChangeAspect="1" noChangeArrowheads="1"/>
                      </p:cNvPicPr>
                      <p:nvPr/>
                    </p:nvPicPr>
                    <p:blipFill>
                      <a:blip r:embed="rId3"/>
                      <a:srcRect/>
                      <a:stretch>
                        <a:fillRect/>
                      </a:stretch>
                    </p:blipFill>
                    <p:spPr bwMode="auto">
                      <a:xfrm>
                        <a:off x="360727" y="914399"/>
                        <a:ext cx="11476139" cy="5427678"/>
                      </a:xfrm>
                      <a:prstGeom prst="rect">
                        <a:avLst/>
                      </a:prstGeom>
                      <a:noFill/>
                      <a:ln>
                        <a:noFill/>
                      </a:ln>
                    </p:spPr>
                  </p:pic>
                </p:oleObj>
              </mc:Fallback>
            </mc:AlternateContent>
          </a:graphicData>
        </a:graphic>
      </p:graphicFrame>
      <p:cxnSp>
        <p:nvCxnSpPr>
          <p:cNvPr id="2" name="Straight Arrow Connector 1">
            <a:extLst>
              <a:ext uri="{FF2B5EF4-FFF2-40B4-BE49-F238E27FC236}">
                <a16:creationId xmlns:a16="http://schemas.microsoft.com/office/drawing/2014/main" id="{2619A0F9-9412-ACFF-12BA-20ECFE4B45BC}"/>
              </a:ext>
            </a:extLst>
          </p:cNvPr>
          <p:cNvCxnSpPr>
            <a:cxnSpLocks/>
          </p:cNvCxnSpPr>
          <p:nvPr/>
        </p:nvCxnSpPr>
        <p:spPr>
          <a:xfrm>
            <a:off x="10230153" y="3367047"/>
            <a:ext cx="546596" cy="886874"/>
          </a:xfrm>
          <a:prstGeom prst="straightConnector1">
            <a:avLst/>
          </a:prstGeom>
          <a:ln w="762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9E45539-1302-D917-8F72-5EF18561EAFD}"/>
              </a:ext>
            </a:extLst>
          </p:cNvPr>
          <p:cNvCxnSpPr>
            <a:cxnSpLocks/>
          </p:cNvCxnSpPr>
          <p:nvPr/>
        </p:nvCxnSpPr>
        <p:spPr>
          <a:xfrm>
            <a:off x="9424122" y="2343035"/>
            <a:ext cx="194904" cy="572258"/>
          </a:xfrm>
          <a:prstGeom prst="straightConnector1">
            <a:avLst/>
          </a:prstGeom>
          <a:ln w="762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08F7EE-DECC-F15F-524D-1D8F83173878}"/>
              </a:ext>
            </a:extLst>
          </p:cNvPr>
          <p:cNvSpPr txBox="1"/>
          <p:nvPr/>
        </p:nvSpPr>
        <p:spPr>
          <a:xfrm>
            <a:off x="9521574" y="1971131"/>
            <a:ext cx="916847" cy="523220"/>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Increase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 Assets</a:t>
            </a:r>
          </a:p>
        </p:txBody>
      </p:sp>
      <p:sp>
        <p:nvSpPr>
          <p:cNvPr id="9" name="TextBox 8">
            <a:extLst>
              <a:ext uri="{FF2B5EF4-FFF2-40B4-BE49-F238E27FC236}">
                <a16:creationId xmlns:a16="http://schemas.microsoft.com/office/drawing/2014/main" id="{D4854CB0-9CB9-06A2-B356-FE8D11B47768}"/>
              </a:ext>
            </a:extLst>
          </p:cNvPr>
          <p:cNvSpPr txBox="1"/>
          <p:nvPr/>
        </p:nvSpPr>
        <p:spPr>
          <a:xfrm>
            <a:off x="10322084" y="2961433"/>
            <a:ext cx="811723" cy="461665"/>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Decrease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 Equity</a:t>
            </a:r>
          </a:p>
        </p:txBody>
      </p:sp>
    </p:spTree>
    <p:extLst>
      <p:ext uri="{BB962C8B-B14F-4D97-AF65-F5344CB8AC3E}">
        <p14:creationId xmlns:p14="http://schemas.microsoft.com/office/powerpoint/2010/main" val="425936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F9F64246-709E-4CDB-ACB4-01D58FC0A9AF}"/>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824068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74A14E9C-9A84-7646-0D3C-A407DF31D70B}"/>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1430266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8B09EA97-6E99-6411-5286-A9B8B43A038E}"/>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99091956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18700" y="200025"/>
            <a:ext cx="7322249"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Falling and Yields Are Rising </a:t>
            </a:r>
          </a:p>
        </p:txBody>
      </p:sp>
      <p:graphicFrame>
        <p:nvGraphicFramePr>
          <p:cNvPr id="6" name="Object 1"/>
          <p:cNvGraphicFramePr>
            <a:graphicFrameLocks noGrp="1" noChangeAspect="1"/>
          </p:cNvGraphicFramePr>
          <p:nvPr/>
        </p:nvGraphicFramePr>
        <p:xfrm>
          <a:off x="184558" y="703263"/>
          <a:ext cx="11832817" cy="563881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F8E0AEBE-4820-9F4B-C17C-0143FBC53AB6}"/>
              </a:ext>
            </a:extLst>
          </p:cNvPr>
          <p:cNvSpPr txBox="1"/>
          <p:nvPr/>
        </p:nvSpPr>
        <p:spPr>
          <a:xfrm>
            <a:off x="10561737" y="4708059"/>
            <a:ext cx="582211"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24.7%</a:t>
            </a:r>
          </a:p>
        </p:txBody>
      </p:sp>
      <p:sp>
        <p:nvSpPr>
          <p:cNvPr id="3" name="TextBox 2">
            <a:extLst>
              <a:ext uri="{FF2B5EF4-FFF2-40B4-BE49-F238E27FC236}">
                <a16:creationId xmlns:a16="http://schemas.microsoft.com/office/drawing/2014/main" id="{1CA81CFE-9E27-CB21-FEC8-32F3E7D18454}"/>
              </a:ext>
            </a:extLst>
          </p:cNvPr>
          <p:cNvSpPr txBox="1"/>
          <p:nvPr/>
        </p:nvSpPr>
        <p:spPr>
          <a:xfrm>
            <a:off x="9349014" y="2372655"/>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36.5%</a:t>
            </a:r>
          </a:p>
        </p:txBody>
      </p:sp>
      <p:sp>
        <p:nvSpPr>
          <p:cNvPr id="4" name="Line 5">
            <a:extLst>
              <a:ext uri="{FF2B5EF4-FFF2-40B4-BE49-F238E27FC236}">
                <a16:creationId xmlns:a16="http://schemas.microsoft.com/office/drawing/2014/main" id="{F11D5D08-A230-C972-3309-AE7BE950CCD7}"/>
              </a:ext>
            </a:extLst>
          </p:cNvPr>
          <p:cNvSpPr>
            <a:spLocks noChangeShapeType="1"/>
          </p:cNvSpPr>
          <p:nvPr/>
        </p:nvSpPr>
        <p:spPr bwMode="auto">
          <a:xfrm flipH="1">
            <a:off x="10852843" y="4976387"/>
            <a:ext cx="123391" cy="51840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Box 6">
            <a:extLst>
              <a:ext uri="{FF2B5EF4-FFF2-40B4-BE49-F238E27FC236}">
                <a16:creationId xmlns:a16="http://schemas.microsoft.com/office/drawing/2014/main" id="{FB1CA710-F7B2-E541-7FE2-C23B40915F85}"/>
              </a:ext>
            </a:extLst>
          </p:cNvPr>
          <p:cNvSpPr txBox="1"/>
          <p:nvPr/>
        </p:nvSpPr>
        <p:spPr>
          <a:xfrm>
            <a:off x="5698980" y="3759388"/>
            <a:ext cx="1218603" cy="1015663"/>
          </a:xfrm>
          <a:prstGeom prst="rect">
            <a:avLst/>
          </a:prstGeom>
          <a:solidFill>
            <a:schemeClr val="bg1"/>
          </a:solidFill>
          <a:ln w="28575">
            <a:solidFill>
              <a:srgbClr val="FFC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Long Run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Average</a:t>
            </a:r>
          </a:p>
        </p:txBody>
      </p:sp>
    </p:spTree>
    <p:extLst>
      <p:ext uri="{BB962C8B-B14F-4D97-AF65-F5344CB8AC3E}">
        <p14:creationId xmlns:p14="http://schemas.microsoft.com/office/powerpoint/2010/main" val="2069376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05823800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Deregulation/Elimination of red tape</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421608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C7260160-25C5-ACE8-F664-C30D6638ED6C}"/>
              </a:ext>
            </a:extLst>
          </p:cNvPr>
          <p:cNvGraphicFramePr>
            <a:graphicFrameLocks noChangeAspect="1"/>
          </p:cNvGraphicFramePr>
          <p:nvPr/>
        </p:nvGraphicFramePr>
        <p:xfrm>
          <a:off x="128587" y="652462"/>
          <a:ext cx="11863115" cy="5736305"/>
        </p:xfrm>
        <a:graphic>
          <a:graphicData uri="http://schemas.openxmlformats.org/presentationml/2006/ole">
            <mc:AlternateContent xmlns:mc="http://schemas.openxmlformats.org/markup-compatibility/2006">
              <mc:Choice xmlns:v="urn:schemas-microsoft-com:vml" Requires="v">
                <p:oleObj name="Chart" r:id="rId3" imgW="5372230" imgH="4876942" progId="MSGraph.Chart.8">
                  <p:embed followColorScheme="full"/>
                </p:oleObj>
              </mc:Choice>
              <mc:Fallback>
                <p:oleObj name="Chart" r:id="rId3" imgW="5372230" imgH="4876942" progId="MSGraph.Chart.8">
                  <p:embed followColorScheme="full"/>
                  <p:pic>
                    <p:nvPicPr>
                      <p:cNvPr id="4" name="Object 1">
                        <a:extLst>
                          <a:ext uri="{FF2B5EF4-FFF2-40B4-BE49-F238E27FC236}">
                            <a16:creationId xmlns:a16="http://schemas.microsoft.com/office/drawing/2014/main" id="{C7260160-25C5-ACE8-F664-C30D6638ED6C}"/>
                          </a:ext>
                        </a:extLst>
                      </p:cNvPr>
                      <p:cNvPicPr>
                        <a:picLocks noChangeAspect="1" noChangeArrowheads="1"/>
                      </p:cNvPicPr>
                      <p:nvPr/>
                    </p:nvPicPr>
                    <p:blipFill>
                      <a:blip r:embed="rId4"/>
                      <a:srcRect/>
                      <a:stretch>
                        <a:fillRect/>
                      </a:stretch>
                    </p:blipFill>
                    <p:spPr bwMode="auto">
                      <a:xfrm>
                        <a:off x="128587" y="652462"/>
                        <a:ext cx="11863115" cy="5736305"/>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Loan Growth</a:t>
            </a:r>
          </a:p>
        </p:txBody>
      </p:sp>
    </p:spTree>
    <p:extLst>
      <p:ext uri="{BB962C8B-B14F-4D97-AF65-F5344CB8AC3E}">
        <p14:creationId xmlns:p14="http://schemas.microsoft.com/office/powerpoint/2010/main" val="383143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Grp="1" noChangeAspect="1"/>
          </p:cNvGraphicFramePr>
          <p:nvPr/>
        </p:nvGraphicFramePr>
        <p:xfrm>
          <a:off x="279401" y="125835"/>
          <a:ext cx="11737974" cy="623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0910935" y="1087459"/>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71.1%</a:t>
            </a:r>
          </a:p>
        </p:txBody>
      </p:sp>
      <p:sp>
        <p:nvSpPr>
          <p:cNvPr id="3" name="TextBox 2">
            <a:extLst>
              <a:ext uri="{FF2B5EF4-FFF2-40B4-BE49-F238E27FC236}">
                <a16:creationId xmlns:a16="http://schemas.microsoft.com/office/drawing/2014/main" id="{B7CF780E-1DCF-20D4-687A-E7C65C459D5F}"/>
              </a:ext>
            </a:extLst>
          </p:cNvPr>
          <p:cNvSpPr txBox="1"/>
          <p:nvPr/>
        </p:nvSpPr>
        <p:spPr>
          <a:xfrm>
            <a:off x="10430406" y="297793"/>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61776" y="2997567"/>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
        <p:nvSpPr>
          <p:cNvPr id="7" name="Line 5">
            <a:extLst>
              <a:ext uri="{FF2B5EF4-FFF2-40B4-BE49-F238E27FC236}">
                <a16:creationId xmlns:a16="http://schemas.microsoft.com/office/drawing/2014/main" id="{8669F017-F6D5-3BB7-A439-033CB571260F}"/>
              </a:ext>
            </a:extLst>
          </p:cNvPr>
          <p:cNvSpPr>
            <a:spLocks noChangeShapeType="1"/>
          </p:cNvSpPr>
          <p:nvPr/>
        </p:nvSpPr>
        <p:spPr bwMode="auto">
          <a:xfrm flipH="1">
            <a:off x="10818655" y="570443"/>
            <a:ext cx="0" cy="587237"/>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6645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345B14A-7BE4-EEFC-B57B-1D62D2A4FFB9}"/>
              </a:ext>
            </a:extLst>
          </p:cNvPr>
          <p:cNvGraphicFramePr>
            <a:graphicFrameLocks noChangeAspect="1"/>
          </p:cNvGraphicFramePr>
          <p:nvPr/>
        </p:nvGraphicFramePr>
        <p:xfrm>
          <a:off x="403224" y="109057"/>
          <a:ext cx="11534309" cy="6686026"/>
        </p:xfrm>
        <a:graphic>
          <a:graphicData uri="http://schemas.openxmlformats.org/presentationml/2006/ole">
            <mc:AlternateContent xmlns:mc="http://schemas.openxmlformats.org/markup-compatibility/2006">
              <mc:Choice xmlns:v="urn:schemas-microsoft-com:vml" Requires="v">
                <p:oleObj name="Chart" r:id="rId3" imgW="9591657" imgH="9524858" progId="MSGraph.Chart.8">
                  <p:embed followColorScheme="full"/>
                </p:oleObj>
              </mc:Choice>
              <mc:Fallback>
                <p:oleObj name="Chart" r:id="rId3" imgW="9591657" imgH="9524858" progId="MSGraph.Chart.8">
                  <p:embed followColorScheme="full"/>
                  <p:pic>
                    <p:nvPicPr>
                      <p:cNvPr id="2" name="Object 1">
                        <a:extLst>
                          <a:ext uri="{FF2B5EF4-FFF2-40B4-BE49-F238E27FC236}">
                            <a16:creationId xmlns:a16="http://schemas.microsoft.com/office/drawing/2014/main" id="{6345B14A-7BE4-EEFC-B57B-1D62D2A4FFB9}"/>
                          </a:ext>
                        </a:extLst>
                      </p:cNvPr>
                      <p:cNvPicPr>
                        <a:picLocks noChangeAspect="1" noChangeArrowheads="1"/>
                      </p:cNvPicPr>
                      <p:nvPr/>
                    </p:nvPicPr>
                    <p:blipFill>
                      <a:blip r:embed="rId4"/>
                      <a:srcRect/>
                      <a:stretch>
                        <a:fillRect/>
                      </a:stretch>
                    </p:blipFill>
                    <p:spPr bwMode="auto">
                      <a:xfrm>
                        <a:off x="403224" y="109057"/>
                        <a:ext cx="11534309" cy="6686026"/>
                      </a:xfrm>
                      <a:prstGeom prst="rect">
                        <a:avLst/>
                      </a:prstGeom>
                      <a:noFill/>
                      <a:ln w="9525">
                        <a:solidFill>
                          <a:schemeClr val="tx1"/>
                        </a:solidFill>
                        <a:miter lim="800000"/>
                        <a:headEnd/>
                        <a:tailEnd/>
                      </a:ln>
                    </p:spPr>
                  </p:pic>
                </p:oleObj>
              </mc:Fallback>
            </mc:AlternateContent>
          </a:graphicData>
        </a:graphic>
      </p:graphicFrame>
      <p:sp>
        <p:nvSpPr>
          <p:cNvPr id="4" name="Text Box 4">
            <a:extLst>
              <a:ext uri="{FF2B5EF4-FFF2-40B4-BE49-F238E27FC236}">
                <a16:creationId xmlns:a16="http://schemas.microsoft.com/office/drawing/2014/main" id="{B57BA9C2-60EB-FD05-DD81-322246B2A4C8}"/>
              </a:ext>
            </a:extLst>
          </p:cNvPr>
          <p:cNvSpPr txBox="1">
            <a:spLocks noChangeArrowheads="1"/>
          </p:cNvSpPr>
          <p:nvPr/>
        </p:nvSpPr>
        <p:spPr bwMode="auto">
          <a:xfrm>
            <a:off x="10220075" y="4907559"/>
            <a:ext cx="550151"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-3.9</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5" name="Line 5">
            <a:extLst>
              <a:ext uri="{FF2B5EF4-FFF2-40B4-BE49-F238E27FC236}">
                <a16:creationId xmlns:a16="http://schemas.microsoft.com/office/drawing/2014/main" id="{761A1BC6-B7E2-2A71-92F0-423E49E4F742}"/>
              </a:ext>
            </a:extLst>
          </p:cNvPr>
          <p:cNvSpPr>
            <a:spLocks noChangeShapeType="1"/>
          </p:cNvSpPr>
          <p:nvPr/>
        </p:nvSpPr>
        <p:spPr bwMode="auto">
          <a:xfrm flipH="1" flipV="1">
            <a:off x="10477850" y="4689445"/>
            <a:ext cx="80280" cy="21811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074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19246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32271" y="5529206"/>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-10.3%</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41379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C0D8C96-AB21-8A6E-E916-82FB7FEA52D0}"/>
              </a:ext>
            </a:extLst>
          </p:cNvPr>
          <p:cNvGraphicFramePr>
            <a:graphicFrameLocks noChangeAspect="1"/>
          </p:cNvGraphicFramePr>
          <p:nvPr/>
        </p:nvGraphicFramePr>
        <p:xfrm>
          <a:off x="152399" y="226503"/>
          <a:ext cx="11894191" cy="650985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EC0D8C96-AB21-8A6E-E916-82FB7FEA52D0}"/>
                          </a:ext>
                        </a:extLst>
                      </p:cNvPr>
                      <p:cNvPicPr>
                        <a:picLocks noChangeAspect="1" noChangeArrowheads="1"/>
                      </p:cNvPicPr>
                      <p:nvPr/>
                    </p:nvPicPr>
                    <p:blipFill>
                      <a:blip r:embed="rId4"/>
                      <a:srcRect/>
                      <a:stretch>
                        <a:fillRect/>
                      </a:stretch>
                    </p:blipFill>
                    <p:spPr bwMode="auto">
                      <a:xfrm>
                        <a:off x="152399" y="226503"/>
                        <a:ext cx="11894191" cy="650985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9808492" y="6287440"/>
            <a:ext cx="550151" cy="369332"/>
          </a:xfrm>
          <a:prstGeom prst="rect">
            <a:avLst/>
          </a:prstGeom>
          <a:solidFill>
            <a:schemeClr val="bg1"/>
          </a:solidFill>
          <a:ln w="28575">
            <a:solidFill>
              <a:srgbClr val="7030A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-0.5</a:t>
            </a:r>
            <a:endParaRPr kumimoji="0" lang="en-US"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V="1">
            <a:off x="10083568" y="6048462"/>
            <a:ext cx="201336" cy="238978"/>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5287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15F8078B-713C-9EF0-FC3E-47A0FC70F0C7}"/>
              </a:ext>
            </a:extLst>
          </p:cNvPr>
          <p:cNvGraphicFramePr>
            <a:graphicFrameLocks noChangeAspect="1"/>
          </p:cNvGraphicFramePr>
          <p:nvPr/>
        </p:nvGraphicFramePr>
        <p:xfrm>
          <a:off x="152399" y="109057"/>
          <a:ext cx="11944525" cy="6677637"/>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15F8078B-713C-9EF0-FC3E-47A0FC70F0C7}"/>
                          </a:ext>
                        </a:extLst>
                      </p:cNvPr>
                      <p:cNvPicPr>
                        <a:picLocks noChangeAspect="1" noChangeArrowheads="1"/>
                      </p:cNvPicPr>
                      <p:nvPr/>
                    </p:nvPicPr>
                    <p:blipFill>
                      <a:blip r:embed="rId4"/>
                      <a:srcRect/>
                      <a:stretch>
                        <a:fillRect/>
                      </a:stretch>
                    </p:blipFill>
                    <p:spPr bwMode="auto">
                      <a:xfrm>
                        <a:off x="152399" y="109057"/>
                        <a:ext cx="11944525" cy="6677637"/>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E738D233-A4EB-0020-ED86-99481D9EB624}"/>
              </a:ext>
            </a:extLst>
          </p:cNvPr>
          <p:cNvSpPr txBox="1">
            <a:spLocks noChangeArrowheads="1"/>
          </p:cNvSpPr>
          <p:nvPr/>
        </p:nvSpPr>
        <p:spPr bwMode="auto">
          <a:xfrm>
            <a:off x="10208214" y="2768259"/>
            <a:ext cx="473206" cy="369332"/>
          </a:xfrm>
          <a:prstGeom prst="rect">
            <a:avLst/>
          </a:prstGeom>
          <a:solidFill>
            <a:schemeClr val="bg1"/>
          </a:solidFill>
          <a:ln w="28575">
            <a:solidFill>
              <a:srgbClr val="C0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6.7</a:t>
            </a:r>
            <a:endParaRPr kumimoji="0" lang="en-US" altLang="en-US" sz="14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0A8A0C87-677E-36FC-D3DB-3D8FD494FC6C}"/>
              </a:ext>
            </a:extLst>
          </p:cNvPr>
          <p:cNvSpPr>
            <a:spLocks noChangeShapeType="1"/>
          </p:cNvSpPr>
          <p:nvPr/>
        </p:nvSpPr>
        <p:spPr bwMode="auto">
          <a:xfrm flipH="1">
            <a:off x="10310070" y="3137590"/>
            <a:ext cx="91376" cy="582819"/>
          </a:xfrm>
          <a:prstGeom prst="line">
            <a:avLst/>
          </a:prstGeom>
          <a:noFill/>
          <a:ln w="38100">
            <a:solidFill>
              <a:srgbClr val="C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062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CCD959A-0074-BD2E-54BA-0D6D83CFE02C}"/>
              </a:ext>
            </a:extLst>
          </p:cNvPr>
          <p:cNvGraphicFramePr>
            <a:graphicFrameLocks noChangeAspect="1"/>
          </p:cNvGraphicFramePr>
          <p:nvPr/>
        </p:nvGraphicFramePr>
        <p:xfrm>
          <a:off x="152400" y="310393"/>
          <a:ext cx="11852246" cy="6409189"/>
        </p:xfrm>
        <a:graphic>
          <a:graphicData uri="http://schemas.openxmlformats.org/presentationml/2006/ole">
            <mc:AlternateContent xmlns:mc="http://schemas.openxmlformats.org/markup-compatibility/2006">
              <mc:Choice xmlns:v="urn:schemas-microsoft-com:vml" Requires="v">
                <p:oleObj name="Chart" r:id="rId3" imgW="5829257" imgH="5486516" progId="MSGraph.Chart.8">
                  <p:embed followColorScheme="full"/>
                </p:oleObj>
              </mc:Choice>
              <mc:Fallback>
                <p:oleObj name="Chart" r:id="rId3" imgW="5829257" imgH="5486516" progId="MSGraph.Chart.8">
                  <p:embed followColorScheme="full"/>
                  <p:pic>
                    <p:nvPicPr>
                      <p:cNvPr id="2" name="Object 1">
                        <a:extLst>
                          <a:ext uri="{FF2B5EF4-FFF2-40B4-BE49-F238E27FC236}">
                            <a16:creationId xmlns:a16="http://schemas.microsoft.com/office/drawing/2014/main" id="{9CCD959A-0074-BD2E-54BA-0D6D83CFE02C}"/>
                          </a:ext>
                        </a:extLst>
                      </p:cNvPr>
                      <p:cNvPicPr>
                        <a:picLocks noChangeAspect="1" noChangeArrowheads="1"/>
                      </p:cNvPicPr>
                      <p:nvPr/>
                    </p:nvPicPr>
                    <p:blipFill>
                      <a:blip r:embed="rId4"/>
                      <a:srcRect/>
                      <a:stretch>
                        <a:fillRect/>
                      </a:stretch>
                    </p:blipFill>
                    <p:spPr bwMode="auto">
                      <a:xfrm>
                        <a:off x="152400" y="310393"/>
                        <a:ext cx="11852246" cy="6409189"/>
                      </a:xfrm>
                      <a:prstGeom prst="rect">
                        <a:avLst/>
                      </a:prstGeom>
                      <a:noFill/>
                      <a:ln>
                        <a:noFill/>
                      </a:ln>
                    </p:spPr>
                  </p:pic>
                </p:oleObj>
              </mc:Fallback>
            </mc:AlternateContent>
          </a:graphicData>
        </a:graphic>
      </p:graphicFrame>
      <p:sp>
        <p:nvSpPr>
          <p:cNvPr id="3" name="Text Box 4">
            <a:extLst>
              <a:ext uri="{FF2B5EF4-FFF2-40B4-BE49-F238E27FC236}">
                <a16:creationId xmlns:a16="http://schemas.microsoft.com/office/drawing/2014/main" id="{567F9425-0AD3-648B-3780-FC256D0BDA95}"/>
              </a:ext>
            </a:extLst>
          </p:cNvPr>
          <p:cNvSpPr txBox="1">
            <a:spLocks noChangeArrowheads="1"/>
          </p:cNvSpPr>
          <p:nvPr/>
        </p:nvSpPr>
        <p:spPr bwMode="auto">
          <a:xfrm>
            <a:off x="10242784" y="3244334"/>
            <a:ext cx="588623" cy="369332"/>
          </a:xfrm>
          <a:prstGeom prst="rect">
            <a:avLst/>
          </a:prstGeom>
          <a:solidFill>
            <a:schemeClr val="bg1"/>
          </a:solidFill>
          <a:ln w="28575">
            <a:solidFill>
              <a:srgbClr val="00B05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21.8</a:t>
            </a:r>
            <a:endParaRPr kumimoji="0" lang="en-US" altLang="en-US" sz="14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8B9E77CB-A44D-B604-A7AB-E1A695F1DCB8}"/>
              </a:ext>
            </a:extLst>
          </p:cNvPr>
          <p:cNvSpPr>
            <a:spLocks noChangeShapeType="1"/>
          </p:cNvSpPr>
          <p:nvPr/>
        </p:nvSpPr>
        <p:spPr bwMode="auto">
          <a:xfrm flipH="1">
            <a:off x="10458753" y="3613665"/>
            <a:ext cx="156684" cy="310083"/>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752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9C0C1586-0136-7258-207E-FAF892DAD577}"/>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169353500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sp>
        <p:nvSpPr>
          <p:cNvPr id="2" name="Text Box 14">
            <a:extLst>
              <a:ext uri="{FF2B5EF4-FFF2-40B4-BE49-F238E27FC236}">
                <a16:creationId xmlns:a16="http://schemas.microsoft.com/office/drawing/2014/main" id="{0D5DC97E-7FA5-1104-DA51-18BF006033A3}"/>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212053286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Deregulation/Elimination of red tape</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Lower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224629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719770"/>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Tree>
    <p:extLst>
      <p:ext uri="{BB962C8B-B14F-4D97-AF65-F5344CB8AC3E}">
        <p14:creationId xmlns:p14="http://schemas.microsoft.com/office/powerpoint/2010/main" val="2985858078"/>
      </p:ext>
    </p:extLst>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BD7A0BA3-F1CB-02ED-8E3D-68E6CA9B8EBA}"/>
              </a:ext>
            </a:extLst>
          </p:cNvPr>
          <p:cNvGraphicFramePr>
            <a:graphicFrameLocks noGrp="1" noChangeAspect="1"/>
          </p:cNvGraphicFramePr>
          <p:nvPr/>
        </p:nvGraphicFramePr>
        <p:xfrm>
          <a:off x="1156586" y="203200"/>
          <a:ext cx="9882372" cy="6111966"/>
        </p:xfrm>
        <a:graphic>
          <a:graphicData uri="http://schemas.openxmlformats.org/drawingml/2006/chart">
            <c:chart xmlns:c="http://schemas.openxmlformats.org/drawingml/2006/chart" xmlns:r="http://schemas.openxmlformats.org/officeDocument/2006/relationships" r:id="rId2"/>
          </a:graphicData>
        </a:graphic>
      </p:graphicFrame>
      <p:sp>
        <p:nvSpPr>
          <p:cNvPr id="2" name="Line 5">
            <a:extLst>
              <a:ext uri="{FF2B5EF4-FFF2-40B4-BE49-F238E27FC236}">
                <a16:creationId xmlns:a16="http://schemas.microsoft.com/office/drawing/2014/main" id="{F67C9710-D699-7735-F8F6-F9ADB21B2BAF}"/>
              </a:ext>
            </a:extLst>
          </p:cNvPr>
          <p:cNvSpPr>
            <a:spLocks noChangeShapeType="1"/>
          </p:cNvSpPr>
          <p:nvPr/>
        </p:nvSpPr>
        <p:spPr bwMode="auto">
          <a:xfrm>
            <a:off x="6921796" y="1878947"/>
            <a:ext cx="147621" cy="385770"/>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Line 5">
            <a:extLst>
              <a:ext uri="{FF2B5EF4-FFF2-40B4-BE49-F238E27FC236}">
                <a16:creationId xmlns:a16="http://schemas.microsoft.com/office/drawing/2014/main" id="{394211B5-133D-3CB6-9F5D-DE8451C60E8A}"/>
              </a:ext>
            </a:extLst>
          </p:cNvPr>
          <p:cNvSpPr>
            <a:spLocks noChangeShapeType="1"/>
          </p:cNvSpPr>
          <p:nvPr/>
        </p:nvSpPr>
        <p:spPr bwMode="auto">
          <a:xfrm>
            <a:off x="9473609" y="1457557"/>
            <a:ext cx="116958" cy="276999"/>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Box 3">
            <a:extLst>
              <a:ext uri="{FF2B5EF4-FFF2-40B4-BE49-F238E27FC236}">
                <a16:creationId xmlns:a16="http://schemas.microsoft.com/office/drawing/2014/main" id="{36618119-301A-7C9E-2797-3E1970CDE6ED}"/>
              </a:ext>
            </a:extLst>
          </p:cNvPr>
          <p:cNvSpPr txBox="1"/>
          <p:nvPr/>
        </p:nvSpPr>
        <p:spPr>
          <a:xfrm>
            <a:off x="6379424" y="1601948"/>
            <a:ext cx="1379985"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COVID Pandemic</a:t>
            </a:r>
          </a:p>
        </p:txBody>
      </p:sp>
      <p:sp>
        <p:nvSpPr>
          <p:cNvPr id="5" name="TextBox 4">
            <a:extLst>
              <a:ext uri="{FF2B5EF4-FFF2-40B4-BE49-F238E27FC236}">
                <a16:creationId xmlns:a16="http://schemas.microsoft.com/office/drawing/2014/main" id="{77BE6F59-8366-56E7-E94C-0947D6CC7276}"/>
              </a:ext>
            </a:extLst>
          </p:cNvPr>
          <p:cNvSpPr txBox="1"/>
          <p:nvPr/>
        </p:nvSpPr>
        <p:spPr>
          <a:xfrm>
            <a:off x="9073006" y="811226"/>
            <a:ext cx="1379985" cy="646331"/>
          </a:xfrm>
          <a:prstGeom prst="rect">
            <a:avLst/>
          </a:prstGeom>
          <a:solidFill>
            <a:schemeClr val="bg1"/>
          </a:solidFill>
          <a:ln w="28575">
            <a:solidFill>
              <a:srgbClr val="0070C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Current Expected Credit Loss Model </a:t>
            </a:r>
            <a:r>
              <a:rPr kumimoji="0" lang="en-US" sz="12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CECL</a:t>
            </a:r>
          </a:p>
        </p:txBody>
      </p:sp>
    </p:spTree>
    <p:extLst>
      <p:ext uri="{BB962C8B-B14F-4D97-AF65-F5344CB8AC3E}">
        <p14:creationId xmlns:p14="http://schemas.microsoft.com/office/powerpoint/2010/main" val="486043047"/>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6002958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2832598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02093708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28" name="Text Box 15">
            <a:extLst>
              <a:ext uri="{FF2B5EF4-FFF2-40B4-BE49-F238E27FC236}">
                <a16:creationId xmlns:a16="http://schemas.microsoft.com/office/drawing/2014/main" id="{65334541-54FB-42CB-AB13-C5B84E3520F4}"/>
              </a:ext>
            </a:extLst>
          </p:cNvPr>
          <p:cNvSpPr txBox="1">
            <a:spLocks noChangeArrowheads="1"/>
          </p:cNvSpPr>
          <p:nvPr/>
        </p:nvSpPr>
        <p:spPr bwMode="auto">
          <a:xfrm>
            <a:off x="3543300" y="3074421"/>
            <a:ext cx="2590800" cy="1292662"/>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Investments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&lt; 1 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1–3-year maturity</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&gt; 3-year maturity</a:t>
            </a:r>
          </a:p>
        </p:txBody>
      </p:sp>
      <p:sp>
        <p:nvSpPr>
          <p:cNvPr id="29" name="Text Box 15">
            <a:extLst>
              <a:ext uri="{FF2B5EF4-FFF2-40B4-BE49-F238E27FC236}">
                <a16:creationId xmlns:a16="http://schemas.microsoft.com/office/drawing/2014/main" id="{F6914301-B8FB-43A9-8E81-E9F778742134}"/>
              </a:ext>
            </a:extLst>
          </p:cNvPr>
          <p:cNvSpPr txBox="1">
            <a:spLocks noChangeArrowheads="1"/>
          </p:cNvSpPr>
          <p:nvPr/>
        </p:nvSpPr>
        <p:spPr bwMode="auto">
          <a:xfrm>
            <a:off x="3543300" y="4367083"/>
            <a:ext cx="2590800" cy="1969770"/>
          </a:xfrm>
          <a:prstGeom prst="rect">
            <a:avLst/>
          </a:prstGeom>
          <a:noFill/>
          <a:ln w="57150" algn="ctr">
            <a:solidFill>
              <a:srgbClr val="FF000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Loans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Commercial</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Auto</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Home</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rPr>
              <a:t>Credit Card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en-US" sz="2600" b="0" i="0" u="none" strike="noStrike" kern="1200" cap="none" spc="0" normalizeH="0" baseline="0" noProof="0" dirty="0">
              <a:ln>
                <a:noFill/>
              </a:ln>
              <a:solidFill>
                <a:srgbClr val="FF0000"/>
              </a:solidFill>
              <a:effectLst/>
              <a:uLnTx/>
              <a:uFillTx/>
              <a:latin typeface="Times New Roman" pitchFamily="18" charset="0"/>
              <a:ea typeface="+mn-ea"/>
              <a:cs typeface="Arial" pitchFamily="34" charset="0"/>
            </a:endParaRPr>
          </a:p>
        </p:txBody>
      </p:sp>
      <p:sp>
        <p:nvSpPr>
          <p:cNvPr id="30" name="Text Box 15">
            <a:extLst>
              <a:ext uri="{FF2B5EF4-FFF2-40B4-BE49-F238E27FC236}">
                <a16:creationId xmlns:a16="http://schemas.microsoft.com/office/drawing/2014/main" id="{8D4DB016-4143-4698-9CA2-CD15629A387C}"/>
              </a:ext>
            </a:extLst>
          </p:cNvPr>
          <p:cNvSpPr txBox="1">
            <a:spLocks noChangeArrowheads="1"/>
          </p:cNvSpPr>
          <p:nvPr/>
        </p:nvSpPr>
        <p:spPr bwMode="auto">
          <a:xfrm>
            <a:off x="3543300" y="1742175"/>
            <a:ext cx="2590800" cy="129222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Fixed Assets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Land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Building</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Equipment</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33" name="Text Box 14">
            <a:extLst>
              <a:ext uri="{FF2B5EF4-FFF2-40B4-BE49-F238E27FC236}">
                <a16:creationId xmlns:a16="http://schemas.microsoft.com/office/drawing/2014/main" id="{34165EA4-8774-4778-8F74-9A0862C364EA}"/>
              </a:ext>
            </a:extLst>
          </p:cNvPr>
          <p:cNvSpPr txBox="1">
            <a:spLocks noChangeArrowheads="1"/>
          </p:cNvSpPr>
          <p:nvPr/>
        </p:nvSpPr>
        <p:spPr bwMode="auto">
          <a:xfrm>
            <a:off x="6248400" y="4418157"/>
            <a:ext cx="3124200" cy="1569660"/>
          </a:xfrm>
          <a:prstGeom prst="rect">
            <a:avLst/>
          </a:prstGeom>
          <a:noFill/>
          <a:ln w="57150" algn="ctr">
            <a:solidFill>
              <a:srgbClr val="00B05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Equity </a:t>
            </a:r>
            <a:r>
              <a:rPr kumimoji="0" lang="en-US" sz="2000" b="1"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(Net Capital)</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Undivided Earnings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Regular Reserves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800" b="0" i="0" u="none" strike="noStrike" kern="1200" cap="none" spc="0" normalizeH="0" baseline="0" noProof="0" dirty="0">
                <a:ln>
                  <a:noFill/>
                </a:ln>
                <a:solidFill>
                  <a:srgbClr val="00B050"/>
                </a:solidFill>
                <a:effectLst/>
                <a:uLnTx/>
                <a:uFillTx/>
                <a:latin typeface="Times New Roman" pitchFamily="18" charset="0"/>
                <a:ea typeface="+mn-ea"/>
                <a:cs typeface="Arial" pitchFamily="34" charset="0"/>
              </a:rPr>
              <a:t>Gains (losses) on Available For Sale (AFS) Securities</a:t>
            </a:r>
          </a:p>
        </p:txBody>
      </p:sp>
      <p:sp>
        <p:nvSpPr>
          <p:cNvPr id="14" name="Text Box 15">
            <a:extLst>
              <a:ext uri="{FF2B5EF4-FFF2-40B4-BE49-F238E27FC236}">
                <a16:creationId xmlns:a16="http://schemas.microsoft.com/office/drawing/2014/main" id="{8AEAA939-0BED-49B8-92E3-1063828D3650}"/>
              </a:ext>
            </a:extLst>
          </p:cNvPr>
          <p:cNvSpPr txBox="1">
            <a:spLocks noChangeArrowheads="1"/>
          </p:cNvSpPr>
          <p:nvPr/>
        </p:nvSpPr>
        <p:spPr bwMode="auto">
          <a:xfrm>
            <a:off x="3543300" y="1295401"/>
            <a:ext cx="2590800" cy="461665"/>
          </a:xfrm>
          <a:prstGeom prst="rect">
            <a:avLst/>
          </a:prstGeom>
          <a:noFill/>
          <a:ln w="57150" algn="ctr">
            <a:solidFill>
              <a:schemeClr val="tx1"/>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Cash </a:t>
            </a:r>
            <a:r>
              <a:rPr kumimoji="0" lang="en-US" sz="2000" b="1"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rPr>
              <a:t>(Reserves)</a:t>
            </a:r>
            <a:endParaRPr kumimoji="0" lang="en-US" sz="2000" b="0" i="0" u="none" strike="noStrike" kern="1200" cap="none" spc="0" normalizeH="0" baseline="0" noProof="0" dirty="0">
              <a:ln>
                <a:noFill/>
              </a:ln>
              <a:solidFill>
                <a:srgbClr val="292934"/>
              </a:solidFill>
              <a:effectLst/>
              <a:uLnTx/>
              <a:uFillTx/>
              <a:latin typeface="Times New Roman" pitchFamily="18" charset="0"/>
              <a:ea typeface="+mn-ea"/>
              <a:cs typeface="Arial" pitchFamily="34" charset="0"/>
            </a:endParaRPr>
          </a:p>
        </p:txBody>
      </p:sp>
      <p:sp>
        <p:nvSpPr>
          <p:cNvPr id="16" name="Text Box 15">
            <a:extLst>
              <a:ext uri="{FF2B5EF4-FFF2-40B4-BE49-F238E27FC236}">
                <a16:creationId xmlns:a16="http://schemas.microsoft.com/office/drawing/2014/main" id="{74B5775C-7DA2-4AF0-9480-B72CC53F3128}"/>
              </a:ext>
            </a:extLst>
          </p:cNvPr>
          <p:cNvSpPr txBox="1">
            <a:spLocks noChangeArrowheads="1"/>
          </p:cNvSpPr>
          <p:nvPr/>
        </p:nvSpPr>
        <p:spPr bwMode="auto">
          <a:xfrm>
            <a:off x="3609975" y="5935287"/>
            <a:ext cx="2466975" cy="338554"/>
          </a:xfrm>
          <a:prstGeom prst="rect">
            <a:avLst/>
          </a:prstGeom>
          <a:noFill/>
          <a:ln w="38100" algn="ctr">
            <a:solidFill>
              <a:srgbClr val="7030A0"/>
            </a:solidFill>
            <a:miter lim="800000"/>
            <a:headEnd/>
            <a:tailEnd/>
          </a:ln>
          <a:effectLst/>
        </p:spPr>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rPr>
              <a:t>Allowance for Loan Loss</a:t>
            </a:r>
            <a:endParaRPr kumimoji="0" lang="en-US" sz="1600" b="0" i="0" u="none" strike="noStrike" kern="1200" cap="none" spc="0" normalizeH="0" baseline="0" noProof="0" dirty="0">
              <a:ln>
                <a:noFill/>
              </a:ln>
              <a:solidFill>
                <a:srgbClr val="7030A0"/>
              </a:solidFill>
              <a:effectLst/>
              <a:uLnTx/>
              <a:uFillTx/>
              <a:latin typeface="Times New Roman" pitchFamily="18" charset="0"/>
              <a:ea typeface="+mn-ea"/>
              <a:cs typeface="Arial" pitchFamily="34" charset="0"/>
            </a:endParaRPr>
          </a:p>
        </p:txBody>
      </p:sp>
      <p:cxnSp>
        <p:nvCxnSpPr>
          <p:cNvPr id="25" name="Straight Arrow Connector 24">
            <a:extLst>
              <a:ext uri="{FF2B5EF4-FFF2-40B4-BE49-F238E27FC236}">
                <a16:creationId xmlns:a16="http://schemas.microsoft.com/office/drawing/2014/main" id="{AFF1EFBE-526B-DE4E-A253-FFA32DEE8409}"/>
              </a:ext>
            </a:extLst>
          </p:cNvPr>
          <p:cNvCxnSpPr>
            <a:cxnSpLocks/>
          </p:cNvCxnSpPr>
          <p:nvPr/>
        </p:nvCxnSpPr>
        <p:spPr>
          <a:xfrm flipH="1">
            <a:off x="7933707" y="137028"/>
            <a:ext cx="1467218" cy="1609994"/>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D4B880F-79DF-72B8-652F-BF6A033BA699}"/>
              </a:ext>
            </a:extLst>
          </p:cNvPr>
          <p:cNvCxnSpPr>
            <a:cxnSpLocks/>
          </p:cNvCxnSpPr>
          <p:nvPr/>
        </p:nvCxnSpPr>
        <p:spPr>
          <a:xfrm flipH="1">
            <a:off x="2256639" y="5202987"/>
            <a:ext cx="1531807" cy="136409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1">
            <a:extLst>
              <a:ext uri="{FF2B5EF4-FFF2-40B4-BE49-F238E27FC236}">
                <a16:creationId xmlns:a16="http://schemas.microsoft.com/office/drawing/2014/main" id="{5C1D2371-0766-797E-7262-61F9D241D424}"/>
              </a:ext>
            </a:extLst>
          </p:cNvPr>
          <p:cNvSpPr txBox="1"/>
          <p:nvPr/>
        </p:nvSpPr>
        <p:spPr>
          <a:xfrm>
            <a:off x="8287931" y="1382968"/>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35" name="TextBox 1">
            <a:extLst>
              <a:ext uri="{FF2B5EF4-FFF2-40B4-BE49-F238E27FC236}">
                <a16:creationId xmlns:a16="http://schemas.microsoft.com/office/drawing/2014/main" id="{81643E41-0892-E90F-E107-6E921DF327EA}"/>
              </a:ext>
            </a:extLst>
          </p:cNvPr>
          <p:cNvSpPr txBox="1"/>
          <p:nvPr/>
        </p:nvSpPr>
        <p:spPr>
          <a:xfrm>
            <a:off x="2944789" y="6008702"/>
            <a:ext cx="299166" cy="400110"/>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2" name="Text Box 14">
            <a:extLst>
              <a:ext uri="{FF2B5EF4-FFF2-40B4-BE49-F238E27FC236}">
                <a16:creationId xmlns:a16="http://schemas.microsoft.com/office/drawing/2014/main" id="{EE1C3BDA-4DCE-CE11-56EB-9FE49A6CDFD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
        <p:nvSpPr>
          <p:cNvPr id="3" name="TextBox 1">
            <a:extLst>
              <a:ext uri="{FF2B5EF4-FFF2-40B4-BE49-F238E27FC236}">
                <a16:creationId xmlns:a16="http://schemas.microsoft.com/office/drawing/2014/main" id="{02E4CB83-67B3-5FDC-2E1D-CD241F9D544A}"/>
              </a:ext>
            </a:extLst>
          </p:cNvPr>
          <p:cNvSpPr txBox="1"/>
          <p:nvPr/>
        </p:nvSpPr>
        <p:spPr>
          <a:xfrm>
            <a:off x="147088" y="4123316"/>
            <a:ext cx="3246539" cy="1384995"/>
          </a:xfrm>
          <a:prstGeom prst="rect">
            <a:avLst/>
          </a:prstGeom>
          <a:solidFill>
            <a:schemeClr val="bg1"/>
          </a:solidFill>
          <a:ln w="38100">
            <a:solidFill>
              <a:srgbClr val="DC661D"/>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“Non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progredi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est</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err="1">
                <a:ln>
                  <a:noFill/>
                </a:ln>
                <a:solidFill>
                  <a:srgbClr val="DC661D"/>
                </a:solidFill>
                <a:effectLst/>
                <a:uLnTx/>
                <a:uFillTx/>
                <a:latin typeface="Times New Roman" panose="02020603050405020304" pitchFamily="18" charset="0"/>
                <a:ea typeface="+mn-ea"/>
                <a:cs typeface="Times New Roman" panose="02020603050405020304" pitchFamily="18" charset="0"/>
              </a:rPr>
              <a:t>regredi</a:t>
            </a:r>
            <a:r>
              <a:rPr kumimoji="0" lang="en-US" sz="2000" b="1"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To not go forward is to go backward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DC661D"/>
                </a:solidFill>
                <a:effectLst/>
                <a:uLnTx/>
                <a:uFillTx/>
                <a:latin typeface="Times New Roman" panose="02020603050405020304" pitchFamily="18" charset="0"/>
                <a:ea typeface="+mn-ea"/>
                <a:cs typeface="Times New Roman" panose="02020603050405020304" pitchFamily="18" charset="0"/>
              </a:rPr>
              <a:t>If you’re not growing, you’re dying</a:t>
            </a:r>
          </a:p>
        </p:txBody>
      </p:sp>
    </p:spTree>
    <p:extLst>
      <p:ext uri="{BB962C8B-B14F-4D97-AF65-F5344CB8AC3E}">
        <p14:creationId xmlns:p14="http://schemas.microsoft.com/office/powerpoint/2010/main" val="1310029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744818854"/>
      </p:ext>
    </p:extLst>
  </p:cSld>
  <p:clrMapOvr>
    <a:masterClrMapping/>
  </p:clrMapOvr>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995" name="Text Box 3"/>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811329343"/>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0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0" name="Text Box 4"/>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8097066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extLst>
              <p:ext uri="{D42A27DB-BD31-4B8C-83A1-F6EECF244321}">
                <p14:modId xmlns:p14="http://schemas.microsoft.com/office/powerpoint/2010/main" val="1662558981"/>
              </p:ext>
            </p:extLst>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41171880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7045" name="Text Box 5"/>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4134174786"/>
      </p:ext>
    </p:extLst>
  </p:cSld>
  <p:clrMapOvr>
    <a:masterClrMapping/>
  </p:clrMapOvr>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1" y="152400"/>
            <a:ext cx="11379200" cy="647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581400"/>
            <a:ext cx="247438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3352801"/>
            <a:ext cx="5715000" cy="298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1935" y="1981200"/>
            <a:ext cx="3674533"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0" name="Text Box 6"/>
          <p:cNvSpPr txBox="1">
            <a:spLocks noChangeArrowheads="1"/>
          </p:cNvSpPr>
          <p:nvPr/>
        </p:nvSpPr>
        <p:spPr bwMode="auto">
          <a:xfrm>
            <a:off x="3454401" y="1466852"/>
            <a:ext cx="5553123" cy="535531"/>
          </a:xfrm>
          <a:prstGeom prst="rect">
            <a:avLst/>
          </a:prstGeom>
          <a:noFill/>
          <a:ln w="57150">
            <a:solidFill>
              <a:srgbClr val="CC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880" b="0" i="0" u="none" strike="noStrike" kern="1200" cap="none" spc="0" normalizeH="0" baseline="0" noProof="0">
                <a:ln>
                  <a:noFill/>
                </a:ln>
                <a:solidFill>
                  <a:srgbClr val="CC00CC"/>
                </a:solidFill>
                <a:effectLst/>
                <a:uLnTx/>
                <a:uFillTx/>
                <a:latin typeface="Times New Roman" pitchFamily="18" charset="0"/>
                <a:ea typeface="+mn-ea"/>
                <a:cs typeface="+mn-cs"/>
              </a:rPr>
              <a:t>Credit unions are so robust that,….. </a:t>
            </a:r>
          </a:p>
        </p:txBody>
      </p:sp>
    </p:spTree>
    <p:extLst>
      <p:ext uri="{BB962C8B-B14F-4D97-AF65-F5344CB8AC3E}">
        <p14:creationId xmlns:p14="http://schemas.microsoft.com/office/powerpoint/2010/main" val="3479596994"/>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934" y="304800"/>
            <a:ext cx="5120218"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5" name="Text Box 3"/>
          <p:cNvSpPr txBox="1">
            <a:spLocks noChangeArrowheads="1"/>
          </p:cNvSpPr>
          <p:nvPr/>
        </p:nvSpPr>
        <p:spPr bwMode="auto">
          <a:xfrm>
            <a:off x="8331200" y="914401"/>
            <a:ext cx="3413114" cy="1274195"/>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Carpe Diem</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840" b="1" i="0" u="none" strike="noStrike" kern="1200" cap="none" spc="0" normalizeH="0" baseline="0" noProof="0">
                <a:ln>
                  <a:noFill/>
                </a:ln>
                <a:solidFill>
                  <a:srgbClr val="FF0000"/>
                </a:solidFill>
                <a:effectLst/>
                <a:uLnTx/>
                <a:uFillTx/>
                <a:latin typeface="Times New Roman" pitchFamily="18" charset="0"/>
                <a:ea typeface="+mn-ea"/>
                <a:cs typeface="+mn-cs"/>
              </a:rPr>
              <a:t>“Seize the day”</a:t>
            </a:r>
          </a:p>
        </p:txBody>
      </p:sp>
    </p:spTree>
    <p:extLst>
      <p:ext uri="{BB962C8B-B14F-4D97-AF65-F5344CB8AC3E}">
        <p14:creationId xmlns:p14="http://schemas.microsoft.com/office/powerpoint/2010/main" val="1539716728"/>
      </p:ext>
    </p:extLst>
  </p:cSld>
  <p:clrMapOvr>
    <a:masterClrMapping/>
  </p:clrMapOvr>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133</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2724360" y="1954399"/>
            <a:ext cx="5998758" cy="156966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ctr" defTabSz="1097280" rtl="0" eaLnBrk="1" fontAlgn="base" latinLnBrk="0" hangingPunct="1">
              <a:lnSpc>
                <a:spcPct val="100000"/>
              </a:lnSpc>
              <a:spcBef>
                <a:spcPct val="0"/>
              </a:spcBef>
              <a:spcAft>
                <a:spcPct val="0"/>
              </a:spcAft>
              <a:buClrTx/>
              <a:buSzTx/>
              <a:buFontTx/>
              <a:buNone/>
              <a:tabLst/>
              <a:defRPr/>
            </a:pPr>
            <a:r>
              <a:rPr kumimoji="0" lang="en-US" altLang="en-US" sz="9600" b="1" i="0" u="none" strike="noStrike" kern="1200" cap="none" spc="0" normalizeH="0" baseline="0" noProof="0">
                <a:ln>
                  <a:noFill/>
                </a:ln>
                <a:solidFill>
                  <a:srgbClr val="0000FF"/>
                </a:solidFill>
                <a:effectLst/>
                <a:uLnTx/>
                <a:uFillTx/>
                <a:latin typeface="Times New Roman" pitchFamily="18" charset="0"/>
                <a:ea typeface="+mn-ea"/>
                <a:cs typeface="+mn-cs"/>
              </a:rPr>
              <a:t>Questions?</a:t>
            </a:r>
          </a:p>
        </p:txBody>
      </p:sp>
    </p:spTree>
    <p:extLst>
      <p:ext uri="{BB962C8B-B14F-4D97-AF65-F5344CB8AC3E}">
        <p14:creationId xmlns:p14="http://schemas.microsoft.com/office/powerpoint/2010/main" val="339473880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CB1-6EB2-9178-5FE4-71A4D528989A}"/>
              </a:ext>
            </a:extLst>
          </p:cNvPr>
          <p:cNvSpPr>
            <a:spLocks noGrp="1"/>
          </p:cNvSpPr>
          <p:nvPr>
            <p:ph type="ctrTitle"/>
          </p:nvPr>
        </p:nvSpPr>
        <p:spPr/>
        <p:txBody>
          <a:bodyPr>
            <a:normAutofit fontScale="90000"/>
          </a:bodyPr>
          <a:lstStyle/>
          <a:p>
            <a:r>
              <a:rPr lang="en-US" dirty="0">
                <a:cs typeface="Times New Roman" panose="02020603050405020304" pitchFamily="18" charset="0"/>
              </a:rPr>
              <a:t>Forecast Overview</a:t>
            </a:r>
            <a:br>
              <a:rPr lang="en-US" dirty="0">
                <a:latin typeface="Times New Roman" panose="02020603050405020304" pitchFamily="18" charset="0"/>
                <a:cs typeface="Times New Roman" panose="02020603050405020304" pitchFamily="18" charset="0"/>
              </a:rPr>
            </a:br>
            <a:r>
              <a:rPr lang="en-US" sz="2000" dirty="0">
                <a:cs typeface="Times New Roman" panose="02020603050405020304" pitchFamily="18" charset="0"/>
              </a:rPr>
              <a:t>October 2024</a:t>
            </a:r>
            <a:endParaRPr lang="en-US" dirty="0">
              <a:cs typeface="Times New Roman" panose="02020603050405020304" pitchFamily="18" charset="0"/>
            </a:endParaRPr>
          </a:p>
        </p:txBody>
      </p:sp>
      <p:sp>
        <p:nvSpPr>
          <p:cNvPr id="3" name="Text Placeholder 2">
            <a:extLst>
              <a:ext uri="{FF2B5EF4-FFF2-40B4-BE49-F238E27FC236}">
                <a16:creationId xmlns:a16="http://schemas.microsoft.com/office/drawing/2014/main" id="{5F2E65ED-A279-ED0A-04E3-E77CC708A2E3}"/>
              </a:ext>
            </a:extLst>
          </p:cNvPr>
          <p:cNvSpPr>
            <a:spLocks noGrp="1"/>
          </p:cNvSpPr>
          <p:nvPr>
            <p:ph type="body" sz="quarter" idx="10"/>
          </p:nvPr>
        </p:nvSpPr>
        <p:spPr>
          <a:xfrm>
            <a:off x="540588" y="1247442"/>
            <a:ext cx="11110823" cy="5098456"/>
          </a:xfrm>
        </p:spPr>
        <p:txBody>
          <a:bodyPr>
            <a:noAutofit/>
          </a:bodyPr>
          <a:lstStyle/>
          <a:p>
            <a:pPr marL="0" indent="0">
              <a:lnSpc>
                <a:spcPct val="100000"/>
              </a:lnSpc>
              <a:spcBef>
                <a:spcPts val="0"/>
              </a:spcBef>
              <a:spcAft>
                <a:spcPts val="1200"/>
              </a:spcAft>
              <a:buNone/>
            </a:pPr>
            <a:r>
              <a:rPr lang="en-US" sz="1600" dirty="0">
                <a:solidFill>
                  <a:schemeClr val="tx2"/>
                </a:solidFill>
                <a:cs typeface="Times New Roman" panose="02020603050405020304" pitchFamily="18" charset="0"/>
              </a:rPr>
              <a:t>The Federal Reserve’s bid to normalize interest rates is underway, and the America’s Credit Unions forecast group anticipates a broader normalizing of conditions, both for the broader economy and for credit unions. Although there are important downside risks to the forecast, including the possibility that the recent rise in unemployment will continue and geopolitical risks, economic data has generally surprised to the upside and a strong September jobs report is reassuring.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Our fourth-quarter baseline economic forecast reflects the following minor changes: </a:t>
            </a:r>
            <a:r>
              <a:rPr lang="en-US" sz="1600" dirty="0">
                <a:solidFill>
                  <a:srgbClr val="342549"/>
                </a:solidFill>
                <a:cs typeface="Times New Roman" panose="02020603050405020304" pitchFamily="18" charset="0"/>
              </a:rPr>
              <a:t> </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raised our expectation for GDP growth in 2024, measured on a q4-to-q4 basis, from 1.9% to 2.4%. Our outlook for 2025 increased slightly from 1.8% to 2%.</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revised down our year-end 2024 baseline unemployment rate forecast from 4.3% to 4.2%, holding the year-end 2025 figure at 4.5%.</a:t>
            </a:r>
          </a:p>
          <a:p>
            <a:pPr>
              <a:lnSpc>
                <a:spcPct val="100000"/>
              </a:lnSpc>
              <a:spcBef>
                <a:spcPts val="0"/>
              </a:spcBef>
              <a:spcAft>
                <a:spcPts val="0"/>
              </a:spcAft>
              <a:defRPr/>
            </a:pPr>
            <a:r>
              <a:rPr lang="en-US" sz="1400" dirty="0">
                <a:solidFill>
                  <a:srgbClr val="342549"/>
                </a:solidFill>
                <a:cs typeface="Times New Roman" panose="02020603050405020304" pitchFamily="18" charset="0"/>
              </a:rPr>
              <a:t>We lowered our outlook for over-the-year headline inflation, from 2.8% in 2024 and 2.5% in 2025 in our prior forecast to 2.5% and 2.3%, respectively, in the current forecast.</a:t>
            </a:r>
          </a:p>
          <a:p>
            <a:pPr>
              <a:lnSpc>
                <a:spcPct val="100000"/>
              </a:lnSpc>
              <a:spcBef>
                <a:spcPts val="0"/>
              </a:spcBef>
              <a:spcAft>
                <a:spcPts val="1200"/>
              </a:spcAft>
              <a:defRPr/>
            </a:pPr>
            <a:r>
              <a:rPr lang="en-US" sz="1400" dirty="0">
                <a:solidFill>
                  <a:srgbClr val="342549"/>
                </a:solidFill>
                <a:cs typeface="Times New Roman" panose="02020603050405020304" pitchFamily="18" charset="0"/>
              </a:rPr>
              <a:t>Our outlook calls for two additional quarter-point cuts by year end, which will reduce the fed funds rate to 4.3%. We continue to expect 4 cuts in 2025, but that now reduces the fed funds rate to 3.3% by December 2025. </a:t>
            </a:r>
          </a:p>
          <a:p>
            <a:pPr marL="0" indent="0">
              <a:lnSpc>
                <a:spcPct val="100000"/>
              </a:lnSpc>
              <a:spcBef>
                <a:spcPts val="0"/>
              </a:spcBef>
              <a:spcAft>
                <a:spcPts val="600"/>
              </a:spcAft>
              <a:buNone/>
              <a:defRPr/>
            </a:pPr>
            <a:r>
              <a:rPr kumimoji="0" lang="en-US" sz="1600" b="0" i="0" u="none" strike="noStrike" kern="1200" cap="none" spc="0" normalizeH="0" baseline="0" noProof="0" dirty="0">
                <a:ln>
                  <a:noFill/>
                </a:ln>
                <a:solidFill>
                  <a:srgbClr val="342549"/>
                </a:solidFill>
                <a:effectLst/>
                <a:uLnTx/>
                <a:uFillTx/>
                <a:cs typeface="Times New Roman" panose="02020603050405020304" pitchFamily="18" charset="0"/>
              </a:rPr>
              <a:t>Our credit union forecast also changed modestly:</a:t>
            </a:r>
          </a:p>
          <a:p>
            <a:pPr>
              <a:lnSpc>
                <a:spcPct val="100000"/>
              </a:lnSpc>
              <a:spcBef>
                <a:spcPts val="0"/>
              </a:spcBef>
              <a:spcAft>
                <a:spcPts val="0"/>
              </a:spcAft>
              <a:defRPr/>
            </a:pPr>
            <a:r>
              <a:rPr kumimoji="0" lang="en-US" sz="1400" b="0" i="0" u="none" strike="noStrike" kern="1200" cap="none" spc="0" normalizeH="0" baseline="0" noProof="0" dirty="0">
                <a:ln>
                  <a:noFill/>
                </a:ln>
                <a:solidFill>
                  <a:srgbClr val="342549"/>
                </a:solidFill>
                <a:effectLst/>
                <a:uLnTx/>
                <a:uFillTx/>
                <a:cs typeface="Times New Roman" panose="02020603050405020304" pitchFamily="18" charset="0"/>
              </a:rPr>
              <a:t>We revised down our outlook for 2024 share growth by one percentage point to 4% due to a miss to the downside in the second quarter. But with rates dropping, we held our forecast for 2025 at 6%.</a:t>
            </a:r>
          </a:p>
          <a:p>
            <a:pPr>
              <a:lnSpc>
                <a:spcPct val="100000"/>
              </a:lnSpc>
              <a:spcBef>
                <a:spcPts val="0"/>
              </a:spcBef>
              <a:spcAft>
                <a:spcPts val="0"/>
              </a:spcAft>
              <a:defRPr/>
            </a:pPr>
            <a:r>
              <a:rPr lang="en-US" sz="1400" dirty="0">
                <a:solidFill>
                  <a:srgbClr val="342549"/>
                </a:solidFill>
                <a:cs typeface="Times New Roman" panose="02020603050405020304" pitchFamily="18" charset="0"/>
              </a:rPr>
              <a:t>With the fed funds rate expected to drop to 3.3% by the end of next year, we revised our 2025 loan growth forecast up by one percentage point to 6%, and our 2025 membership growth forecast from 1.8% to 2.2%.</a:t>
            </a:r>
          </a:p>
          <a:p>
            <a:pPr>
              <a:lnSpc>
                <a:spcPct val="100000"/>
              </a:lnSpc>
              <a:spcBef>
                <a:spcPts val="0"/>
              </a:spcBef>
              <a:spcAft>
                <a:spcPts val="0"/>
              </a:spcAft>
              <a:defRPr/>
            </a:pPr>
            <a:r>
              <a:rPr lang="en-US" sz="1400" dirty="0">
                <a:solidFill>
                  <a:schemeClr val="tx2"/>
                </a:solidFill>
                <a:cs typeface="Times New Roman" panose="02020603050405020304" pitchFamily="18" charset="0"/>
              </a:rPr>
              <a:t>We see credit unions prioritizing loan performance next year. As a result, we revised down our delinquency ratio forecast for next year from 0.90% to 0.85%. We made a similar-sized adjustment to our outlook for net charge-offs, lowering it to 0.70% in 2025.   </a:t>
            </a:r>
          </a:p>
          <a:p>
            <a:pPr>
              <a:lnSpc>
                <a:spcPct val="100000"/>
              </a:lnSpc>
              <a:spcBef>
                <a:spcPts val="0"/>
              </a:spcBef>
              <a:spcAft>
                <a:spcPts val="0"/>
              </a:spcAft>
              <a:defRPr/>
            </a:pPr>
            <a:r>
              <a:rPr lang="en-US" sz="1400" dirty="0">
                <a:solidFill>
                  <a:schemeClr val="tx2"/>
                </a:solidFill>
                <a:cs typeface="Times New Roman" panose="02020603050405020304" pitchFamily="18" charset="0"/>
              </a:rPr>
              <a:t>A more comfortable rate environment alongside a better outlook for loan performance should lead to improved earnings, and we increased our ROA forecast by 10 basis points in 2024 (to 0.70%) and in 2025 (to 0.80%). </a:t>
            </a:r>
          </a:p>
        </p:txBody>
      </p:sp>
    </p:spTree>
    <p:extLst>
      <p:ext uri="{BB962C8B-B14F-4D97-AF65-F5344CB8AC3E}">
        <p14:creationId xmlns:p14="http://schemas.microsoft.com/office/powerpoint/2010/main" val="190201161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October 2024</a:t>
            </a:r>
            <a:endParaRPr lang="en-US" dirty="0"/>
          </a:p>
        </p:txBody>
      </p:sp>
      <p:sp>
        <p:nvSpPr>
          <p:cNvPr id="3" name="Text Placeholder 2">
            <a:extLst>
              <a:ext uri="{FF2B5EF4-FFF2-40B4-BE49-F238E27FC236}">
                <a16:creationId xmlns:a16="http://schemas.microsoft.com/office/drawing/2014/main" id="{92EFC374-CCC3-BF68-4CBF-0D81E5065D6C}"/>
              </a:ext>
            </a:extLst>
          </p:cNvPr>
          <p:cNvSpPr>
            <a:spLocks noGrp="1"/>
          </p:cNvSpPr>
          <p:nvPr>
            <p:ph type="body" sz="quarter" idx="10"/>
          </p:nvPr>
        </p:nvSpPr>
        <p:spPr>
          <a:xfrm>
            <a:off x="755651" y="1206501"/>
            <a:ext cx="11055350" cy="5492750"/>
          </a:xfrm>
        </p:spPr>
        <p:txBody>
          <a:bodyPr>
            <a:noAutofit/>
          </a:bodyPr>
          <a:lstStyle/>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Our baseline economic forecast calls for the continuation of the economic expansion, albeit at a moderating pace, through the 2025 forecast window. We do see important risks which, if realized, could precipitate a recession. Those risks include the possibility that recent weakness in the labor market could continue or even accelerate and geopolitical uncertainty, especially with respect to unrest on the Middle East. We also view the outcome of the November elections as potentially being highly impactful. But given the uncertainty of the results as well as the policy initiatives that could proceed from those results, we do not consider the potential impact of the wide range of possibilities in our forecast. With the fed funds rate still elevated and inflation subsiding, the FOMC is equipped to address any serious growth scare by hastening the pace of rate cuts. We place the odds of a recession through year-end 2025 at </a:t>
            </a:r>
            <a:r>
              <a:rPr lang="en-US" sz="1150" b="1" u="sng" dirty="0">
                <a:solidFill>
                  <a:schemeClr val="tx2"/>
                </a:solidFill>
              </a:rPr>
              <a:t>25 percent</a:t>
            </a:r>
            <a:r>
              <a:rPr lang="en-US" sz="1150" dirty="0">
                <a:solidFill>
                  <a:schemeClr val="tx2"/>
                </a:solidFill>
              </a:rPr>
              <a:t>.</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Real GDP continues to surprise to the upside, highlighted by a 3% annualized growth rate in the second quarter. However, much of that growth occurred in inventories and may be given back in future quarters. More generally, we believe nominal GDP is returning to its pre-COVID pattern of 4% to 4.5% annual growth. With inflation stabilizing near the Fed’s 2% target, that suggests a sustainable level of real GDP growth around 2% to 2.5%.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Year-over-year inflation as measured by CPI has fallen to just 2.4%, while the Federal Reserve’s preferred index (PCE) is running at 2.2%. That latter figure is just slightly above the FOMC’s target of 2%. Despite the FOMC’s 50-basis point interest rate cut in September, rates remain in restrictive territory, acting to slow the economy. This should permit the further easing of those excess price pressures that remain.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Labor markets remain an area of concern. On the bright side, the unemployment rate fell for the second straight month in September, and data suggests that layoffs remain relatively rare. However, hiring is also extremely low while two reliable gauges of labor market tightness—the rate of voluntary quits and job openings per unemployed worker—are falling and now sit below their pre-COVID levels. The forecast group viewed this low-hiring/low-firing dynamic as part of a necessary process in transitioning from the overheated conditions of 2022 to a more normal labor market. But the rise in unemployment nevertheless carries the potential to damage business and consumer confidence, which would threaten the economic expansion.</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With the risks to the FOMC’s dual mandate shifting from excessive inflation to excessive unemployment, the Committee opted for an outsized 50-basis point rate cut in September. The forecast group believes that two more 25-basis point rate cuts are forthcoming in 2024, followed by four cuts in 2025. We see this as a process whereby the FOMC will gradually return the fed funds rate to a neutral setting. </a:t>
            </a:r>
          </a:p>
          <a:p>
            <a:pPr marL="0" marR="0" lvl="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a:pPr>
            <a:r>
              <a:rPr lang="en-US" sz="1150" dirty="0">
                <a:solidFill>
                  <a:schemeClr val="tx2"/>
                </a:solidFill>
              </a:rPr>
              <a:t>Long-term rates have been volatile, particularly when the labor market appears to weaken. But we note that the 10-year Treasury rate is currently near its 3-year average of 3.8%, and we expect it to remain just above that level through 2025. While we expect the Fed to announce more rate cuts in 2025, markets do as well, and so this may not necessarily impact longer-term rates. The growth in federal deficit spending and the accompanying surge in </a:t>
            </a:r>
            <a:r>
              <a:rPr lang="en-US" sz="1150">
                <a:solidFill>
                  <a:schemeClr val="tx2"/>
                </a:solidFill>
              </a:rPr>
              <a:t>Treasury issuance places </a:t>
            </a:r>
            <a:r>
              <a:rPr lang="en-US" sz="1150" dirty="0">
                <a:solidFill>
                  <a:schemeClr val="tx2"/>
                </a:solidFill>
              </a:rPr>
              <a:t>some upward pressure on rates</a:t>
            </a:r>
            <a:r>
              <a:rPr kumimoji="0" lang="en-US" sz="1150" b="0" i="0" u="none" strike="noStrike" kern="1200" cap="none" spc="0" normalizeH="0" baseline="0" noProof="0" dirty="0">
                <a:ln>
                  <a:noFill/>
                </a:ln>
                <a:solidFill>
                  <a:srgbClr val="342549"/>
                </a:solidFill>
                <a:effectLst/>
                <a:uLnTx/>
                <a:uFillTx/>
                <a:latin typeface="Georgia" panose="02040502050405020303" pitchFamily="18" charset="0"/>
                <a:ea typeface="+mn-ea"/>
                <a:cs typeface="+mn-cs"/>
              </a:rPr>
              <a:t>.</a:t>
            </a:r>
          </a:p>
        </p:txBody>
      </p:sp>
    </p:spTree>
    <p:extLst>
      <p:ext uri="{BB962C8B-B14F-4D97-AF65-F5344CB8AC3E}">
        <p14:creationId xmlns:p14="http://schemas.microsoft.com/office/powerpoint/2010/main" val="25678793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4937-EF58-A3D7-BAEB-2D8346866FD3}"/>
              </a:ext>
            </a:extLst>
          </p:cNvPr>
          <p:cNvSpPr>
            <a:spLocks noGrp="1"/>
          </p:cNvSpPr>
          <p:nvPr>
            <p:ph type="ctrTitle"/>
          </p:nvPr>
        </p:nvSpPr>
        <p:spPr/>
        <p:txBody>
          <a:bodyPr>
            <a:normAutofit fontScale="90000"/>
          </a:bodyPr>
          <a:lstStyle/>
          <a:p>
            <a:r>
              <a:rPr lang="en-US" dirty="0"/>
              <a:t>Economic Forecast</a:t>
            </a:r>
            <a:br>
              <a:rPr lang="en-US" dirty="0"/>
            </a:br>
            <a:r>
              <a:rPr lang="en-US" sz="2000" dirty="0"/>
              <a:t>October 2024</a:t>
            </a:r>
            <a:endParaRPr lang="en-US" dirty="0"/>
          </a:p>
        </p:txBody>
      </p:sp>
      <p:graphicFrame>
        <p:nvGraphicFramePr>
          <p:cNvPr id="8" name="Table 7">
            <a:extLst>
              <a:ext uri="{FF2B5EF4-FFF2-40B4-BE49-F238E27FC236}">
                <a16:creationId xmlns:a16="http://schemas.microsoft.com/office/drawing/2014/main" id="{591545F5-F0F9-C7E5-4E9D-E91DC3E558BC}"/>
              </a:ext>
            </a:extLst>
          </p:cNvPr>
          <p:cNvGraphicFramePr>
            <a:graphicFrameLocks noGrp="1"/>
          </p:cNvGraphicFramePr>
          <p:nvPr/>
        </p:nvGraphicFramePr>
        <p:xfrm>
          <a:off x="763480" y="1225119"/>
          <a:ext cx="9985249" cy="4545365"/>
        </p:xfrm>
        <a:graphic>
          <a:graphicData uri="http://schemas.openxmlformats.org/drawingml/2006/table">
            <a:tbl>
              <a:tblPr/>
              <a:tblGrid>
                <a:gridCol w="2820037">
                  <a:extLst>
                    <a:ext uri="{9D8B030D-6E8A-4147-A177-3AD203B41FA5}">
                      <a16:colId xmlns:a16="http://schemas.microsoft.com/office/drawing/2014/main" val="1012212965"/>
                    </a:ext>
                  </a:extLst>
                </a:gridCol>
                <a:gridCol w="926121">
                  <a:extLst>
                    <a:ext uri="{9D8B030D-6E8A-4147-A177-3AD203B41FA5}">
                      <a16:colId xmlns:a16="http://schemas.microsoft.com/office/drawing/2014/main" val="2087705157"/>
                    </a:ext>
                  </a:extLst>
                </a:gridCol>
                <a:gridCol w="889075">
                  <a:extLst>
                    <a:ext uri="{9D8B030D-6E8A-4147-A177-3AD203B41FA5}">
                      <a16:colId xmlns:a16="http://schemas.microsoft.com/office/drawing/2014/main" val="183347475"/>
                    </a:ext>
                  </a:extLst>
                </a:gridCol>
                <a:gridCol w="889075">
                  <a:extLst>
                    <a:ext uri="{9D8B030D-6E8A-4147-A177-3AD203B41FA5}">
                      <a16:colId xmlns:a16="http://schemas.microsoft.com/office/drawing/2014/main" val="3228237742"/>
                    </a:ext>
                  </a:extLst>
                </a:gridCol>
                <a:gridCol w="904641">
                  <a:extLst>
                    <a:ext uri="{9D8B030D-6E8A-4147-A177-3AD203B41FA5}">
                      <a16:colId xmlns:a16="http://schemas.microsoft.com/office/drawing/2014/main" val="3184774300"/>
                    </a:ext>
                  </a:extLst>
                </a:gridCol>
                <a:gridCol w="889075">
                  <a:extLst>
                    <a:ext uri="{9D8B030D-6E8A-4147-A177-3AD203B41FA5}">
                      <a16:colId xmlns:a16="http://schemas.microsoft.com/office/drawing/2014/main" val="672011416"/>
                    </a:ext>
                  </a:extLst>
                </a:gridCol>
                <a:gridCol w="889075">
                  <a:extLst>
                    <a:ext uri="{9D8B030D-6E8A-4147-A177-3AD203B41FA5}">
                      <a16:colId xmlns:a16="http://schemas.microsoft.com/office/drawing/2014/main" val="568947385"/>
                    </a:ext>
                  </a:extLst>
                </a:gridCol>
                <a:gridCol w="889075">
                  <a:extLst>
                    <a:ext uri="{9D8B030D-6E8A-4147-A177-3AD203B41FA5}">
                      <a16:colId xmlns:a16="http://schemas.microsoft.com/office/drawing/2014/main" val="1749957240"/>
                    </a:ext>
                  </a:extLst>
                </a:gridCol>
                <a:gridCol w="889075">
                  <a:extLst>
                    <a:ext uri="{9D8B030D-6E8A-4147-A177-3AD203B41FA5}">
                      <a16:colId xmlns:a16="http://schemas.microsoft.com/office/drawing/2014/main" val="1548467842"/>
                    </a:ext>
                  </a:extLst>
                </a:gridCol>
              </a:tblGrid>
              <a:tr h="487057">
                <a:tc rowSpan="2">
                  <a:txBody>
                    <a:bodyPr/>
                    <a:lstStyle/>
                    <a:p>
                      <a:pPr algn="l" fontAlgn="b"/>
                      <a:r>
                        <a:rPr lang="en-US" sz="1400" b="0" i="0" u="none" strike="noStrike" dirty="0">
                          <a:solidFill>
                            <a:srgbClr val="000000"/>
                          </a:solidFill>
                          <a:effectLst/>
                          <a:latin typeface="Georgia" panose="02040502050405020303" pitchFamily="18" charset="0"/>
                        </a:rPr>
                        <a:t> </a:t>
                      </a:r>
                    </a:p>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gridSpan="2">
                  <a:txBody>
                    <a:bodyPr/>
                    <a:lstStyle/>
                    <a:p>
                      <a:pPr algn="ctr" fontAlgn="b"/>
                      <a:r>
                        <a:rPr lang="en-US" sz="1400" b="1" i="0" u="none" strike="noStrike" dirty="0">
                          <a:solidFill>
                            <a:srgbClr val="000000"/>
                          </a:solidFill>
                          <a:effectLst/>
                          <a:latin typeface="Georgia" panose="02040502050405020303" pitchFamily="18" charset="0"/>
                        </a:rPr>
                        <a:t>Past results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fontAlgn="b"/>
                      <a:r>
                        <a:rPr lang="en-US" sz="1400" b="1" i="0" u="none" strike="noStrike" dirty="0">
                          <a:solidFill>
                            <a:schemeClr val="tx1"/>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p>
                  </a:txBody>
                  <a:tcPr marL="0" marR="0" marT="0" marB="0" anchor="b">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hMerge="1">
                  <a:txBody>
                    <a:bodyPr/>
                    <a:lstStyle/>
                    <a:p>
                      <a:pPr algn="ctr" fontAlgn="b"/>
                      <a:endParaRPr lang="en-US" sz="1400" b="1" i="0" u="none" strike="noStrike" dirty="0">
                        <a:solidFill>
                          <a:srgbClr val="C00000"/>
                        </a:solidFill>
                        <a:effectLst/>
                        <a:latin typeface="Georgia" panose="02040502050405020303" pitchFamily="18" charset="0"/>
                      </a:endParaRPr>
                    </a:p>
                  </a:txBody>
                  <a:tcPr marL="9525" marR="9525" marT="9525" marB="0"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hMerge="1">
                  <a:txBody>
                    <a:bodyPr/>
                    <a:lstStyle/>
                    <a:p>
                      <a:endParaRPr lang="en-US"/>
                    </a:p>
                  </a:txBody>
                  <a:tcPr/>
                </a:tc>
                <a:tc gridSpan="2">
                  <a:txBody>
                    <a:bodyPr/>
                    <a:lstStyle/>
                    <a:p>
                      <a:pPr marL="0" algn="ctr" defTabSz="914400" rtl="0" eaLnBrk="1" fontAlgn="b" latinLnBrk="0" hangingPunct="1"/>
                      <a:r>
                        <a:rPr lang="en-US" sz="1400" b="1" i="0" u="none" strike="noStrike" kern="1200" dirty="0">
                          <a:solidFill>
                            <a:srgbClr val="C00000"/>
                          </a:solidFill>
                          <a:effectLst/>
                          <a:latin typeface="Georgia" panose="02040502050405020303" pitchFamily="18" charset="0"/>
                          <a:ea typeface="+mn-ea"/>
                          <a:cs typeface="+mn-cs"/>
                        </a:rPr>
                        <a:t>Annual forecasts</a:t>
                      </a:r>
                    </a:p>
                  </a:txBody>
                  <a:tcPr marL="0" marR="0" marT="0" marB="0" anchor="b"/>
                </a:tc>
                <a:tc hMerge="1">
                  <a:txBody>
                    <a:bodyPr/>
                    <a:lstStyle/>
                    <a:p>
                      <a:endParaRPr lang="en-US"/>
                    </a:p>
                  </a:txBody>
                  <a:tcPr/>
                </a:tc>
                <a:extLst>
                  <a:ext uri="{0D108BD9-81ED-4DB2-BD59-A6C34878D82A}">
                    <a16:rowId xmlns:a16="http://schemas.microsoft.com/office/drawing/2014/main" val="1420177901"/>
                  </a:ext>
                </a:extLst>
              </a:tr>
              <a:tr h="788067">
                <a:tc vMerge="1">
                  <a:txBody>
                    <a:bodyPr/>
                    <a:lstStyle/>
                    <a:p>
                      <a:endParaRPr dirty="0"/>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Previous 10 Yr. Avg</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2023</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Q1</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000000"/>
                          </a:solidFill>
                          <a:effectLst/>
                          <a:latin typeface="Georgia" panose="02040502050405020303" pitchFamily="18" charset="0"/>
                        </a:rPr>
                        <a:t>2024    Q2</a:t>
                      </a:r>
                    </a:p>
                  </a:txBody>
                  <a:tcPr marL="9525" marR="9525" marT="9525" marB="0" anchor="b">
                    <a:lnL>
                      <a:noFill/>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chemeClr val="tx1"/>
                          </a:solidFill>
                          <a:effectLst/>
                          <a:latin typeface="Georgia" panose="02040502050405020303" pitchFamily="18" charset="0"/>
                        </a:rPr>
                        <a:t>2024    Q3</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2024    Q4</a:t>
                      </a:r>
                    </a:p>
                  </a:txBody>
                  <a:tcPr marL="9525" marR="9525" marT="9525" marB="0" anchor="b">
                    <a:lnL>
                      <a:noFill/>
                    </a:lnL>
                    <a:lnR w="12700" cap="flat" cmpd="sng" algn="ctr">
                      <a:solidFill>
                        <a:schemeClr val="tx1"/>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2024</a:t>
                      </a:r>
                    </a:p>
                  </a:txBody>
                  <a:tcPr marL="9525" marR="9525" marT="9525" marB="0" anchor="b">
                    <a:lnL w="12700" cap="flat" cmpd="sng" algn="ctr">
                      <a:solidFill>
                        <a:schemeClr val="tx1"/>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1" i="0" u="none" strike="noStrike" dirty="0">
                          <a:solidFill>
                            <a:srgbClr val="C00000"/>
                          </a:solidFill>
                          <a:effectLst/>
                          <a:latin typeface="Georgia" panose="02040502050405020303" pitchFamily="18" charset="0"/>
                        </a:rPr>
                        <a:t>2025</a:t>
                      </a:r>
                    </a:p>
                  </a:txBody>
                  <a:tcPr marL="9525" marR="9525" marT="9525"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val="4042715703"/>
                  </a:ext>
                </a:extLst>
              </a:tr>
              <a:tr h="463864">
                <a:tc>
                  <a:txBody>
                    <a:bodyPr/>
                    <a:lstStyle/>
                    <a:p>
                      <a:pPr algn="l" fontAlgn="b"/>
                      <a:r>
                        <a:rPr lang="en-US" sz="1400" b="1" i="0" u="none" strike="noStrike" dirty="0">
                          <a:solidFill>
                            <a:srgbClr val="000000"/>
                          </a:solidFill>
                          <a:effectLst/>
                          <a:latin typeface="Georgia" panose="02040502050405020303" pitchFamily="18" charset="0"/>
                        </a:rPr>
                        <a:t>Growth rates: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chemeClr val="tx1"/>
                        </a:solidFill>
                        <a:effectLst/>
                        <a:latin typeface="Georgia" panose="02040502050405020303" pitchFamily="18"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a:solidFill>
                          <a:srgbClr val="000000"/>
                        </a:solidFill>
                        <a:effectLst/>
                        <a:latin typeface="Georgia" panose="02040502050405020303" pitchFamily="18" charset="0"/>
                      </a:endParaRP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endParaRPr lang="en-US" sz="1400" b="0"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5"/>
                    </a:solidFill>
                  </a:tcPr>
                </a:tc>
                <a:tc>
                  <a:txBody>
                    <a:bodyPr/>
                    <a:lstStyle/>
                    <a:p>
                      <a:pPr algn="l" fontAlgn="b"/>
                      <a:r>
                        <a:rPr lang="en-US" sz="1400" b="0" i="0" u="none" strike="noStrike" dirty="0">
                          <a:solidFill>
                            <a:srgbClr val="000000"/>
                          </a:solidFill>
                          <a:effectLst/>
                          <a:latin typeface="Georgia" panose="02040502050405020303" pitchFamily="18"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accent5"/>
                    </a:solidFill>
                  </a:tcPr>
                </a:tc>
                <a:extLst>
                  <a:ext uri="{0D108BD9-81ED-4DB2-BD59-A6C34878D82A}">
                    <a16:rowId xmlns:a16="http://schemas.microsoft.com/office/drawing/2014/main" val="3323587454"/>
                  </a:ext>
                </a:extLst>
              </a:tr>
              <a:tr h="463864">
                <a:tc>
                  <a:txBody>
                    <a:bodyPr/>
                    <a:lstStyle/>
                    <a:p>
                      <a:pPr algn="l" fontAlgn="b"/>
                      <a:r>
                        <a:rPr lang="en-US" sz="1400" b="0" i="0" u="none" strike="noStrike">
                          <a:solidFill>
                            <a:srgbClr val="000000"/>
                          </a:solidFill>
                          <a:effectLst/>
                          <a:latin typeface="Georgia" panose="02040502050405020303" pitchFamily="18" charset="0"/>
                        </a:rPr>
                        <a:t>Economic Growth (% chg GDP)*</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2.9%</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1.6%</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2.4%</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2.1%</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2.4%</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952971779"/>
                  </a:ext>
                </a:extLst>
              </a:tr>
              <a:tr h="463864">
                <a:tc>
                  <a:txBody>
                    <a:bodyPr/>
                    <a:lstStyle/>
                    <a:p>
                      <a:pPr algn="l" fontAlgn="b"/>
                      <a:r>
                        <a:rPr lang="en-US" sz="1400" b="0" i="0" u="none" strike="noStrike" dirty="0">
                          <a:solidFill>
                            <a:srgbClr val="000000"/>
                          </a:solidFill>
                          <a:effectLst/>
                          <a:latin typeface="Georgia" panose="02040502050405020303" pitchFamily="18" charset="0"/>
                        </a:rPr>
                        <a:t>Inflation (CPI, 12 </a:t>
                      </a:r>
                      <a:r>
                        <a:rPr lang="en-US" sz="1400" b="0" i="0" u="none" strike="noStrike" dirty="0" err="1">
                          <a:solidFill>
                            <a:srgbClr val="000000"/>
                          </a:solidFill>
                          <a:effectLst/>
                          <a:latin typeface="Georgia" panose="02040502050405020303" pitchFamily="18" charset="0"/>
                        </a:rPr>
                        <a:t>mth</a:t>
                      </a:r>
                      <a:r>
                        <a:rPr lang="en-US" sz="1400" b="0" i="0" u="none" strike="noStrike" dirty="0">
                          <a:solidFill>
                            <a:srgbClr val="000000"/>
                          </a:solidFill>
                          <a:effectLst/>
                          <a:latin typeface="Georgia" panose="02040502050405020303" pitchFamily="18" charset="0"/>
                        </a:rPr>
                        <a:t> % </a:t>
                      </a:r>
                      <a:r>
                        <a:rPr lang="en-US" sz="1400" b="0" i="0" u="none" strike="noStrike" dirty="0" err="1">
                          <a:solidFill>
                            <a:srgbClr val="000000"/>
                          </a:solidFill>
                          <a:effectLst/>
                          <a:latin typeface="Georgia" panose="02040502050405020303" pitchFamily="18" charset="0"/>
                        </a:rPr>
                        <a:t>chg</a:t>
                      </a:r>
                      <a:r>
                        <a:rPr lang="en-US" sz="1400" b="0" i="0" u="none" strike="noStrike" dirty="0">
                          <a:solidFill>
                            <a:srgbClr val="000000"/>
                          </a:solidFill>
                          <a:effectLst/>
                          <a:latin typeface="Georgia" panose="02040502050405020303" pitchFamily="18"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2.8%</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3.0%</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2.4%</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2.5%</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92369751"/>
                  </a:ext>
                </a:extLst>
              </a:tr>
              <a:tr h="463864">
                <a:tc>
                  <a:txBody>
                    <a:bodyPr/>
                    <a:lstStyle/>
                    <a:p>
                      <a:pPr algn="l" fontAlgn="b"/>
                      <a:r>
                        <a:rPr lang="en-US" sz="1400" b="0" i="0" u="none" strike="noStrike">
                          <a:solidFill>
                            <a:srgbClr val="000000"/>
                          </a:solidFill>
                          <a:effectLst/>
                          <a:latin typeface="Georgia" panose="02040502050405020303" pitchFamily="18" charset="0"/>
                        </a:rPr>
                        <a:t>Unemployment Rate (BLS)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4.5%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3.8%</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4.2%</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68842030"/>
                  </a:ext>
                </a:extLst>
              </a:tr>
              <a:tr h="463864">
                <a:tc>
                  <a:txBody>
                    <a:bodyPr/>
                    <a:lstStyle/>
                    <a:p>
                      <a:pPr algn="l" fontAlgn="b"/>
                      <a:r>
                        <a:rPr lang="en-US" sz="1400" b="0" i="0" u="none" strike="noStrike" dirty="0">
                          <a:solidFill>
                            <a:srgbClr val="000000"/>
                          </a:solidFill>
                          <a:effectLst/>
                          <a:latin typeface="Georgia" panose="02040502050405020303" pitchFamily="18" charset="0"/>
                        </a:rPr>
                        <a:t>Federal Funds Rate (effective)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1.45%</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5.33%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5.33%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4.83%</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4.33%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4.33%</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3.33%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158175281"/>
                  </a:ext>
                </a:extLst>
              </a:tr>
              <a:tr h="463864">
                <a:tc>
                  <a:txBody>
                    <a:bodyPr/>
                    <a:lstStyle/>
                    <a:p>
                      <a:pPr algn="l" fontAlgn="b"/>
                      <a:r>
                        <a:rPr lang="en-US" sz="1400" b="0" i="0" u="none" strike="noStrike" dirty="0">
                          <a:solidFill>
                            <a:srgbClr val="000000"/>
                          </a:solidFill>
                          <a:effectLst/>
                          <a:latin typeface="Georgia" panose="02040502050405020303" pitchFamily="18" charset="0"/>
                        </a:rPr>
                        <a:t>10-Year Treasury Rate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2.41%</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3.88%</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4.20%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4.36%</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3.81%</a:t>
                      </a:r>
                    </a:p>
                  </a:txBody>
                  <a:tcPr marL="9525" marR="9525" marT="9525" marB="0" anchor="b">
                    <a:lnL>
                      <a:noFill/>
                    </a:lnL>
                    <a:lnR>
                      <a:noFill/>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4.00%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03999472"/>
                  </a:ext>
                </a:extLst>
              </a:tr>
              <a:tr h="487057">
                <a:tc>
                  <a:txBody>
                    <a:bodyPr/>
                    <a:lstStyle/>
                    <a:p>
                      <a:pPr algn="l" fontAlgn="b"/>
                      <a:r>
                        <a:rPr lang="en-US" sz="1400" b="0" i="0" u="none" strike="noStrike" dirty="0">
                          <a:solidFill>
                            <a:srgbClr val="000000"/>
                          </a:solidFill>
                          <a:effectLst/>
                          <a:latin typeface="Georgia" panose="02040502050405020303" pitchFamily="18" charset="0"/>
                        </a:rPr>
                        <a:t>10-Year-Fed Funds Spread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000000"/>
                          </a:solidFill>
                          <a:effectLst/>
                          <a:latin typeface="Georgia" panose="02040502050405020303" pitchFamily="18" charset="0"/>
                        </a:rPr>
                        <a:t>0.96%</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000000"/>
                          </a:solidFill>
                          <a:effectLst/>
                          <a:latin typeface="Georgia" panose="02040502050405020303" pitchFamily="18" charset="0"/>
                        </a:rPr>
                        <a:t>-1.45%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chemeClr val="tx1"/>
                          </a:solidFill>
                          <a:effectLst/>
                          <a:latin typeface="Georgia" panose="02040502050405020303" pitchFamily="18" charset="0"/>
                        </a:rPr>
                        <a:t>-1.13%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-0.97%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chemeClr val="tx1"/>
                          </a:solidFill>
                          <a:effectLst/>
                          <a:latin typeface="Georgia" panose="02040502050405020303" pitchFamily="18" charset="0"/>
                        </a:rPr>
                        <a:t>-1.02%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-0.33%</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5"/>
                    </a:solidFill>
                  </a:tcPr>
                </a:tc>
                <a:tc>
                  <a:txBody>
                    <a:bodyPr/>
                    <a:lstStyle/>
                    <a:p>
                      <a:pPr algn="ctr" fontAlgn="b"/>
                      <a:r>
                        <a:rPr lang="en-US" sz="1400" b="0" i="0" u="none" strike="noStrike" dirty="0">
                          <a:solidFill>
                            <a:srgbClr val="C00000"/>
                          </a:solidFill>
                          <a:effectLst/>
                          <a:latin typeface="Georgia" panose="02040502050405020303" pitchFamily="18" charset="0"/>
                        </a:rPr>
                        <a:t>-0.33%</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C00000"/>
                          </a:solidFill>
                          <a:effectLst/>
                          <a:latin typeface="Georgia" panose="02040502050405020303" pitchFamily="18" charset="0"/>
                        </a:rPr>
                        <a:t>0.67%</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35342188"/>
                  </a:ext>
                </a:extLst>
              </a:tr>
            </a:tbl>
          </a:graphicData>
        </a:graphic>
      </p:graphicFrame>
      <p:sp>
        <p:nvSpPr>
          <p:cNvPr id="13" name="Rectangle 12">
            <a:extLst>
              <a:ext uri="{FF2B5EF4-FFF2-40B4-BE49-F238E27FC236}">
                <a16:creationId xmlns:a16="http://schemas.microsoft.com/office/drawing/2014/main" id="{DA10D0A0-E685-7E3D-CEA2-35B86A6E64AF}"/>
              </a:ext>
            </a:extLst>
          </p:cNvPr>
          <p:cNvSpPr/>
          <p:nvPr/>
        </p:nvSpPr>
        <p:spPr>
          <a:xfrm>
            <a:off x="763480" y="5922688"/>
            <a:ext cx="10588881"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*Percent change, annualized rate for quarterly and Q4-to-Q4 change for annual.  All other numbers are end-of-period values. </a:t>
            </a:r>
          </a:p>
        </p:txBody>
      </p:sp>
    </p:spTree>
    <p:extLst>
      <p:ext uri="{BB962C8B-B14F-4D97-AF65-F5344CB8AC3E}">
        <p14:creationId xmlns:p14="http://schemas.microsoft.com/office/powerpoint/2010/main" val="21544603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ABCB1-6EB2-9178-5FE4-71A4D528989A}"/>
              </a:ext>
            </a:extLst>
          </p:cNvPr>
          <p:cNvSpPr>
            <a:spLocks noGrp="1"/>
          </p:cNvSpPr>
          <p:nvPr>
            <p:ph type="ctr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Credit Union Forecast</a:t>
            </a:r>
            <a:br>
              <a:rPr lang="en-US"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October 2024</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5F2E65ED-A279-ED0A-04E3-E77CC708A2E3}"/>
              </a:ext>
            </a:extLst>
          </p:cNvPr>
          <p:cNvSpPr>
            <a:spLocks noGrp="1"/>
          </p:cNvSpPr>
          <p:nvPr>
            <p:ph type="body" sz="quarter" idx="10"/>
          </p:nvPr>
        </p:nvSpPr>
        <p:spPr>
          <a:xfrm>
            <a:off x="828640" y="1298791"/>
            <a:ext cx="11030280" cy="5216440"/>
          </a:xfrm>
        </p:spPr>
        <p:txBody>
          <a:bodyPr>
            <a:noAutofit/>
          </a:bodyPr>
          <a:lstStyle/>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Our credit union outlook anticipates the return of more normal conditions in 2025, tracking with the overall economy. Certain challenges remain, chief among them weak growth and poor loan performance. This will result in uneven performances throughout the industry as credit unions with ample liquidity and stable delinquencies capitalize on the loan demand that should follow from a solid economy and declining interest rates. However, other credit unions will be focused on shoring up liquidity or reining in loan losses in 2025. But the forecast group is optimistic that even where these challenges persist, they should subside over the course of next year.</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Credit union liquidity remains relatively tight, as evidenced by a loan-to-share ratio that we project to end this year just slightly lower than the year prior. Lending froze in 2024 as high rates sapped loan demand, but also because many credit unions struggled to grow deposits. In September, the Bureau of Economic Analysis made a significant upward revision to its estimates for personal income and consumption. These adjustments raised the personal saving rate from 3.6 percent of disposable income over the prior 12 months to over 5 percent, against a 5-year pre-COVID average of 6.2 percent. The revision supports the view that the primary cause of slow deposit growth at credit unions and banks is not deficient household savings but rather where households are choosing to save. With the FOMC’s interest rate normalization process underway, we expect that households will begin redirecting a larger share of savings toward credit union and bank non-maturity deposits in 2025. We forecast 6% share growth in 2025, which is close to the 10-year average for credit unions.</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Loan delinquencies continued to rise in the second quarter and are drawing increased supervisory scrutiny. Given credit unions’ history of prudent lending and the attention they are paying to the issue, we expect loan performance to stabilize and begin improving in 2025. We suspect that much of the recent rise in delinquencies is the residue of the strong loan growth from 2022 and early 2023, and that it will simply take some time to clear through the pipeline. However, we note that delinquencies tend to track with the unemployment rate, and we expect the latter to continue to drift upward next year. </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For those credit unions with the wherewithal to resume lending in 2025, we expect conditions to be much improved. We acknowledge some uncertainty around the timing of loan demand. As we noted in our economic outlook, we do not expect a major decline in long-term rates next year. It could take some time for households to accept that despite reductions in the Federal Reserve’s policy rate, longer-term borrowing rates may not return to COVID era lows or even pre-COVID levels any time in the near future. </a:t>
            </a:r>
          </a:p>
          <a:p>
            <a:pPr marL="0" indent="0">
              <a:lnSpc>
                <a:spcPct val="100000"/>
              </a:lnSpc>
              <a:spcBef>
                <a:spcPts val="0"/>
              </a:spcBef>
              <a:spcAft>
                <a:spcPts val="600"/>
              </a:spcAft>
              <a:buNone/>
              <a:defRPr/>
            </a:pP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Finally, we modified our earnings outlook, raising our projected ROA by 10 basis points each in 2024 and 2025. Those adjustments are due to several factors. First, second quarter earnings came in stronger than </a:t>
            </a:r>
            <a:r>
              <a:rPr lang="en-US" sz="1200" dirty="0">
                <a:solidFill>
                  <a:srgbClr val="342549"/>
                </a:solidFill>
                <a:cs typeface="Times New Roman" panose="02020603050405020304" pitchFamily="18" charset="0"/>
              </a:rPr>
              <a:t>expect</a:t>
            </a:r>
            <a:r>
              <a:rPr kumimoji="0" lang="en-US" sz="1200" b="0" i="0" u="none" strike="noStrike" kern="1200" cap="none" spc="0" normalizeH="0" baseline="0" noProof="0" dirty="0">
                <a:ln>
                  <a:noFill/>
                </a:ln>
                <a:solidFill>
                  <a:srgbClr val="342549"/>
                </a:solidFill>
                <a:effectLst/>
                <a:uLnTx/>
                <a:uFillTx/>
                <a:cs typeface="Times New Roman" panose="02020603050405020304" pitchFamily="18" charset="0"/>
              </a:rPr>
              <a:t>ed, which led us to raise our forecast for the current year. For 2025, the higher ROA projection stems from a slightly better outlook for loan growth and charge-offs than in our prior forecast. If it all comes together in the way we anticipate, by the end of next year credit unions should see conditions that are far more typical to those of the pre-COVID years than to the rollercoaster of the past four years.</a:t>
            </a:r>
            <a:endParaRPr lang="en-US" sz="1200" dirty="0">
              <a:solidFill>
                <a:schemeClr val="tx2"/>
              </a:solidFill>
              <a:cs typeface="Times New Roman" panose="02020603050405020304" pitchFamily="18" charset="0"/>
            </a:endParaRPr>
          </a:p>
          <a:p>
            <a:pPr marL="0" indent="0">
              <a:lnSpc>
                <a:spcPct val="100000"/>
              </a:lnSpc>
              <a:spcBef>
                <a:spcPts val="0"/>
              </a:spcBef>
              <a:spcAft>
                <a:spcPts val="600"/>
              </a:spcAft>
              <a:buNone/>
              <a:defRPr/>
            </a:pPr>
            <a:endParaRPr lang="en-US" sz="1200" dirty="0">
              <a:solidFill>
                <a:schemeClr val="tx2"/>
              </a:solidFill>
              <a:cs typeface="Times New Roman" panose="02020603050405020304" pitchFamily="18" charset="0"/>
            </a:endParaRPr>
          </a:p>
        </p:txBody>
      </p:sp>
    </p:spTree>
    <p:extLst>
      <p:ext uri="{BB962C8B-B14F-4D97-AF65-F5344CB8AC3E}">
        <p14:creationId xmlns:p14="http://schemas.microsoft.com/office/powerpoint/2010/main" val="8328581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A2D3-F4B5-0906-43D3-71A9C15B92F8}"/>
              </a:ext>
            </a:extLst>
          </p:cNvPr>
          <p:cNvSpPr>
            <a:spLocks noGrp="1"/>
          </p:cNvSpPr>
          <p:nvPr>
            <p:ph type="ctrTitle"/>
          </p:nvPr>
        </p:nvSpPr>
        <p:spPr/>
        <p:txBody>
          <a:bodyPr>
            <a:normAutofit fontScale="90000"/>
          </a:bodyPr>
          <a:lstStyle/>
          <a:p>
            <a:r>
              <a:rPr lang="en-US" dirty="0"/>
              <a:t>Credit Union Forecast</a:t>
            </a:r>
            <a:br>
              <a:rPr lang="en-US" dirty="0"/>
            </a:br>
            <a:r>
              <a:rPr lang="en-US" sz="2000" dirty="0"/>
              <a:t>October 2024</a:t>
            </a:r>
            <a:endParaRPr lang="en-US" dirty="0"/>
          </a:p>
        </p:txBody>
      </p:sp>
      <p:graphicFrame>
        <p:nvGraphicFramePr>
          <p:cNvPr id="4" name="Table 3">
            <a:extLst>
              <a:ext uri="{FF2B5EF4-FFF2-40B4-BE49-F238E27FC236}">
                <a16:creationId xmlns:a16="http://schemas.microsoft.com/office/drawing/2014/main" id="{0040650A-9DFA-4A96-FFBB-791B4E60AEA4}"/>
              </a:ext>
            </a:extLst>
          </p:cNvPr>
          <p:cNvGraphicFramePr>
            <a:graphicFrameLocks noGrp="1"/>
          </p:cNvGraphicFramePr>
          <p:nvPr/>
        </p:nvGraphicFramePr>
        <p:xfrm>
          <a:off x="990599" y="1287262"/>
          <a:ext cx="9985247" cy="4891978"/>
        </p:xfrm>
        <a:graphic>
          <a:graphicData uri="http://schemas.openxmlformats.org/drawingml/2006/table">
            <a:tbl>
              <a:tblPr/>
              <a:tblGrid>
                <a:gridCol w="2959772">
                  <a:extLst>
                    <a:ext uri="{9D8B030D-6E8A-4147-A177-3AD203B41FA5}">
                      <a16:colId xmlns:a16="http://schemas.microsoft.com/office/drawing/2014/main" val="1469554414"/>
                    </a:ext>
                  </a:extLst>
                </a:gridCol>
                <a:gridCol w="996641">
                  <a:extLst>
                    <a:ext uri="{9D8B030D-6E8A-4147-A177-3AD203B41FA5}">
                      <a16:colId xmlns:a16="http://schemas.microsoft.com/office/drawing/2014/main" val="2541485235"/>
                    </a:ext>
                  </a:extLst>
                </a:gridCol>
                <a:gridCol w="861262">
                  <a:extLst>
                    <a:ext uri="{9D8B030D-6E8A-4147-A177-3AD203B41FA5}">
                      <a16:colId xmlns:a16="http://schemas.microsoft.com/office/drawing/2014/main" val="1109712933"/>
                    </a:ext>
                  </a:extLst>
                </a:gridCol>
                <a:gridCol w="861262">
                  <a:extLst>
                    <a:ext uri="{9D8B030D-6E8A-4147-A177-3AD203B41FA5}">
                      <a16:colId xmlns:a16="http://schemas.microsoft.com/office/drawing/2014/main" val="2673587465"/>
                    </a:ext>
                  </a:extLst>
                </a:gridCol>
                <a:gridCol w="861262">
                  <a:extLst>
                    <a:ext uri="{9D8B030D-6E8A-4147-A177-3AD203B41FA5}">
                      <a16:colId xmlns:a16="http://schemas.microsoft.com/office/drawing/2014/main" val="2826519320"/>
                    </a:ext>
                  </a:extLst>
                </a:gridCol>
                <a:gridCol w="861262">
                  <a:extLst>
                    <a:ext uri="{9D8B030D-6E8A-4147-A177-3AD203B41FA5}">
                      <a16:colId xmlns:a16="http://schemas.microsoft.com/office/drawing/2014/main" val="1865466348"/>
                    </a:ext>
                  </a:extLst>
                </a:gridCol>
                <a:gridCol w="861262">
                  <a:extLst>
                    <a:ext uri="{9D8B030D-6E8A-4147-A177-3AD203B41FA5}">
                      <a16:colId xmlns:a16="http://schemas.microsoft.com/office/drawing/2014/main" val="2676736407"/>
                    </a:ext>
                  </a:extLst>
                </a:gridCol>
                <a:gridCol w="861262">
                  <a:extLst>
                    <a:ext uri="{9D8B030D-6E8A-4147-A177-3AD203B41FA5}">
                      <a16:colId xmlns:a16="http://schemas.microsoft.com/office/drawing/2014/main" val="1815789513"/>
                    </a:ext>
                  </a:extLst>
                </a:gridCol>
                <a:gridCol w="861262">
                  <a:extLst>
                    <a:ext uri="{9D8B030D-6E8A-4147-A177-3AD203B41FA5}">
                      <a16:colId xmlns:a16="http://schemas.microsoft.com/office/drawing/2014/main" val="3495157471"/>
                    </a:ext>
                  </a:extLst>
                </a:gridCol>
              </a:tblGrid>
              <a:tr h="409174">
                <a:tc rowSpan="2">
                  <a:txBody>
                    <a:bodyPr/>
                    <a:lstStyle/>
                    <a:p>
                      <a:pPr algn="l" rtl="0" fontAlgn="b"/>
                      <a:r>
                        <a:rPr lang="en-US" sz="1400" b="0" i="0" u="none" strike="noStrike" dirty="0">
                          <a:solidFill>
                            <a:srgbClr val="000000"/>
                          </a:solidFill>
                          <a:effectLst/>
                          <a:latin typeface="Georgia" panose="02040502050405020303" pitchFamily="18" charset="0"/>
                        </a:rPr>
                        <a:t> </a:t>
                      </a:r>
                    </a:p>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rtl="0" fontAlgn="b"/>
                      <a:r>
                        <a:rPr lang="en-US" sz="1400" b="1" i="0" u="none" strike="noStrike" dirty="0">
                          <a:solidFill>
                            <a:srgbClr val="000000"/>
                          </a:solidFill>
                          <a:effectLst/>
                          <a:latin typeface="Georgia" panose="02040502050405020303" pitchFamily="18" charset="0"/>
                        </a:rPr>
                        <a:t>Past Results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4">
                  <a:txBody>
                    <a:bodyPr/>
                    <a:lstStyle/>
                    <a:p>
                      <a:pPr algn="ctr" rtl="0" fontAlgn="b"/>
                      <a:r>
                        <a:rPr lang="en-US" sz="1400" b="1" i="0" u="none" strike="noStrike" dirty="0">
                          <a:solidFill>
                            <a:srgbClr val="000000"/>
                          </a:solidFill>
                          <a:effectLst/>
                          <a:latin typeface="Georgia" panose="02040502050405020303" pitchFamily="18" charset="0"/>
                        </a:rPr>
                        <a:t>Actual/</a:t>
                      </a:r>
                      <a:r>
                        <a:rPr lang="en-US" sz="1400" b="1" i="0" u="none" strike="noStrike" dirty="0">
                          <a:solidFill>
                            <a:srgbClr val="C00000"/>
                          </a:solidFill>
                          <a:effectLst/>
                          <a:latin typeface="Georgia" panose="02040502050405020303" pitchFamily="18" charset="0"/>
                        </a:rPr>
                        <a:t>forecasts</a:t>
                      </a:r>
                      <a:endParaRPr lang="en-US" sz="1400" b="1" i="0" u="none" strike="noStrike" dirty="0">
                        <a:solidFill>
                          <a:srgbClr val="000000"/>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rtl="0" fontAlgn="b"/>
                      <a:r>
                        <a:rPr lang="en-US" sz="1400" b="1" i="0" u="none" strike="noStrike" dirty="0">
                          <a:solidFill>
                            <a:srgbClr val="C00000"/>
                          </a:solidFill>
                          <a:effectLst/>
                          <a:latin typeface="Georgia" panose="02040502050405020303" pitchFamily="18" charset="0"/>
                        </a:rPr>
                        <a:t>Annual forecasts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380016819"/>
                  </a:ext>
                </a:extLst>
              </a:tr>
              <a:tr h="536035">
                <a:tc vMerge="1">
                  <a:txBody>
                    <a:bodyPr/>
                    <a:lstStyle/>
                    <a:p>
                      <a:endParaRPr dirty="0"/>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10 Yr Average</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000000"/>
                          </a:solidFill>
                          <a:effectLst/>
                          <a:latin typeface="Georgia" panose="02040502050405020303" pitchFamily="18" charset="0"/>
                        </a:rPr>
                        <a:t>2023</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Q1</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chemeClr val="tx1"/>
                          </a:solidFill>
                          <a:effectLst/>
                          <a:latin typeface="Georgia" panose="02040502050405020303" pitchFamily="18" charset="0"/>
                        </a:rPr>
                        <a:t>2024    Q2</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    Q3</a:t>
                      </a:r>
                    </a:p>
                  </a:txBody>
                  <a:tcPr marL="7958" marR="7958" marT="795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    Q4</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2024</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400" b="1" i="0" u="none" strike="noStrike" dirty="0">
                          <a:solidFill>
                            <a:srgbClr val="C00000"/>
                          </a:solidFill>
                          <a:effectLst/>
                          <a:latin typeface="Georgia" panose="02040502050405020303" pitchFamily="18" charset="0"/>
                        </a:rPr>
                        <a:t>2025</a:t>
                      </a:r>
                    </a:p>
                  </a:txBody>
                  <a:tcPr marL="7958" marR="7958" marT="7958" marB="0" anchor="b">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709813"/>
                  </a:ext>
                </a:extLst>
              </a:tr>
              <a:tr h="276952">
                <a:tc>
                  <a:txBody>
                    <a:bodyPr/>
                    <a:lstStyle/>
                    <a:p>
                      <a:pPr algn="l" rtl="0" fontAlgn="b"/>
                      <a:r>
                        <a:rPr lang="en-US" sz="1400" b="1" i="0" u="none" strike="noStrike">
                          <a:solidFill>
                            <a:srgbClr val="000000"/>
                          </a:solidFill>
                          <a:effectLst/>
                          <a:latin typeface="Georgia" panose="02040502050405020303" pitchFamily="18" charset="0"/>
                        </a:rPr>
                        <a:t>Growth rates: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dirty="0">
                          <a:solidFill>
                            <a:schemeClr val="tx1"/>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a:solidFill>
                            <a:srgbClr val="000000"/>
                          </a:solidFill>
                          <a:effectLst/>
                          <a:latin typeface="Georgia" panose="02040502050405020303" pitchFamily="18" charset="0"/>
                        </a:rPr>
                        <a:t> </a:t>
                      </a:r>
                    </a:p>
                  </a:txBody>
                  <a:tcPr marL="7958" marR="7958" marT="7958"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l" rtl="0" fontAlgn="b"/>
                      <a:r>
                        <a:rPr lang="en-US" sz="1400" b="0" i="0" u="none" strike="noStrike">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32508163"/>
                  </a:ext>
                </a:extLst>
              </a:tr>
              <a:tr h="276952">
                <a:tc>
                  <a:txBody>
                    <a:bodyPr/>
                    <a:lstStyle/>
                    <a:p>
                      <a:pPr algn="l" rtl="0" fontAlgn="b"/>
                      <a:r>
                        <a:rPr lang="en-US" sz="1400" b="0" i="0" u="none" strike="noStrike">
                          <a:solidFill>
                            <a:srgbClr val="000000"/>
                          </a:solidFill>
                          <a:effectLst/>
                          <a:latin typeface="Georgia" panose="02040502050405020303" pitchFamily="18" charset="0"/>
                        </a:rPr>
                        <a:t>Savings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3.0%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4.0%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36960999"/>
                  </a:ext>
                </a:extLst>
              </a:tr>
              <a:tr h="276952">
                <a:tc>
                  <a:txBody>
                    <a:bodyPr/>
                    <a:lstStyle/>
                    <a:p>
                      <a:pPr algn="l" rtl="0" fontAlgn="b"/>
                      <a:r>
                        <a:rPr lang="en-US" sz="1400" b="0" i="0" u="none" strike="noStrike" dirty="0">
                          <a:solidFill>
                            <a:srgbClr val="000000"/>
                          </a:solidFill>
                          <a:effectLst/>
                          <a:latin typeface="Georgia" panose="02040502050405020303" pitchFamily="18" charset="0"/>
                        </a:rPr>
                        <a:t>Loan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9.5%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6.2%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1.2%</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3.0%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6.0%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019310106"/>
                  </a:ext>
                </a:extLst>
              </a:tr>
              <a:tr h="276952">
                <a:tc>
                  <a:txBody>
                    <a:bodyPr/>
                    <a:lstStyle/>
                    <a:p>
                      <a:pPr algn="l" rtl="0" fontAlgn="b"/>
                      <a:r>
                        <a:rPr lang="en-US" sz="1400" b="0" i="0" u="none" strike="noStrike" dirty="0">
                          <a:solidFill>
                            <a:srgbClr val="000000"/>
                          </a:solidFill>
                          <a:effectLst/>
                          <a:latin typeface="Georgia" panose="02040502050405020303" pitchFamily="18" charset="0"/>
                        </a:rPr>
                        <a:t>Asset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4.0%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2.3%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-0.4%</a:t>
                      </a:r>
                    </a:p>
                  </a:txBody>
                  <a:tcPr marL="7958" marR="7958" marT="7958" marB="0" anchor="b">
                    <a:lnL>
                      <a:noFill/>
                    </a:lnL>
                    <a:lnR>
                      <a:noFill/>
                    </a:lnR>
                    <a:lnT>
                      <a:noFill/>
                    </a:lnT>
                    <a:lnB>
                      <a:noFill/>
                    </a:lnB>
                    <a:noFill/>
                  </a:tcPr>
                </a:tc>
                <a:tc>
                  <a:txBody>
                    <a:bodyPr/>
                    <a:lstStyle/>
                    <a:p>
                      <a:pPr algn="ctr" fontAlgn="b"/>
                      <a:r>
                        <a:rPr lang="en-US" sz="1400" b="0" i="0" u="none" strike="noStrike" dirty="0">
                          <a:solidFill>
                            <a:srgbClr val="C00000"/>
                          </a:solidFill>
                          <a:effectLst/>
                          <a:latin typeface="Georgia" panose="02040502050405020303" pitchFamily="18" charset="0"/>
                        </a:rPr>
                        <a:t>0.3%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3.5%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5.5%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561228364"/>
                  </a:ext>
                </a:extLst>
              </a:tr>
              <a:tr h="276952">
                <a:tc>
                  <a:txBody>
                    <a:bodyPr/>
                    <a:lstStyle/>
                    <a:p>
                      <a:pPr algn="l" rtl="0" fontAlgn="b"/>
                      <a:r>
                        <a:rPr lang="en-US" sz="1400" b="0" i="0" u="none" strike="noStrike" dirty="0">
                          <a:solidFill>
                            <a:srgbClr val="000000"/>
                          </a:solidFill>
                          <a:effectLst/>
                          <a:latin typeface="Georgia" panose="02040502050405020303" pitchFamily="18" charset="0"/>
                        </a:rPr>
                        <a:t>Membership growth</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3.7%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2.9%</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0.6%</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0.2%</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1.5%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2.2%</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092122124"/>
                  </a:ext>
                </a:extLst>
              </a:tr>
              <a:tr h="276952">
                <a:tc>
                  <a:txBody>
                    <a:bodyPr/>
                    <a:lstStyle/>
                    <a:p>
                      <a:pPr algn="l" rtl="0" fontAlgn="b"/>
                      <a:r>
                        <a:rPr lang="en-US" sz="1400" b="1" i="0" u="none" strike="noStrike">
                          <a:solidFill>
                            <a:srgbClr val="000000"/>
                          </a:solidFill>
                          <a:effectLst/>
                          <a:latin typeface="Georgia" panose="02040502050405020303" pitchFamily="18" charset="0"/>
                        </a:rPr>
                        <a:t>Liquidity: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446408602"/>
                  </a:ext>
                </a:extLst>
              </a:tr>
              <a:tr h="276952">
                <a:tc>
                  <a:txBody>
                    <a:bodyPr/>
                    <a:lstStyle/>
                    <a:p>
                      <a:pPr algn="ctr" rtl="0" fontAlgn="b"/>
                      <a:r>
                        <a:rPr lang="en-US" sz="1400" b="0" i="0" u="none" strike="noStrike">
                          <a:solidFill>
                            <a:srgbClr val="000000"/>
                          </a:solidFill>
                          <a:effectLst/>
                          <a:latin typeface="Georgia" panose="02040502050405020303" pitchFamily="18" charset="0"/>
                        </a:rPr>
                        <a:t>Loan-to-share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79.7%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85.1%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82.7%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83.9%</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85.0%</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84.6%</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686068146"/>
                  </a:ext>
                </a:extLst>
              </a:tr>
              <a:tr h="276952">
                <a:tc>
                  <a:txBody>
                    <a:bodyPr/>
                    <a:lstStyle/>
                    <a:p>
                      <a:pPr algn="l" rtl="0" fontAlgn="b"/>
                      <a:r>
                        <a:rPr lang="en-US" sz="1400" b="1" i="0" u="none" strike="noStrike">
                          <a:solidFill>
                            <a:srgbClr val="000000"/>
                          </a:solidFill>
                          <a:effectLst/>
                          <a:latin typeface="Georgia" panose="02040502050405020303" pitchFamily="18" charset="0"/>
                        </a:rPr>
                        <a:t>Asset quality: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436417201"/>
                  </a:ext>
                </a:extLst>
              </a:tr>
              <a:tr h="276952">
                <a:tc>
                  <a:txBody>
                    <a:bodyPr/>
                    <a:lstStyle/>
                    <a:p>
                      <a:pPr algn="ctr" rtl="0" fontAlgn="b"/>
                      <a:r>
                        <a:rPr lang="en-US" sz="1400" b="0" i="0" u="none" strike="noStrike">
                          <a:solidFill>
                            <a:srgbClr val="000000"/>
                          </a:solidFill>
                          <a:effectLst/>
                          <a:latin typeface="Georgia" panose="02040502050405020303" pitchFamily="18" charset="0"/>
                        </a:rPr>
                        <a:t>Delinquency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0.72%</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0.77%</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0.84%</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0.88%</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0.90%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0.85%</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52852489"/>
                  </a:ext>
                </a:extLst>
              </a:tr>
              <a:tr h="276952">
                <a:tc>
                  <a:txBody>
                    <a:bodyPr/>
                    <a:lstStyle/>
                    <a:p>
                      <a:pPr algn="ctr" rtl="0" fontAlgn="b"/>
                      <a:r>
                        <a:rPr lang="en-US" sz="1400" b="0" i="0" u="none" strike="noStrike">
                          <a:solidFill>
                            <a:srgbClr val="000000"/>
                          </a:solidFill>
                          <a:effectLst/>
                          <a:latin typeface="Georgia" panose="02040502050405020303" pitchFamily="18" charset="0"/>
                        </a:rPr>
                        <a:t>Net charge-off rate*</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0.49%</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0.61%</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0.80%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0.78%</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0.73%</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0.75%</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0.70%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34960325"/>
                  </a:ext>
                </a:extLst>
              </a:tr>
              <a:tr h="276952">
                <a:tc>
                  <a:txBody>
                    <a:bodyPr/>
                    <a:lstStyle/>
                    <a:p>
                      <a:pPr algn="l" rtl="0" fontAlgn="b"/>
                      <a:r>
                        <a:rPr lang="en-US" sz="1400" b="1" i="0" u="none" strike="noStrike">
                          <a:solidFill>
                            <a:srgbClr val="000000"/>
                          </a:solidFill>
                          <a:effectLst/>
                          <a:latin typeface="Georgia" panose="02040502050405020303" pitchFamily="18" charset="0"/>
                        </a:rPr>
                        <a:t>Earnings:</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6337317"/>
                  </a:ext>
                </a:extLst>
              </a:tr>
              <a:tr h="402027">
                <a:tc>
                  <a:txBody>
                    <a:bodyPr/>
                    <a:lstStyle/>
                    <a:p>
                      <a:pPr algn="ctr" rtl="0" fontAlgn="b"/>
                      <a:r>
                        <a:rPr lang="en-US" sz="1400" b="0" i="0" u="none" strike="noStrike">
                          <a:solidFill>
                            <a:srgbClr val="000000"/>
                          </a:solidFill>
                          <a:effectLst/>
                          <a:latin typeface="Georgia" panose="02040502050405020303" pitchFamily="18" charset="0"/>
                        </a:rPr>
                        <a:t>Return on average assets (ROA)*</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0.83%</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0.68%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0.66%</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b"/>
                      <a:r>
                        <a:rPr lang="en-US" sz="1400" b="0" i="0" u="none" strike="noStrike" dirty="0">
                          <a:solidFill>
                            <a:schemeClr val="tx1"/>
                          </a:solidFill>
                          <a:effectLst/>
                          <a:latin typeface="Georgia" panose="02040502050405020303" pitchFamily="18" charset="0"/>
                        </a:rPr>
                        <a:t>0.71%</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0.73%</a:t>
                      </a:r>
                    </a:p>
                  </a:txBody>
                  <a:tcPr marL="7958" marR="7958" marT="7958" marB="0" anchor="b">
                    <a:lnL>
                      <a:noFill/>
                    </a:lnL>
                    <a:lnR>
                      <a:noFill/>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0.68%</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0.70%</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0.80%</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5943877"/>
                  </a:ext>
                </a:extLst>
              </a:tr>
              <a:tr h="276952">
                <a:tc>
                  <a:txBody>
                    <a:bodyPr/>
                    <a:lstStyle/>
                    <a:p>
                      <a:pPr algn="l" rtl="0" fontAlgn="b"/>
                      <a:r>
                        <a:rPr lang="en-US" sz="1400" b="1" i="0" u="none" strike="noStrike" dirty="0">
                          <a:solidFill>
                            <a:srgbClr val="000000"/>
                          </a:solidFill>
                          <a:effectLst/>
                          <a:latin typeface="Georgia" panose="02040502050405020303" pitchFamily="18" charset="0"/>
                        </a:rPr>
                        <a:t>Capital adequacy:</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rtl="0" fontAlgn="b"/>
                      <a:endParaRPr lang="en-US" sz="1400" b="0" i="0" u="none" strike="noStrike" dirty="0">
                        <a:solidFill>
                          <a:schemeClr val="tx1"/>
                        </a:solidFill>
                        <a:effectLst/>
                        <a:latin typeface="Georgia" panose="02040502050405020303" pitchFamily="18" charset="0"/>
                      </a:endParaRP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n-US" sz="1400" b="0" i="0" u="none" strike="noStrike" dirty="0">
                        <a:solidFill>
                          <a:schemeClr val="tx1"/>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a:noFill/>
                    </a:lnR>
                    <a:lnT>
                      <a:noFill/>
                    </a:lnT>
                    <a:lnB>
                      <a:noFill/>
                    </a:lnB>
                    <a:noFill/>
                  </a:tcPr>
                </a:tc>
                <a:tc>
                  <a:txBody>
                    <a:bodyPr/>
                    <a:lstStyle/>
                    <a:p>
                      <a:pPr algn="ctr" rtl="0" fontAlgn="b"/>
                      <a:endParaRPr lang="en-US" sz="1400" b="0" i="0" u="none" strike="noStrike" dirty="0">
                        <a:solidFill>
                          <a:srgbClr val="C00000"/>
                        </a:solidFill>
                        <a:effectLst/>
                        <a:latin typeface="Georgia" panose="02040502050405020303" pitchFamily="18" charset="0"/>
                      </a:endParaRP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w="1270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 </a:t>
                      </a:r>
                    </a:p>
                  </a:txBody>
                  <a:tcPr marL="7958" marR="7958" marT="7958" marB="0" anchor="b">
                    <a:lnL>
                      <a:noFill/>
                    </a:lnL>
                    <a:lnR w="1270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288055305"/>
                  </a:ext>
                </a:extLst>
              </a:tr>
              <a:tr h="214415">
                <a:tc>
                  <a:txBody>
                    <a:bodyPr/>
                    <a:lstStyle/>
                    <a:p>
                      <a:pPr algn="ctr" rtl="0" fontAlgn="b"/>
                      <a:r>
                        <a:rPr lang="en-US" sz="1400" b="0" i="0" u="none" strike="noStrike" dirty="0">
                          <a:solidFill>
                            <a:srgbClr val="000000"/>
                          </a:solidFill>
                          <a:effectLst/>
                          <a:latin typeface="Georgia" panose="02040502050405020303" pitchFamily="18" charset="0"/>
                        </a:rPr>
                        <a:t>Net worth ratio**</a:t>
                      </a:r>
                    </a:p>
                  </a:txBody>
                  <a:tcPr marL="7958" marR="7958" marT="795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000000"/>
                          </a:solidFill>
                          <a:effectLst/>
                          <a:latin typeface="Georgia" panose="02040502050405020303" pitchFamily="18" charset="0"/>
                        </a:rPr>
                        <a:t>10.9%</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000000"/>
                          </a:solidFill>
                          <a:effectLst/>
                          <a:latin typeface="Georgia" panose="02040502050405020303" pitchFamily="18" charset="0"/>
                        </a:rPr>
                        <a:t>10.7%</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chemeClr val="tx1"/>
                          </a:solidFill>
                          <a:effectLst/>
                          <a:latin typeface="Georgia" panose="02040502050405020303" pitchFamily="18" charset="0"/>
                        </a:rPr>
                        <a:t>10.6%</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chemeClr val="tx1"/>
                          </a:solidFill>
                          <a:effectLst/>
                          <a:latin typeface="Georgia" panose="02040502050405020303" pitchFamily="18" charset="0"/>
                        </a:rPr>
                        <a:t>10.8%</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400" b="0" i="0" u="none" strike="noStrike" dirty="0">
                          <a:solidFill>
                            <a:srgbClr val="C00000"/>
                          </a:solidFill>
                          <a:effectLst/>
                          <a:latin typeface="Georgia" panose="02040502050405020303" pitchFamily="18" charset="0"/>
                        </a:rPr>
                        <a:t>11.0%</a:t>
                      </a:r>
                    </a:p>
                  </a:txBody>
                  <a:tcPr marL="7958" marR="7958" marT="795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rtl="0" fontAlgn="b"/>
                      <a:r>
                        <a:rPr lang="en-US" sz="1400" b="0" i="0" u="none" strike="noStrike" dirty="0">
                          <a:solidFill>
                            <a:srgbClr val="C00000"/>
                          </a:solidFill>
                          <a:effectLst/>
                          <a:latin typeface="Georgia" panose="02040502050405020303" pitchFamily="18" charset="0"/>
                        </a:rPr>
                        <a:t>11.2%</a:t>
                      </a:r>
                    </a:p>
                  </a:txBody>
                  <a:tcPr marL="7958" marR="7958" marT="795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8157914"/>
                  </a:ext>
                </a:extLst>
              </a:tr>
            </a:tbl>
          </a:graphicData>
        </a:graphic>
      </p:graphicFrame>
      <p:sp>
        <p:nvSpPr>
          <p:cNvPr id="5" name="Rectangle 4">
            <a:extLst>
              <a:ext uri="{FF2B5EF4-FFF2-40B4-BE49-F238E27FC236}">
                <a16:creationId xmlns:a16="http://schemas.microsoft.com/office/drawing/2014/main" id="{314712D1-5189-EFF3-CEA0-C65EBDF516AF}"/>
              </a:ext>
            </a:extLst>
          </p:cNvPr>
          <p:cNvSpPr/>
          <p:nvPr/>
        </p:nvSpPr>
        <p:spPr>
          <a:xfrm>
            <a:off x="1345722" y="6393587"/>
            <a:ext cx="9319506" cy="307777"/>
          </a:xfrm>
          <a:prstGeom prst="rect">
            <a:avLst/>
          </a:prstGeom>
        </p:spPr>
        <p:txBody>
          <a:bodyPr wrap="square">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Georgia" panose="02040502050405020303" pitchFamily="18" charset="0"/>
                <a:ea typeface="+mn-ea"/>
                <a:cs typeface="Calibri" panose="020F0502020204030204" pitchFamily="34" charset="0"/>
              </a:rPr>
              <a:t>*Quarterly data, annualized.  **End of period ratio. Net worth forecast does not account for CECL Provision</a:t>
            </a:r>
          </a:p>
        </p:txBody>
      </p:sp>
    </p:spTree>
    <p:extLst>
      <p:ext uri="{BB962C8B-B14F-4D97-AF65-F5344CB8AC3E}">
        <p14:creationId xmlns:p14="http://schemas.microsoft.com/office/powerpoint/2010/main" val="103427090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243C91-C5DD-4A7D-257D-50A7DD074C3A}"/>
              </a:ext>
            </a:extLst>
          </p:cNvPr>
          <p:cNvSpPr>
            <a:spLocks noGrp="1"/>
          </p:cNvSpPr>
          <p:nvPr>
            <p:ph type="ctrTitle"/>
          </p:nvPr>
        </p:nvSpPr>
        <p:spPr>
          <a:xfrm>
            <a:off x="152400" y="1400174"/>
            <a:ext cx="11734800" cy="1247775"/>
          </a:xfrm>
        </p:spPr>
        <p:txBody>
          <a:bodyPr/>
          <a:lstStyle/>
          <a:p>
            <a:r>
              <a:rPr lang="en-US" sz="4000" dirty="0">
                <a:solidFill>
                  <a:schemeClr val="accent6">
                    <a:lumMod val="75000"/>
                  </a:schemeClr>
                </a:solidFill>
                <a:latin typeface="Rockwell"/>
              </a:rPr>
              <a:t>Economic Update Summary</a:t>
            </a:r>
            <a:br>
              <a:rPr lang="en-US" sz="4000" dirty="0">
                <a:solidFill>
                  <a:schemeClr val="accent6">
                    <a:lumMod val="75000"/>
                  </a:schemeClr>
                </a:solidFill>
                <a:latin typeface="Rockwell"/>
              </a:rPr>
            </a:br>
            <a:r>
              <a:rPr lang="en-US" sz="4000" dirty="0">
                <a:solidFill>
                  <a:schemeClr val="accent6">
                    <a:lumMod val="75000"/>
                  </a:schemeClr>
                </a:solidFill>
                <a:latin typeface="Rockwell"/>
              </a:rPr>
              <a:t>For 2025</a:t>
            </a:r>
            <a:endParaRPr lang="en-US" sz="4000" dirty="0"/>
          </a:p>
        </p:txBody>
      </p:sp>
      <p:sp>
        <p:nvSpPr>
          <p:cNvPr id="6" name="Text Placeholder 5">
            <a:extLst>
              <a:ext uri="{FF2B5EF4-FFF2-40B4-BE49-F238E27FC236}">
                <a16:creationId xmlns:a16="http://schemas.microsoft.com/office/drawing/2014/main" id="{23B4112F-533B-10BB-1AEA-CF9D7A5C5215}"/>
              </a:ext>
            </a:extLst>
          </p:cNvPr>
          <p:cNvSpPr>
            <a:spLocks noGrp="1"/>
          </p:cNvSpPr>
          <p:nvPr>
            <p:ph type="body" sz="quarter" idx="11"/>
          </p:nvPr>
        </p:nvSpPr>
        <p:spPr>
          <a:xfrm>
            <a:off x="304797" y="2986481"/>
            <a:ext cx="11734799" cy="2002784"/>
          </a:xfrm>
          <a:solidFill>
            <a:schemeClr val="bg1"/>
          </a:solidFill>
        </p:spPr>
        <p:txBody>
          <a:bodyPr/>
          <a:lstStyle/>
          <a:p>
            <a:pPr marL="457200" indent="-457200">
              <a:buFont typeface="+mj-lt"/>
              <a:buAutoNum type="arabicPeriod"/>
            </a:pPr>
            <a:r>
              <a:rPr lang="en-US" sz="2400" b="0" dirty="0">
                <a:solidFill>
                  <a:schemeClr val="accent6">
                    <a:lumMod val="75000"/>
                  </a:schemeClr>
                </a:solidFill>
              </a:rPr>
              <a:t>Trend economic growth in 2025, (2.0%)</a:t>
            </a:r>
          </a:p>
          <a:p>
            <a:pPr marL="457200" indent="-457200">
              <a:buFont typeface="+mj-lt"/>
              <a:buAutoNum type="arabicPeriod"/>
            </a:pPr>
            <a:r>
              <a:rPr lang="en-US" sz="2400" b="0" dirty="0">
                <a:solidFill>
                  <a:schemeClr val="accent6">
                    <a:lumMod val="75000"/>
                  </a:schemeClr>
                </a:solidFill>
              </a:rPr>
              <a:t>Inflation rate approaching 2% target</a:t>
            </a:r>
          </a:p>
          <a:p>
            <a:pPr marL="457200" indent="-457200">
              <a:buFont typeface="+mj-lt"/>
              <a:buAutoNum type="arabicPeriod"/>
            </a:pPr>
            <a:r>
              <a:rPr lang="en-US" sz="2400" b="0" dirty="0">
                <a:solidFill>
                  <a:schemeClr val="accent6">
                    <a:lumMod val="75000"/>
                  </a:schemeClr>
                </a:solidFill>
              </a:rPr>
              <a:t>Unemployment rate rising to natural rate of 4.5%</a:t>
            </a:r>
          </a:p>
          <a:p>
            <a:pPr marL="457200" indent="-457200">
              <a:buFont typeface="+mj-lt"/>
              <a:buAutoNum type="arabicPeriod"/>
            </a:pPr>
            <a:r>
              <a:rPr lang="en-US" sz="2400" b="0" dirty="0">
                <a:solidFill>
                  <a:schemeClr val="accent6">
                    <a:lumMod val="75000"/>
                  </a:schemeClr>
                </a:solidFill>
              </a:rPr>
              <a:t>Yield curve normalizing as short-term interest rates fall faster than long term</a:t>
            </a:r>
          </a:p>
        </p:txBody>
      </p:sp>
    </p:spTree>
    <p:extLst>
      <p:ext uri="{BB962C8B-B14F-4D97-AF65-F5344CB8AC3E}">
        <p14:creationId xmlns:p14="http://schemas.microsoft.com/office/powerpoint/2010/main" val="3762812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58185556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11176000" cy="22860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00B050"/>
              </a:solidFill>
              <a:effectLst/>
              <a:uLnTx/>
              <a:uFillTx/>
              <a:latin typeface="Century Gothic" panose="020F0302020204030204"/>
              <a:ea typeface="+mn-ea"/>
              <a:cs typeface="+mn-cs"/>
            </a:endParaRPr>
          </a:p>
        </p:txBody>
      </p:sp>
      <p:sp>
        <p:nvSpPr>
          <p:cNvPr id="4" name="Rectangle 3"/>
          <p:cNvSpPr/>
          <p:nvPr/>
        </p:nvSpPr>
        <p:spPr>
          <a:xfrm>
            <a:off x="609600" y="4419600"/>
            <a:ext cx="11176000" cy="2286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6" name="Rectangle 5"/>
          <p:cNvSpPr/>
          <p:nvPr/>
        </p:nvSpPr>
        <p:spPr>
          <a:xfrm>
            <a:off x="609600" y="2819400"/>
            <a:ext cx="11176000" cy="1371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16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043908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20157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341058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931986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573811"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573811" y="2818701"/>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37852"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05320"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74961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573811"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573811" y="2818701"/>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37852"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05320"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762338"/>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142218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1851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1" i="0" u="none" strike="noStrike" kern="0" cap="none" spc="0" normalizeH="0" baseline="0" noProof="0" dirty="0">
                <a:ln>
                  <a:noFill/>
                </a:ln>
                <a:solidFill>
                  <a:srgbClr val="193061"/>
                </a:solidFill>
                <a:effectLst/>
                <a:uLnTx/>
                <a:uFillTx/>
                <a:latin typeface="Century Gothic" panose="020F0302020204030204"/>
                <a:ea typeface="+mj-ea"/>
                <a:cs typeface="+mj-cs"/>
              </a:rPr>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1176655" y="5215855"/>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0939" y="61607"/>
            <a:ext cx="5806522"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1" i="0" u="none" strike="noStrike" kern="0" cap="none" spc="0" normalizeH="0" baseline="0" noProof="0" dirty="0">
                <a:ln>
                  <a:noFill/>
                </a:ln>
                <a:solidFill>
                  <a:srgbClr val="193061"/>
                </a:solidFill>
                <a:effectLst/>
                <a:uLnTx/>
                <a:uFillTx/>
                <a:latin typeface="Century Gothic" panose="020F0302020204030204"/>
                <a:ea typeface="+mj-ea"/>
                <a:cs typeface="+mj-cs"/>
              </a:rPr>
              <a:t>Weak Credit Union Loan Growth</a:t>
            </a:r>
          </a:p>
        </p:txBody>
      </p:sp>
      <p:graphicFrame>
        <p:nvGraphicFramePr>
          <p:cNvPr id="6" name="Object 1">
            <a:extLst>
              <a:ext uri="{FF2B5EF4-FFF2-40B4-BE49-F238E27FC236}">
                <a16:creationId xmlns:a16="http://schemas.microsoft.com/office/drawing/2014/main" id="{93B402D3-B7EF-4BAF-9E28-F5E98C39C403}"/>
              </a:ext>
            </a:extLst>
          </p:cNvPr>
          <p:cNvGraphicFramePr>
            <a:graphicFrameLocks noChangeAspect="1"/>
          </p:cNvGraphicFramePr>
          <p:nvPr/>
        </p:nvGraphicFramePr>
        <p:xfrm>
          <a:off x="258719" y="514045"/>
          <a:ext cx="11842342" cy="58196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
            <a:extLst>
              <a:ext uri="{FF2B5EF4-FFF2-40B4-BE49-F238E27FC236}">
                <a16:creationId xmlns:a16="http://schemas.microsoft.com/office/drawing/2014/main" id="{5539456B-F9E4-0939-3FDD-68D4243B3AA3}"/>
              </a:ext>
            </a:extLst>
          </p:cNvPr>
          <p:cNvSpPr txBox="1">
            <a:spLocks noChangeArrowheads="1"/>
          </p:cNvSpPr>
          <p:nvPr/>
        </p:nvSpPr>
        <p:spPr bwMode="auto">
          <a:xfrm>
            <a:off x="11176655" y="5215855"/>
            <a:ext cx="534376" cy="276999"/>
          </a:xfrm>
          <a:prstGeom prst="rect">
            <a:avLst/>
          </a:prstGeom>
          <a:solidFill>
            <a:schemeClr val="bg1"/>
          </a:solidFill>
          <a:ln w="28575">
            <a:solidFill>
              <a:schemeClr val="tx1"/>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1.3%</a:t>
            </a:r>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cxnSp>
        <p:nvCxnSpPr>
          <p:cNvPr id="9" name="Straight Connector 8">
            <a:extLst>
              <a:ext uri="{FF2B5EF4-FFF2-40B4-BE49-F238E27FC236}">
                <a16:creationId xmlns:a16="http://schemas.microsoft.com/office/drawing/2014/main" id="{8929A103-ED80-EDF1-C0F7-BBE572D5A120}"/>
              </a:ext>
            </a:extLst>
          </p:cNvPr>
          <p:cNvCxnSpPr/>
          <p:nvPr/>
        </p:nvCxnSpPr>
        <p:spPr>
          <a:xfrm>
            <a:off x="1115736" y="4093828"/>
            <a:ext cx="10343625"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
        <p:nvSpPr>
          <p:cNvPr id="10" name="Text Box 4">
            <a:extLst>
              <a:ext uri="{FF2B5EF4-FFF2-40B4-BE49-F238E27FC236}">
                <a16:creationId xmlns:a16="http://schemas.microsoft.com/office/drawing/2014/main" id="{AFBD462C-C414-5EE2-0D0D-C6078AEF11F1}"/>
              </a:ext>
            </a:extLst>
          </p:cNvPr>
          <p:cNvSpPr txBox="1">
            <a:spLocks noChangeArrowheads="1"/>
          </p:cNvSpPr>
          <p:nvPr/>
        </p:nvSpPr>
        <p:spPr bwMode="auto">
          <a:xfrm>
            <a:off x="5473452" y="3631866"/>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7.0%</a:t>
            </a:r>
          </a:p>
        </p:txBody>
      </p:sp>
    </p:spTree>
    <p:extLst>
      <p:ext uri="{BB962C8B-B14F-4D97-AF65-F5344CB8AC3E}">
        <p14:creationId xmlns:p14="http://schemas.microsoft.com/office/powerpoint/2010/main" val="419710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a:extLst>
              <a:ext uri="{FF2B5EF4-FFF2-40B4-BE49-F238E27FC236}">
                <a16:creationId xmlns:a16="http://schemas.microsoft.com/office/drawing/2014/main" id="{C7260160-25C5-ACE8-F664-C30D6638ED6C}"/>
              </a:ext>
            </a:extLst>
          </p:cNvPr>
          <p:cNvGraphicFramePr>
            <a:graphicFrameLocks noChangeAspect="1"/>
          </p:cNvGraphicFramePr>
          <p:nvPr/>
        </p:nvGraphicFramePr>
        <p:xfrm>
          <a:off x="128587" y="652462"/>
          <a:ext cx="11863115" cy="5736305"/>
        </p:xfrm>
        <a:graphic>
          <a:graphicData uri="http://schemas.openxmlformats.org/presentationml/2006/ole">
            <mc:AlternateContent xmlns:mc="http://schemas.openxmlformats.org/markup-compatibility/2006">
              <mc:Choice xmlns:v="urn:schemas-microsoft-com:vml" Requires="v">
                <p:oleObj name="Chart" r:id="rId3" imgW="5372230" imgH="4876942" progId="MSGraph.Chart.8">
                  <p:embed followColorScheme="full"/>
                </p:oleObj>
              </mc:Choice>
              <mc:Fallback>
                <p:oleObj name="Chart" r:id="rId3" imgW="5372230" imgH="4876942" progId="MSGraph.Chart.8">
                  <p:embed followColorScheme="full"/>
                  <p:pic>
                    <p:nvPicPr>
                      <p:cNvPr id="4" name="Object 1">
                        <a:extLst>
                          <a:ext uri="{FF2B5EF4-FFF2-40B4-BE49-F238E27FC236}">
                            <a16:creationId xmlns:a16="http://schemas.microsoft.com/office/drawing/2014/main" id="{C7260160-25C5-ACE8-F664-C30D6638ED6C}"/>
                          </a:ext>
                        </a:extLst>
                      </p:cNvPr>
                      <p:cNvPicPr>
                        <a:picLocks noChangeAspect="1" noChangeArrowheads="1"/>
                      </p:cNvPicPr>
                      <p:nvPr/>
                    </p:nvPicPr>
                    <p:blipFill>
                      <a:blip r:embed="rId4"/>
                      <a:srcRect/>
                      <a:stretch>
                        <a:fillRect/>
                      </a:stretch>
                    </p:blipFill>
                    <p:spPr bwMode="auto">
                      <a:xfrm>
                        <a:off x="128587" y="652462"/>
                        <a:ext cx="11863115" cy="5736305"/>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2697B9D0-EFF9-AC3D-70A0-8E3B3850008F}"/>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Loan Growth</a:t>
            </a:r>
          </a:p>
        </p:txBody>
      </p:sp>
    </p:spTree>
    <p:extLst>
      <p:ext uri="{BB962C8B-B14F-4D97-AF65-F5344CB8AC3E}">
        <p14:creationId xmlns:p14="http://schemas.microsoft.com/office/powerpoint/2010/main" val="26592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p:cNvGraphicFramePr>
            <a:graphicFrameLocks noGrp="1" noChangeAspect="1"/>
          </p:cNvGraphicFramePr>
          <p:nvPr/>
        </p:nvGraphicFramePr>
        <p:xfrm>
          <a:off x="279401" y="125835"/>
          <a:ext cx="11737974" cy="623302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6B0D892-2EB1-B252-7693-4FFEE56C66D0}"/>
              </a:ext>
            </a:extLst>
          </p:cNvPr>
          <p:cNvSpPr txBox="1"/>
          <p:nvPr/>
        </p:nvSpPr>
        <p:spPr>
          <a:xfrm>
            <a:off x="10910935" y="1087459"/>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71.1%</a:t>
            </a:r>
          </a:p>
        </p:txBody>
      </p:sp>
      <p:sp>
        <p:nvSpPr>
          <p:cNvPr id="3" name="TextBox 2">
            <a:extLst>
              <a:ext uri="{FF2B5EF4-FFF2-40B4-BE49-F238E27FC236}">
                <a16:creationId xmlns:a16="http://schemas.microsoft.com/office/drawing/2014/main" id="{B7CF780E-1DCF-20D4-687A-E7C65C459D5F}"/>
              </a:ext>
            </a:extLst>
          </p:cNvPr>
          <p:cNvSpPr txBox="1"/>
          <p:nvPr/>
        </p:nvSpPr>
        <p:spPr>
          <a:xfrm>
            <a:off x="10430406" y="297793"/>
            <a:ext cx="591940" cy="276999"/>
          </a:xfrm>
          <a:prstGeom prst="rect">
            <a:avLst/>
          </a:prstGeom>
          <a:solidFill>
            <a:schemeClr val="bg1"/>
          </a:solidFill>
          <a:ln w="28575">
            <a:solidFill>
              <a:srgbClr val="0070C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72.1%</a:t>
            </a:r>
          </a:p>
        </p:txBody>
      </p:sp>
      <p:sp>
        <p:nvSpPr>
          <p:cNvPr id="4" name="TextBox 3">
            <a:extLst>
              <a:ext uri="{FF2B5EF4-FFF2-40B4-BE49-F238E27FC236}">
                <a16:creationId xmlns:a16="http://schemas.microsoft.com/office/drawing/2014/main" id="{10378252-372B-3D36-F66B-AA48E4879DCE}"/>
              </a:ext>
            </a:extLst>
          </p:cNvPr>
          <p:cNvSpPr txBox="1"/>
          <p:nvPr/>
        </p:nvSpPr>
        <p:spPr>
          <a:xfrm>
            <a:off x="5961776" y="2997567"/>
            <a:ext cx="790829" cy="338554"/>
          </a:xfrm>
          <a:prstGeom prst="rect">
            <a:avLst/>
          </a:prstGeom>
          <a:solidFill>
            <a:schemeClr val="bg1"/>
          </a:solidFill>
          <a:ln w="28575">
            <a:solidFill>
              <a:srgbClr val="FFC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64.0%</a:t>
            </a:r>
          </a:p>
        </p:txBody>
      </p:sp>
      <p:sp>
        <p:nvSpPr>
          <p:cNvPr id="7" name="Line 5">
            <a:extLst>
              <a:ext uri="{FF2B5EF4-FFF2-40B4-BE49-F238E27FC236}">
                <a16:creationId xmlns:a16="http://schemas.microsoft.com/office/drawing/2014/main" id="{8669F017-F6D5-3BB7-A439-033CB571260F}"/>
              </a:ext>
            </a:extLst>
          </p:cNvPr>
          <p:cNvSpPr>
            <a:spLocks noChangeShapeType="1"/>
          </p:cNvSpPr>
          <p:nvPr/>
        </p:nvSpPr>
        <p:spPr bwMode="auto">
          <a:xfrm flipH="1">
            <a:off x="10818655" y="570443"/>
            <a:ext cx="0" cy="587237"/>
          </a:xfrm>
          <a:prstGeom prst="line">
            <a:avLst/>
          </a:prstGeom>
          <a:noFill/>
          <a:ln w="38100">
            <a:solidFill>
              <a:srgbClr val="0070C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81945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761A1BC6-B7E2-2A71-92F0-423E49E4F742}"/>
              </a:ext>
            </a:extLst>
          </p:cNvPr>
          <p:cNvSpPr>
            <a:spLocks noChangeShapeType="1"/>
          </p:cNvSpPr>
          <p:nvPr/>
        </p:nvSpPr>
        <p:spPr bwMode="auto">
          <a:xfrm>
            <a:off x="10050011" y="4622334"/>
            <a:ext cx="674730" cy="92388"/>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3" name="Object 1">
            <a:extLst>
              <a:ext uri="{FF2B5EF4-FFF2-40B4-BE49-F238E27FC236}">
                <a16:creationId xmlns:a16="http://schemas.microsoft.com/office/drawing/2014/main" id="{09D9BB83-CAFA-E007-9B31-7013922B091F}"/>
              </a:ext>
            </a:extLst>
          </p:cNvPr>
          <p:cNvGraphicFramePr>
            <a:graphicFrameLocks noChangeAspect="1"/>
          </p:cNvGraphicFramePr>
          <p:nvPr/>
        </p:nvGraphicFramePr>
        <p:xfrm>
          <a:off x="454025" y="104646"/>
          <a:ext cx="11475120" cy="6161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554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47985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632271" y="5529206"/>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-10.3%</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32984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EC0D8C96-AB21-8A6E-E916-82FB7FEA52D0}"/>
              </a:ext>
            </a:extLst>
          </p:cNvPr>
          <p:cNvGraphicFramePr>
            <a:graphicFrameLocks noChangeAspect="1"/>
          </p:cNvGraphicFramePr>
          <p:nvPr/>
        </p:nvGraphicFramePr>
        <p:xfrm>
          <a:off x="203199" y="277303"/>
          <a:ext cx="11792591" cy="640825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Box 4">
            <a:extLst>
              <a:ext uri="{FF2B5EF4-FFF2-40B4-BE49-F238E27FC236}">
                <a16:creationId xmlns:a16="http://schemas.microsoft.com/office/drawing/2014/main" id="{9D1EF64A-B5FD-DD7D-78D7-E66EB6284D31}"/>
              </a:ext>
            </a:extLst>
          </p:cNvPr>
          <p:cNvSpPr txBox="1">
            <a:spLocks noChangeArrowheads="1"/>
          </p:cNvSpPr>
          <p:nvPr/>
        </p:nvSpPr>
        <p:spPr bwMode="auto">
          <a:xfrm>
            <a:off x="9475707" y="5999011"/>
            <a:ext cx="607860" cy="369332"/>
          </a:xfrm>
          <a:prstGeom prst="rect">
            <a:avLst/>
          </a:prstGeom>
          <a:solidFill>
            <a:schemeClr val="bg1"/>
          </a:solidFill>
          <a:ln w="28575">
            <a:solidFill>
              <a:srgbClr val="7030A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-4%</a:t>
            </a:r>
            <a:endParaRPr kumimoji="0" lang="en-US" altLang="en-US" sz="14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endParaRPr>
          </a:p>
        </p:txBody>
      </p:sp>
      <p:sp>
        <p:nvSpPr>
          <p:cNvPr id="4" name="Line 5">
            <a:extLst>
              <a:ext uri="{FF2B5EF4-FFF2-40B4-BE49-F238E27FC236}">
                <a16:creationId xmlns:a16="http://schemas.microsoft.com/office/drawing/2014/main" id="{E897C0BF-B758-E527-0966-B10D71245C4F}"/>
              </a:ext>
            </a:extLst>
          </p:cNvPr>
          <p:cNvSpPr>
            <a:spLocks noChangeShapeType="1"/>
          </p:cNvSpPr>
          <p:nvPr/>
        </p:nvSpPr>
        <p:spPr bwMode="auto">
          <a:xfrm flipV="1">
            <a:off x="10083567" y="6152224"/>
            <a:ext cx="303930" cy="0"/>
          </a:xfrm>
          <a:prstGeom prst="line">
            <a:avLst/>
          </a:prstGeom>
          <a:noFill/>
          <a:ln w="38100">
            <a:solidFill>
              <a:srgbClr val="7030A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5801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AD41AF6A-C41D-6FA9-6EAA-1BC27BE89810}"/>
              </a:ext>
            </a:extLst>
          </p:cNvPr>
          <p:cNvGraphicFramePr>
            <a:graphicFrameLocks noChangeAspect="1"/>
          </p:cNvGraphicFramePr>
          <p:nvPr/>
        </p:nvGraphicFramePr>
        <p:xfrm>
          <a:off x="203200" y="92279"/>
          <a:ext cx="11718458" cy="62330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86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a:extLst>
              <a:ext uri="{FF2B5EF4-FFF2-40B4-BE49-F238E27FC236}">
                <a16:creationId xmlns:a16="http://schemas.microsoft.com/office/drawing/2014/main" id="{4239AEB3-B031-7C86-8494-806F40F3A496}"/>
              </a:ext>
            </a:extLst>
          </p:cNvPr>
          <p:cNvGraphicFramePr>
            <a:graphicFrameLocks noChangeAspect="1"/>
          </p:cNvGraphicFramePr>
          <p:nvPr/>
        </p:nvGraphicFramePr>
        <p:xfrm>
          <a:off x="203200" y="100668"/>
          <a:ext cx="11832116" cy="61826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278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96476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38E46F65-91EA-3C78-0A78-58930FDCAC9F}"/>
              </a:ext>
            </a:extLst>
          </p:cNvPr>
          <p:cNvGraphicFramePr>
            <a:graphicFrameLocks noChangeAspect="1"/>
          </p:cNvGraphicFramePr>
          <p:nvPr/>
        </p:nvGraphicFramePr>
        <p:xfrm>
          <a:off x="203200" y="100667"/>
          <a:ext cx="11885336" cy="6174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1865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2237870875"/>
              </p:ext>
            </p:extLst>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spTree>
    <p:extLst>
      <p:ext uri="{BB962C8B-B14F-4D97-AF65-F5344CB8AC3E}">
        <p14:creationId xmlns:p14="http://schemas.microsoft.com/office/powerpoint/2010/main" val="3503344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6808" y="1937859"/>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22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6808" y="1937859"/>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107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6808" y="1937859"/>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987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6808" y="1937859"/>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413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6808" y="1937859"/>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28660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6808" y="1937859"/>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a:t>
            </a:r>
            <a:r>
              <a:rPr kumimoji="0" lang="en-US" sz="2000" b="0"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Hamas wars</a:t>
            </a:r>
            <a:endPar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68570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6808" y="1937859"/>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p:txBody>
      </p:sp>
    </p:spTree>
    <p:extLst>
      <p:ext uri="{BB962C8B-B14F-4D97-AF65-F5344CB8AC3E}">
        <p14:creationId xmlns:p14="http://schemas.microsoft.com/office/powerpoint/2010/main" val="13076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7839" y="145564"/>
            <a:ext cx="11024355" cy="492443"/>
          </a:xfrm>
        </p:spPr>
        <p:txBody>
          <a:bodyPr>
            <a:normAutofit fontScale="90000"/>
          </a:bodyPr>
          <a:lstStyle/>
          <a:p>
            <a:pPr algn="ctr"/>
            <a:r>
              <a:rPr lang="en-US" sz="3200" dirty="0"/>
              <a:t>Economic Growth Above Natural Growth Rate</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nvGraphicFramePr>
        <p:xfrm>
          <a:off x="427839" y="662731"/>
          <a:ext cx="11165745" cy="563153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15877BE0-5471-4C43-BA5C-E86E66D70FDD}"/>
              </a:ext>
            </a:extLst>
          </p:cNvPr>
          <p:cNvSpPr txBox="1"/>
          <p:nvPr/>
        </p:nvSpPr>
        <p:spPr>
          <a:xfrm>
            <a:off x="4136841" y="3198356"/>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2.0%</a:t>
            </a:r>
          </a:p>
        </p:txBody>
      </p:sp>
      <p:cxnSp>
        <p:nvCxnSpPr>
          <p:cNvPr id="2" name="Straight Arrow Connector 1">
            <a:extLst>
              <a:ext uri="{FF2B5EF4-FFF2-40B4-BE49-F238E27FC236}">
                <a16:creationId xmlns:a16="http://schemas.microsoft.com/office/drawing/2014/main" id="{05C35B55-A70B-D536-4B39-1A14CCC22E55}"/>
              </a:ext>
            </a:extLst>
          </p:cNvPr>
          <p:cNvCxnSpPr>
            <a:cxnSpLocks/>
          </p:cNvCxnSpPr>
          <p:nvPr/>
        </p:nvCxnSpPr>
        <p:spPr>
          <a:xfrm>
            <a:off x="9816808" y="1937859"/>
            <a:ext cx="0" cy="1115734"/>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7C81E9BA-26BD-E01E-F5FA-6EF836ED88FB}"/>
              </a:ext>
            </a:extLst>
          </p:cNvPr>
          <p:cNvSpPr txBox="1"/>
          <p:nvPr/>
        </p:nvSpPr>
        <p:spPr>
          <a:xfrm>
            <a:off x="9068344" y="4996804"/>
            <a:ext cx="1946402" cy="565097"/>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Long and variable lags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of Monetary Policy</a:t>
            </a:r>
            <a:endParaRPr kumimoji="0" lang="en-US" sz="1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DA2009FF-F865-7449-35C8-EB1010F84D6F}"/>
              </a:ext>
            </a:extLst>
          </p:cNvPr>
          <p:cNvCxnSpPr>
            <a:cxnSpLocks/>
          </p:cNvCxnSpPr>
          <p:nvPr/>
        </p:nvCxnSpPr>
        <p:spPr>
          <a:xfrm flipV="1">
            <a:off x="10553350" y="4334190"/>
            <a:ext cx="0" cy="65562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5693BC5-7912-B4FC-695E-A862F4A2CB79}"/>
              </a:ext>
            </a:extLst>
          </p:cNvPr>
          <p:cNvCxnSpPr>
            <a:cxnSpLocks/>
          </p:cNvCxnSpPr>
          <p:nvPr/>
        </p:nvCxnSpPr>
        <p:spPr>
          <a:xfrm flipV="1">
            <a:off x="10152077" y="4341181"/>
            <a:ext cx="0" cy="648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5803325-F8DA-2E84-7496-DC13D4AC1488}"/>
              </a:ext>
            </a:extLst>
          </p:cNvPr>
          <p:cNvSpPr txBox="1"/>
          <p:nvPr/>
        </p:nvSpPr>
        <p:spPr>
          <a:xfrm>
            <a:off x="1202889" y="3746949"/>
            <a:ext cx="7090405" cy="1991122"/>
          </a:xfrm>
          <a:prstGeom prst="rect">
            <a:avLst/>
          </a:prstGeom>
          <a:solidFill>
            <a:schemeClr val="bg1"/>
          </a:solidFill>
          <a:ln w="12700">
            <a:solidFill>
              <a:srgbClr val="00B0F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Economic Risks: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Federal Reserve to slow in lowering 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Decrease in stock &amp; home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Russia/Ukraine and Israel/Hamas wars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Rise in energy prices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Lower-quality office property vacancy, pricing and refinancing</a:t>
            </a:r>
          </a:p>
        </p:txBody>
      </p:sp>
    </p:spTree>
    <p:extLst>
      <p:ext uri="{BB962C8B-B14F-4D97-AF65-F5344CB8AC3E}">
        <p14:creationId xmlns:p14="http://schemas.microsoft.com/office/powerpoint/2010/main" val="1054901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39337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237100934"/>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flipH="1">
            <a:off x="11459361" y="4414902"/>
            <a:ext cx="167779" cy="35004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1294105" y="4100096"/>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4.1%</a:t>
            </a:r>
          </a:p>
        </p:txBody>
      </p:sp>
    </p:spTree>
    <p:extLst>
      <p:ext uri="{BB962C8B-B14F-4D97-AF65-F5344CB8AC3E}">
        <p14:creationId xmlns:p14="http://schemas.microsoft.com/office/powerpoint/2010/main" val="365210035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1617513181"/>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473655" y="4177717"/>
            <a:ext cx="427838" cy="293615"/>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9992783" y="3869179"/>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Tree>
    <p:extLst>
      <p:ext uri="{BB962C8B-B14F-4D97-AF65-F5344CB8AC3E}">
        <p14:creationId xmlns:p14="http://schemas.microsoft.com/office/powerpoint/2010/main" val="54370589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485D7244-9B5B-CE8E-9673-5EB1F317C839}"/>
              </a:ext>
            </a:extLst>
          </p:cNvPr>
          <p:cNvGraphicFramePr>
            <a:graphicFrameLocks noGrp="1" noChangeAspect="1"/>
          </p:cNvGraphicFramePr>
          <p:nvPr>
            <p:extLst>
              <p:ext uri="{D42A27DB-BD31-4B8C-83A1-F6EECF244321}">
                <p14:modId xmlns:p14="http://schemas.microsoft.com/office/powerpoint/2010/main" val="1027683355"/>
              </p:ext>
            </p:extLst>
          </p:nvPr>
        </p:nvGraphicFramePr>
        <p:xfrm>
          <a:off x="290512" y="206084"/>
          <a:ext cx="11680112" cy="6496254"/>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a:extLst>
              <a:ext uri="{FF2B5EF4-FFF2-40B4-BE49-F238E27FC236}">
                <a16:creationId xmlns:a16="http://schemas.microsoft.com/office/drawing/2014/main" id="{5DF5D810-D262-6154-F57D-AA20FFE19AA0}"/>
              </a:ext>
            </a:extLst>
          </p:cNvPr>
          <p:cNvCxnSpPr>
            <a:cxnSpLocks/>
          </p:cNvCxnSpPr>
          <p:nvPr/>
        </p:nvCxnSpPr>
        <p:spPr>
          <a:xfrm>
            <a:off x="10682631" y="4188399"/>
            <a:ext cx="192947" cy="257766"/>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DC82D0A-5451-22B0-41EB-3D6D7013FCA8}"/>
              </a:ext>
            </a:extLst>
          </p:cNvPr>
          <p:cNvSpPr txBox="1"/>
          <p:nvPr/>
        </p:nvSpPr>
        <p:spPr>
          <a:xfrm>
            <a:off x="10084313" y="3873593"/>
            <a:ext cx="69479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a:t>
            </a:r>
          </a:p>
        </p:txBody>
      </p:sp>
      <p:sp>
        <p:nvSpPr>
          <p:cNvPr id="9" name="TextBox 8">
            <a:extLst>
              <a:ext uri="{FF2B5EF4-FFF2-40B4-BE49-F238E27FC236}">
                <a16:creationId xmlns:a16="http://schemas.microsoft.com/office/drawing/2014/main" id="{62A05ABC-E267-8098-BF49-9482F0B8ACCA}"/>
              </a:ext>
            </a:extLst>
          </p:cNvPr>
          <p:cNvSpPr txBox="1"/>
          <p:nvPr/>
        </p:nvSpPr>
        <p:spPr>
          <a:xfrm>
            <a:off x="5226342" y="5321368"/>
            <a:ext cx="3028424" cy="550926"/>
          </a:xfrm>
          <a:prstGeom prst="rect">
            <a:avLst/>
          </a:prstGeom>
          <a:solidFill>
            <a:schemeClr val="bg1"/>
          </a:solidFill>
          <a:ln w="12700">
            <a:solidFill>
              <a:schemeClr val="accent6"/>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chemeClr val="accent6"/>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400" b="1" dirty="0">
                <a:solidFill>
                  <a:schemeClr val="accent6"/>
                </a:solidFill>
                <a:latin typeface="Arial"/>
              </a:rPr>
              <a:t>Natural Delinquency Rate</a:t>
            </a:r>
            <a:endParaRPr kumimoji="0" lang="en-US" sz="1400" b="1" i="0" u="none" strike="noStrike" kern="1200" cap="none" spc="0" normalizeH="0" baseline="0" noProof="0" dirty="0">
              <a:ln>
                <a:noFill/>
              </a:ln>
              <a:solidFill>
                <a:schemeClr val="accent6"/>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8EFE63F0-579A-F95B-7EA7-C5F7E157C380}"/>
              </a:ext>
            </a:extLst>
          </p:cNvPr>
          <p:cNvCxnSpPr>
            <a:cxnSpLocks/>
          </p:cNvCxnSpPr>
          <p:nvPr/>
        </p:nvCxnSpPr>
        <p:spPr>
          <a:xfrm flipV="1">
            <a:off x="6670646" y="4915949"/>
            <a:ext cx="0" cy="385171"/>
          </a:xfrm>
          <a:prstGeom prst="straightConnector1">
            <a:avLst/>
          </a:prstGeom>
          <a:ln w="38100">
            <a:solidFill>
              <a:schemeClr val="accent6"/>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92825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503527927"/>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Tree>
    <p:extLst>
      <p:ext uri="{BB962C8B-B14F-4D97-AF65-F5344CB8AC3E}">
        <p14:creationId xmlns:p14="http://schemas.microsoft.com/office/powerpoint/2010/main" val="249752712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25317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530268"/>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35901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3824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50049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00043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40148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altLang="en-US" sz="2000" b="1" i="0" u="none" strike="noStrike" kern="1200" cap="none" spc="0" normalizeH="0" baseline="0" noProof="0">
                <a:ln>
                  <a:noFill/>
                </a:ln>
                <a:solidFill>
                  <a:srgbClr val="FF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800980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1"/>
            <a:ext cx="4943472" cy="150049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86919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3C4B8A9-6EF7-4D92-123F-3CA61FDFC684}"/>
              </a:ext>
            </a:extLst>
          </p:cNvPr>
          <p:cNvGraphicFramePr>
            <a:graphicFrameLocks noGrp="1" noChangeAspect="1"/>
          </p:cNvGraphicFramePr>
          <p:nvPr/>
        </p:nvGraphicFramePr>
        <p:xfrm>
          <a:off x="226503" y="117447"/>
          <a:ext cx="11828477" cy="6602136"/>
        </p:xfrm>
        <a:graphic>
          <a:graphicData uri="http://schemas.openxmlformats.org/presentationml/2006/ole">
            <mc:AlternateContent xmlns:mc="http://schemas.openxmlformats.org/markup-compatibility/2006">
              <mc:Choice xmlns:v="urn:schemas-microsoft-com:vml" Requires="v">
                <p:oleObj name="Chart" r:id="rId2" imgW="6534056" imgH="6448489" progId="MSGraph.Chart.8">
                  <p:embed followColorScheme="full"/>
                </p:oleObj>
              </mc:Choice>
              <mc:Fallback>
                <p:oleObj name="Chart" r:id="rId2" imgW="6534056" imgH="6448489" progId="MSGraph.Chart.8">
                  <p:embed followColorScheme="full"/>
                  <p:pic>
                    <p:nvPicPr>
                      <p:cNvPr id="2" name="Object 1">
                        <a:extLst>
                          <a:ext uri="{FF2B5EF4-FFF2-40B4-BE49-F238E27FC236}">
                            <a16:creationId xmlns:a16="http://schemas.microsoft.com/office/drawing/2014/main" id="{A3C4B8A9-6EF7-4D92-123F-3CA61FDFC684}"/>
                          </a:ext>
                        </a:extLst>
                      </p:cNvPr>
                      <p:cNvPicPr>
                        <a:picLocks noGrp="1" noChangeAspect="1" noChangeArrowheads="1"/>
                      </p:cNvPicPr>
                      <p:nvPr/>
                    </p:nvPicPr>
                    <p:blipFill>
                      <a:blip r:embed="rId3"/>
                      <a:srcRect/>
                      <a:stretch>
                        <a:fillRect/>
                      </a:stretch>
                    </p:blipFill>
                    <p:spPr bwMode="auto">
                      <a:xfrm>
                        <a:off x="226503" y="117447"/>
                        <a:ext cx="11828477" cy="6602136"/>
                      </a:xfrm>
                      <a:prstGeom prst="rect">
                        <a:avLst/>
                      </a:prstGeom>
                      <a:noFill/>
                      <a:ln>
                        <a:noFill/>
                      </a:ln>
                    </p:spPr>
                  </p:pic>
                </p:oleObj>
              </mc:Fallback>
            </mc:AlternateContent>
          </a:graphicData>
        </a:graphic>
      </p:graphicFrame>
      <p:cxnSp>
        <p:nvCxnSpPr>
          <p:cNvPr id="3" name="Straight Arrow Connector 2">
            <a:extLst>
              <a:ext uri="{FF2B5EF4-FFF2-40B4-BE49-F238E27FC236}">
                <a16:creationId xmlns:a16="http://schemas.microsoft.com/office/drawing/2014/main" id="{1B4DA7B2-DE75-F32D-995E-8CC0150ECAD3}"/>
              </a:ext>
            </a:extLst>
          </p:cNvPr>
          <p:cNvCxnSpPr>
            <a:cxnSpLocks/>
          </p:cNvCxnSpPr>
          <p:nvPr/>
        </p:nvCxnSpPr>
        <p:spPr>
          <a:xfrm>
            <a:off x="10819048" y="2733675"/>
            <a:ext cx="0" cy="556993"/>
          </a:xfrm>
          <a:prstGeom prst="straightConnector1">
            <a:avLst/>
          </a:prstGeom>
          <a:ln w="381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90EAFC1-EC03-7EF3-FE45-1FE6FD032D1D}"/>
              </a:ext>
            </a:extLst>
          </p:cNvPr>
          <p:cNvSpPr txBox="1"/>
          <p:nvPr/>
        </p:nvSpPr>
        <p:spPr>
          <a:xfrm>
            <a:off x="10363789" y="2421730"/>
            <a:ext cx="694791"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0.79%</a:t>
            </a:r>
          </a:p>
        </p:txBody>
      </p:sp>
      <p:sp>
        <p:nvSpPr>
          <p:cNvPr id="9" name="TextBox 8">
            <a:extLst>
              <a:ext uri="{FF2B5EF4-FFF2-40B4-BE49-F238E27FC236}">
                <a16:creationId xmlns:a16="http://schemas.microsoft.com/office/drawing/2014/main" id="{19D2CD1E-D5B2-07E8-761D-ABA86A5C0EB7}"/>
              </a:ext>
            </a:extLst>
          </p:cNvPr>
          <p:cNvSpPr txBox="1"/>
          <p:nvPr/>
        </p:nvSpPr>
        <p:spPr>
          <a:xfrm>
            <a:off x="5226342" y="5321368"/>
            <a:ext cx="3028424" cy="55092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0.50%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Natural Charge-off Rate</a:t>
            </a:r>
          </a:p>
        </p:txBody>
      </p:sp>
      <p:cxnSp>
        <p:nvCxnSpPr>
          <p:cNvPr id="10" name="Straight Arrow Connector 9">
            <a:extLst>
              <a:ext uri="{FF2B5EF4-FFF2-40B4-BE49-F238E27FC236}">
                <a16:creationId xmlns:a16="http://schemas.microsoft.com/office/drawing/2014/main" id="{EC3523A7-EF6E-CA3F-5616-4CC55B4FD157}"/>
              </a:ext>
            </a:extLst>
          </p:cNvPr>
          <p:cNvCxnSpPr>
            <a:cxnSpLocks/>
          </p:cNvCxnSpPr>
          <p:nvPr/>
        </p:nvCxnSpPr>
        <p:spPr>
          <a:xfrm flipV="1">
            <a:off x="6737758" y="4353886"/>
            <a:ext cx="0" cy="967482"/>
          </a:xfrm>
          <a:prstGeom prst="straightConnector1">
            <a:avLst/>
          </a:prstGeom>
          <a:ln w="76200">
            <a:solidFill>
              <a:srgbClr val="FFC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D83D106-D135-FA2A-3804-DBD6424A44DC}"/>
              </a:ext>
            </a:extLst>
          </p:cNvPr>
          <p:cNvSpPr txBox="1"/>
          <p:nvPr/>
        </p:nvSpPr>
        <p:spPr>
          <a:xfrm>
            <a:off x="4266022" y="2147580"/>
            <a:ext cx="4943472" cy="1655379"/>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Falling real wages (inflation &gt; wage growth)</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 rent inflation =&gt; tight budgets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Student loan payment resumption</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Higher interest rates on credit card, HELOC, ARMs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rPr>
              <a:t>Slow loan growth =&gt; denominator effect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lang="en-US" sz="1600" dirty="0">
                <a:solidFill>
                  <a:srgbClr val="193061">
                    <a:lumMod val="60000"/>
                    <a:lumOff val="40000"/>
                  </a:srgbClr>
                </a:solidFill>
                <a:latin typeface="Times New Roman" panose="02020603050405020304" pitchFamily="18" charset="0"/>
                <a:cs typeface="Times New Roman" panose="02020603050405020304" pitchFamily="18" charset="0"/>
              </a:rPr>
              <a:t>High car insurance costs =&gt; drop collision coverage</a:t>
            </a: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600" b="0" i="0" u="none" strike="noStrike" kern="1200" cap="none" spc="0" normalizeH="0" baseline="0" noProof="0" dirty="0">
              <a:ln>
                <a:noFill/>
              </a:ln>
              <a:solidFill>
                <a:srgbClr val="193061">
                  <a:lumMod val="60000"/>
                  <a:lumOff val="40000"/>
                </a:srgbClr>
              </a:solidFill>
              <a:effectLst/>
              <a:uLnTx/>
              <a:uFillTx/>
              <a:latin typeface="Times New Roman" panose="02020603050405020304" pitchFamily="18" charset="0"/>
              <a:ea typeface="+mn-ea"/>
              <a:cs typeface="Times New Roman" panose="02020603050405020304" pitchFamily="18" charset="0"/>
            </a:endParaRPr>
          </a:p>
        </p:txBody>
      </p:sp>
      <p:cxnSp>
        <p:nvCxnSpPr>
          <p:cNvPr id="8" name="Straight Arrow Connector 7">
            <a:extLst>
              <a:ext uri="{FF2B5EF4-FFF2-40B4-BE49-F238E27FC236}">
                <a16:creationId xmlns:a16="http://schemas.microsoft.com/office/drawing/2014/main" id="{37A40A75-2483-5A86-E18F-FB6BDCF82069}"/>
              </a:ext>
            </a:extLst>
          </p:cNvPr>
          <p:cNvCxnSpPr>
            <a:cxnSpLocks/>
          </p:cNvCxnSpPr>
          <p:nvPr/>
        </p:nvCxnSpPr>
        <p:spPr>
          <a:xfrm>
            <a:off x="9209494" y="2888936"/>
            <a:ext cx="1154295" cy="759139"/>
          </a:xfrm>
          <a:prstGeom prst="straightConnector1">
            <a:avLst/>
          </a:prstGeom>
          <a:ln w="38100">
            <a:solidFill>
              <a:srgbClr val="0070C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803825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Object 2">
            <a:extLst>
              <a:ext uri="{FF2B5EF4-FFF2-40B4-BE49-F238E27FC236}">
                <a16:creationId xmlns:a16="http://schemas.microsoft.com/office/drawing/2014/main" id="{83D07BBD-1009-493D-9397-B28FB60F0F42}"/>
              </a:ext>
            </a:extLst>
          </p:cNvPr>
          <p:cNvGraphicFramePr>
            <a:graphicFrameLocks noChangeAspect="1"/>
          </p:cNvGraphicFramePr>
          <p:nvPr>
            <p:extLst>
              <p:ext uri="{D42A27DB-BD31-4B8C-83A1-F6EECF244321}">
                <p14:modId xmlns:p14="http://schemas.microsoft.com/office/powerpoint/2010/main" val="360745408"/>
              </p:ext>
            </p:extLst>
          </p:nvPr>
        </p:nvGraphicFramePr>
        <p:xfrm>
          <a:off x="1651000" y="57150"/>
          <a:ext cx="8940800" cy="6334125"/>
        </p:xfrm>
        <a:graphic>
          <a:graphicData uri="http://schemas.openxmlformats.org/presentationml/2006/ole">
            <mc:AlternateContent xmlns:mc="http://schemas.openxmlformats.org/markup-compatibility/2006">
              <mc:Choice xmlns:v="urn:schemas-microsoft-com:vml" Requires="v">
                <p:oleObj name="Chart" r:id="rId2" imgW="5886515" imgH="4590921" progId="MSGraph.Chart.8">
                  <p:embed followColorScheme="full"/>
                </p:oleObj>
              </mc:Choice>
              <mc:Fallback>
                <p:oleObj name="Chart" r:id="rId2" imgW="5886515" imgH="4590921" progId="MSGraph.Chart.8">
                  <p:embed followColorScheme="full"/>
                  <p:pic>
                    <p:nvPicPr>
                      <p:cNvPr id="117762" name="Object 2">
                        <a:extLst>
                          <a:ext uri="{FF2B5EF4-FFF2-40B4-BE49-F238E27FC236}">
                            <a16:creationId xmlns:a16="http://schemas.microsoft.com/office/drawing/2014/main" id="{83D07BBD-1009-493D-9397-B28FB60F0F42}"/>
                          </a:ext>
                        </a:extLst>
                      </p:cNvPr>
                      <p:cNvPicPr>
                        <a:picLocks noChangeAspect="1" noChangeArrowheads="1"/>
                      </p:cNvPicPr>
                      <p:nvPr/>
                    </p:nvPicPr>
                    <p:blipFill>
                      <a:blip r:embed="rId3"/>
                      <a:srcRect/>
                      <a:stretch>
                        <a:fillRect/>
                      </a:stretch>
                    </p:blipFill>
                    <p:spPr bwMode="auto">
                      <a:xfrm>
                        <a:off x="1651000" y="57150"/>
                        <a:ext cx="8940800" cy="6334125"/>
                      </a:xfrm>
                      <a:prstGeom prst="rect">
                        <a:avLst/>
                      </a:prstGeom>
                      <a:noFill/>
                      <a:ln>
                        <a:noFill/>
                      </a:ln>
                      <a:effectLst/>
                    </p:spPr>
                  </p:pic>
                </p:oleObj>
              </mc:Fallback>
            </mc:AlternateContent>
          </a:graphicData>
        </a:graphic>
      </p:graphicFrame>
      <p:sp>
        <p:nvSpPr>
          <p:cNvPr id="117763" name="TextBox 1">
            <a:extLst>
              <a:ext uri="{FF2B5EF4-FFF2-40B4-BE49-F238E27FC236}">
                <a16:creationId xmlns:a16="http://schemas.microsoft.com/office/drawing/2014/main" id="{DF12F2C3-3E54-49DF-AD52-5453CD6C38B2}"/>
              </a:ext>
            </a:extLst>
          </p:cNvPr>
          <p:cNvSpPr txBox="1">
            <a:spLocks noChangeArrowheads="1"/>
          </p:cNvSpPr>
          <p:nvPr/>
        </p:nvSpPr>
        <p:spPr bwMode="auto">
          <a:xfrm>
            <a:off x="2419398" y="1262704"/>
            <a:ext cx="2895600" cy="83026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Job Openings Rate </a:t>
            </a: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is the number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job openings on the last business day of the month as a percent of total employment plus job openings.</a:t>
            </a:r>
          </a:p>
        </p:txBody>
      </p:sp>
      <p:sp>
        <p:nvSpPr>
          <p:cNvPr id="4" name="TextBox 3">
            <a:extLst>
              <a:ext uri="{FF2B5EF4-FFF2-40B4-BE49-F238E27FC236}">
                <a16:creationId xmlns:a16="http://schemas.microsoft.com/office/drawing/2014/main" id="{CEEAACA8-2122-45FB-A6C3-09B53B14D5E1}"/>
              </a:ext>
            </a:extLst>
          </p:cNvPr>
          <p:cNvSpPr txBox="1"/>
          <p:nvPr/>
        </p:nvSpPr>
        <p:spPr>
          <a:xfrm>
            <a:off x="9612247" y="2860588"/>
            <a:ext cx="505267" cy="276999"/>
          </a:xfrm>
          <a:prstGeom prst="rect">
            <a:avLst/>
          </a:prstGeom>
          <a:solidFill>
            <a:schemeClr val="bg1"/>
          </a:solidFill>
          <a:ln>
            <a:solidFill>
              <a:srgbClr val="FF0000"/>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4.9%</a:t>
            </a:r>
          </a:p>
        </p:txBody>
      </p:sp>
      <p:sp>
        <p:nvSpPr>
          <p:cNvPr id="5" name="TextBox 4">
            <a:extLst>
              <a:ext uri="{FF2B5EF4-FFF2-40B4-BE49-F238E27FC236}">
                <a16:creationId xmlns:a16="http://schemas.microsoft.com/office/drawing/2014/main" id="{97CD12D0-1DDA-4D0D-BFE8-91F39544A35D}"/>
              </a:ext>
            </a:extLst>
          </p:cNvPr>
          <p:cNvSpPr txBox="1"/>
          <p:nvPr/>
        </p:nvSpPr>
        <p:spPr>
          <a:xfrm>
            <a:off x="9595467" y="3160170"/>
            <a:ext cx="505267" cy="276999"/>
          </a:xfrm>
          <a:prstGeom prst="rect">
            <a:avLst/>
          </a:prstGeom>
          <a:solidFill>
            <a:schemeClr val="bg1"/>
          </a:solidFill>
          <a:ln>
            <a:solidFill>
              <a:srgbClr val="00B05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33CC33"/>
                </a:solidFill>
                <a:effectLst/>
                <a:uLnTx/>
                <a:uFillTx/>
                <a:latin typeface="Times New Roman" panose="02020603050405020304" pitchFamily="18" charset="0"/>
                <a:ea typeface="+mn-ea"/>
                <a:cs typeface="Times New Roman" panose="02020603050405020304" pitchFamily="18" charset="0"/>
              </a:rPr>
              <a:t>4.7%</a:t>
            </a:r>
          </a:p>
        </p:txBody>
      </p:sp>
      <p:cxnSp>
        <p:nvCxnSpPr>
          <p:cNvPr id="2" name="Straight Connector 1">
            <a:extLst>
              <a:ext uri="{FF2B5EF4-FFF2-40B4-BE49-F238E27FC236}">
                <a16:creationId xmlns:a16="http://schemas.microsoft.com/office/drawing/2014/main" id="{A9DE3D5C-03D6-2E73-3C1F-F1690DBB4519}"/>
              </a:ext>
            </a:extLst>
          </p:cNvPr>
          <p:cNvCxnSpPr>
            <a:cxnSpLocks/>
          </p:cNvCxnSpPr>
          <p:nvPr/>
        </p:nvCxnSpPr>
        <p:spPr>
          <a:xfrm>
            <a:off x="2419398" y="3720413"/>
            <a:ext cx="735320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C0CE3486-134B-0053-443E-9F6B0DB16813}"/>
              </a:ext>
            </a:extLst>
          </p:cNvPr>
          <p:cNvSpPr txBox="1"/>
          <p:nvPr/>
        </p:nvSpPr>
        <p:spPr>
          <a:xfrm>
            <a:off x="5426149" y="3730825"/>
            <a:ext cx="2211976" cy="670613"/>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3.5% Long Run Average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1730880137"/>
              </p:ext>
            </p:extLst>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75539" y="3312258"/>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spTree>
    <p:extLst>
      <p:ext uri="{BB962C8B-B14F-4D97-AF65-F5344CB8AC3E}">
        <p14:creationId xmlns:p14="http://schemas.microsoft.com/office/powerpoint/2010/main" val="334357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3382458300"/>
              </p:ext>
            </p:extLst>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23880" y="3232406"/>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703019" y="3916591"/>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spTree>
    <p:extLst>
      <p:ext uri="{BB962C8B-B14F-4D97-AF65-F5344CB8AC3E}">
        <p14:creationId xmlns:p14="http://schemas.microsoft.com/office/powerpoint/2010/main" val="985553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1115931660"/>
              </p:ext>
            </p:extLst>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75539" y="3305624"/>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685264" y="3921635"/>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cxnSp>
        <p:nvCxnSpPr>
          <p:cNvPr id="2" name="Straight Arrow Connector 1">
            <a:extLst>
              <a:ext uri="{FF2B5EF4-FFF2-40B4-BE49-F238E27FC236}">
                <a16:creationId xmlns:a16="http://schemas.microsoft.com/office/drawing/2014/main" id="{B1FBED83-C295-380B-5739-30FF1829D62E}"/>
              </a:ext>
            </a:extLst>
          </p:cNvPr>
          <p:cNvCxnSpPr>
            <a:cxnSpLocks/>
          </p:cNvCxnSpPr>
          <p:nvPr/>
        </p:nvCxnSpPr>
        <p:spPr>
          <a:xfrm>
            <a:off x="8883628" y="1645788"/>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A444BE-9F83-37B8-281E-9B0367D57DE0}"/>
              </a:ext>
            </a:extLst>
          </p:cNvPr>
          <p:cNvSpPr/>
          <p:nvPr/>
        </p:nvSpPr>
        <p:spPr>
          <a:xfrm>
            <a:off x="8512153" y="2024307"/>
            <a:ext cx="742951" cy="168824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841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extLst>
              <p:ext uri="{D42A27DB-BD31-4B8C-83A1-F6EECF244321}">
                <p14:modId xmlns:p14="http://schemas.microsoft.com/office/powerpoint/2010/main" val="91075422"/>
              </p:ext>
            </p:extLst>
          </p:nvPr>
        </p:nvGraphicFramePr>
        <p:xfrm>
          <a:off x="1781175" y="832268"/>
          <a:ext cx="8768238" cy="536030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a:extLst>
              <a:ext uri="{FF2B5EF4-FFF2-40B4-BE49-F238E27FC236}">
                <a16:creationId xmlns:a16="http://schemas.microsoft.com/office/drawing/2014/main" id="{32906D2F-8E6D-4E9B-A9DA-2AAE5A6B2179}"/>
              </a:ext>
            </a:extLst>
          </p:cNvPr>
          <p:cNvSpPr txBox="1"/>
          <p:nvPr/>
        </p:nvSpPr>
        <p:spPr>
          <a:xfrm>
            <a:off x="9416441" y="3316740"/>
            <a:ext cx="558277" cy="287591"/>
          </a:xfrm>
          <a:prstGeom prst="rect">
            <a:avLst/>
          </a:prstGeom>
          <a:solidFill>
            <a:schemeClr val="bg1"/>
          </a:solidFill>
          <a:ln w="12700">
            <a:solidFill>
              <a:srgbClr val="00B05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4.0%</a:t>
            </a:r>
          </a:p>
        </p:txBody>
      </p:sp>
      <p:sp>
        <p:nvSpPr>
          <p:cNvPr id="5" name="TextBox 1">
            <a:extLst>
              <a:ext uri="{FF2B5EF4-FFF2-40B4-BE49-F238E27FC236}">
                <a16:creationId xmlns:a16="http://schemas.microsoft.com/office/drawing/2014/main" id="{2A4839EE-EF7D-4627-B28D-C22A814997D5}"/>
              </a:ext>
            </a:extLst>
          </p:cNvPr>
          <p:cNvSpPr txBox="1"/>
          <p:nvPr/>
        </p:nvSpPr>
        <p:spPr>
          <a:xfrm>
            <a:off x="5746316" y="5053947"/>
            <a:ext cx="1526940" cy="307038"/>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Core Inflation</a:t>
            </a:r>
          </a:p>
        </p:txBody>
      </p:sp>
      <p:cxnSp>
        <p:nvCxnSpPr>
          <p:cNvPr id="7" name="Straight Arrow Connector 6">
            <a:extLst>
              <a:ext uri="{FF2B5EF4-FFF2-40B4-BE49-F238E27FC236}">
                <a16:creationId xmlns:a16="http://schemas.microsoft.com/office/drawing/2014/main" id="{F51A675E-4364-439F-BEFA-A7D57B074E16}"/>
              </a:ext>
            </a:extLst>
          </p:cNvPr>
          <p:cNvCxnSpPr>
            <a:cxnSpLocks/>
          </p:cNvCxnSpPr>
          <p:nvPr/>
        </p:nvCxnSpPr>
        <p:spPr>
          <a:xfrm flipV="1">
            <a:off x="6853806" y="4857750"/>
            <a:ext cx="0" cy="19619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C666144-BEAC-4F36-BD49-285EB95A9F21}"/>
              </a:ext>
            </a:extLst>
          </p:cNvPr>
          <p:cNvSpPr txBox="1"/>
          <p:nvPr/>
        </p:nvSpPr>
        <p:spPr>
          <a:xfrm>
            <a:off x="9683973" y="3916591"/>
            <a:ext cx="558277" cy="287591"/>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3.3%</a:t>
            </a:r>
          </a:p>
        </p:txBody>
      </p:sp>
      <p:sp>
        <p:nvSpPr>
          <p:cNvPr id="3" name="Title 3">
            <a:extLst>
              <a:ext uri="{FF2B5EF4-FFF2-40B4-BE49-F238E27FC236}">
                <a16:creationId xmlns:a16="http://schemas.microsoft.com/office/drawing/2014/main" id="{E0A41A7A-CC3D-A463-ABE7-7EB3E425CCAA}"/>
              </a:ext>
            </a:extLst>
          </p:cNvPr>
          <p:cNvSpPr>
            <a:spLocks noGrp="1"/>
          </p:cNvSpPr>
          <p:nvPr>
            <p:ph type="title"/>
          </p:nvPr>
        </p:nvSpPr>
        <p:spPr>
          <a:xfrm>
            <a:off x="1862531" y="171781"/>
            <a:ext cx="8466939" cy="400110"/>
          </a:xfrm>
        </p:spPr>
        <p:txBody>
          <a:bodyPr/>
          <a:lstStyle/>
          <a:p>
            <a:pPr algn="ctr"/>
            <a:r>
              <a:rPr lang="en-US" sz="2000" dirty="0"/>
              <a:t>Wage Growth Slowing as Core Inflation Falls</a:t>
            </a:r>
          </a:p>
        </p:txBody>
      </p:sp>
      <p:cxnSp>
        <p:nvCxnSpPr>
          <p:cNvPr id="2" name="Straight Arrow Connector 1">
            <a:extLst>
              <a:ext uri="{FF2B5EF4-FFF2-40B4-BE49-F238E27FC236}">
                <a16:creationId xmlns:a16="http://schemas.microsoft.com/office/drawing/2014/main" id="{B1FBED83-C295-380B-5739-30FF1829D62E}"/>
              </a:ext>
            </a:extLst>
          </p:cNvPr>
          <p:cNvCxnSpPr>
            <a:cxnSpLocks/>
          </p:cNvCxnSpPr>
          <p:nvPr/>
        </p:nvCxnSpPr>
        <p:spPr>
          <a:xfrm>
            <a:off x="8883628" y="1645788"/>
            <a:ext cx="0" cy="378519"/>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3BA444BE-9F83-37B8-281E-9B0367D57DE0}"/>
              </a:ext>
            </a:extLst>
          </p:cNvPr>
          <p:cNvSpPr/>
          <p:nvPr/>
        </p:nvSpPr>
        <p:spPr>
          <a:xfrm>
            <a:off x="8512153" y="2024307"/>
            <a:ext cx="742951" cy="1688244"/>
          </a:xfrm>
          <a:prstGeom prst="ellipse">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a:extLst>
              <a:ext uri="{FF2B5EF4-FFF2-40B4-BE49-F238E27FC236}">
                <a16:creationId xmlns:a16="http://schemas.microsoft.com/office/drawing/2014/main" id="{D5E106EE-0552-1007-0778-B418704A5CF4}"/>
              </a:ext>
            </a:extLst>
          </p:cNvPr>
          <p:cNvSpPr txBox="1"/>
          <p:nvPr/>
        </p:nvSpPr>
        <p:spPr>
          <a:xfrm>
            <a:off x="2500789" y="3593215"/>
            <a:ext cx="6754315"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shortage</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Bargaining power shifted towards employees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turnover/churning/quits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wages and training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labor productivity</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Falling member satisfaction</a:t>
            </a:r>
          </a:p>
        </p:txBody>
      </p:sp>
    </p:spTree>
    <p:extLst>
      <p:ext uri="{BB962C8B-B14F-4D97-AF65-F5344CB8AC3E}">
        <p14:creationId xmlns:p14="http://schemas.microsoft.com/office/powerpoint/2010/main" val="284782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2.7%</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20825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972879"/>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-0.7%</a:t>
            </a:r>
          </a:p>
        </p:txBody>
      </p:sp>
      <p:sp>
        <p:nvSpPr>
          <p:cNvPr id="6" name="TextBox 1">
            <a:extLst>
              <a:ext uri="{FF2B5EF4-FFF2-40B4-BE49-F238E27FC236}">
                <a16:creationId xmlns:a16="http://schemas.microsoft.com/office/drawing/2014/main" id="{3A94779D-7B6B-439F-A75B-023A6E897068}"/>
              </a:ext>
            </a:extLst>
          </p:cNvPr>
          <p:cNvSpPr txBox="1"/>
          <p:nvPr/>
        </p:nvSpPr>
        <p:spPr>
          <a:xfrm>
            <a:off x="6765754" y="351293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333827" y="3827489"/>
            <a:ext cx="9751" cy="613566"/>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132903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588622" y="4884103"/>
            <a:ext cx="747205"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- 0.7%</a:t>
            </a:r>
          </a:p>
        </p:txBody>
      </p:sp>
      <p:sp>
        <p:nvSpPr>
          <p:cNvPr id="6" name="TextBox 1">
            <a:extLst>
              <a:ext uri="{FF2B5EF4-FFF2-40B4-BE49-F238E27FC236}">
                <a16:creationId xmlns:a16="http://schemas.microsoft.com/office/drawing/2014/main" id="{3A94779D-7B6B-439F-A75B-023A6E897068}"/>
              </a:ext>
            </a:extLst>
          </p:cNvPr>
          <p:cNvSpPr txBox="1"/>
          <p:nvPr/>
        </p:nvSpPr>
        <p:spPr>
          <a:xfrm>
            <a:off x="6463915" y="3386547"/>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31988" y="3691726"/>
            <a:ext cx="0" cy="1192377"/>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393745" y="5371803"/>
            <a:ext cx="747205"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- 4.0%</a:t>
            </a:r>
          </a:p>
        </p:txBody>
      </p:sp>
      <p:sp>
        <p:nvSpPr>
          <p:cNvPr id="5" name="TextBox 4">
            <a:extLst>
              <a:ext uri="{FF2B5EF4-FFF2-40B4-BE49-F238E27FC236}">
                <a16:creationId xmlns:a16="http://schemas.microsoft.com/office/drawing/2014/main" id="{67A10EEA-56FE-10CD-611E-1B02E81B2189}"/>
              </a:ext>
            </a:extLst>
          </p:cNvPr>
          <p:cNvSpPr txBox="1"/>
          <p:nvPr/>
        </p:nvSpPr>
        <p:spPr>
          <a:xfrm>
            <a:off x="2162175" y="6206617"/>
            <a:ext cx="1950853" cy="246221"/>
          </a:xfrm>
          <a:prstGeom prst="rect">
            <a:avLst/>
          </a:prstGeom>
          <a:solidFill>
            <a:schemeClr val="bg1"/>
          </a:solidFill>
          <a:ln w="28575">
            <a:solidFill>
              <a:schemeClr val="tx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Source: Bureau of Labor Statistics</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Vehicle Prices are Falling</a:t>
            </a:r>
          </a:p>
        </p:txBody>
      </p:sp>
    </p:spTree>
    <p:extLst>
      <p:ext uri="{BB962C8B-B14F-4D97-AF65-F5344CB8AC3E}">
        <p14:creationId xmlns:p14="http://schemas.microsoft.com/office/powerpoint/2010/main" val="345442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78536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2.7%</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298245" cy="646331"/>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n-US" sz="1800" b="1"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2034100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642588"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1">
            <a:extLst>
              <a:ext uri="{FF2B5EF4-FFF2-40B4-BE49-F238E27FC236}">
                <a16:creationId xmlns:a16="http://schemas.microsoft.com/office/drawing/2014/main" id="{838F5D74-353E-4F94-A841-62B5B16D7037}"/>
              </a:ext>
            </a:extLst>
          </p:cNvPr>
          <p:cNvSpPr txBox="1"/>
          <p:nvPr/>
        </p:nvSpPr>
        <p:spPr>
          <a:xfrm>
            <a:off x="9680585" y="3879775"/>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2.7%</a:t>
            </a:r>
          </a:p>
        </p:txBody>
      </p:sp>
      <p:sp>
        <p:nvSpPr>
          <p:cNvPr id="6" name="TextBox 1">
            <a:extLst>
              <a:ext uri="{FF2B5EF4-FFF2-40B4-BE49-F238E27FC236}">
                <a16:creationId xmlns:a16="http://schemas.microsoft.com/office/drawing/2014/main" id="{3A94779D-7B6B-439F-A75B-023A6E897068}"/>
              </a:ext>
            </a:extLst>
          </p:cNvPr>
          <p:cNvSpPr txBox="1"/>
          <p:nvPr/>
        </p:nvSpPr>
        <p:spPr>
          <a:xfrm>
            <a:off x="6528017" y="278336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7018235" y="3095538"/>
            <a:ext cx="0" cy="1008752"/>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26A383D-4711-38E8-286C-FB0070D83798}"/>
              </a:ext>
            </a:extLst>
          </p:cNvPr>
          <p:cNvSpPr txBox="1"/>
          <p:nvPr/>
        </p:nvSpPr>
        <p:spPr>
          <a:xfrm>
            <a:off x="3358592" y="1900021"/>
            <a:ext cx="5298245" cy="646331"/>
          </a:xfrm>
          <a:prstGeom prst="rect">
            <a:avLst/>
          </a:prstGeom>
          <a:solidFill>
            <a:schemeClr val="bg1"/>
          </a:solidFill>
          <a:ln w="28575">
            <a:solidFill>
              <a:srgbClr val="FF0000"/>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Real Interest Rate = Nominal Interest Rate – Inflation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a:ln>
                  <a:noFill/>
                </a:ln>
                <a:solidFill>
                  <a:schemeClr val="accent4">
                    <a:lumMod val="75000"/>
                  </a:schemeClr>
                </a:solidFill>
                <a:effectLst/>
                <a:uLnTx/>
                <a:uFillTx/>
                <a:latin typeface="Times New Roman" panose="02020603050405020304" pitchFamily="18" charset="0"/>
                <a:ea typeface="+mn-ea"/>
                <a:cs typeface="Times New Roman" panose="02020603050405020304" pitchFamily="18" charset="0"/>
              </a:rPr>
              <a:t>1.6%             =      4.3%                      -     2.7%</a:t>
            </a:r>
          </a:p>
        </p:txBody>
      </p:sp>
      <p:sp>
        <p:nvSpPr>
          <p:cNvPr id="11" name="Title 3">
            <a:extLst>
              <a:ext uri="{FF2B5EF4-FFF2-40B4-BE49-F238E27FC236}">
                <a16:creationId xmlns:a16="http://schemas.microsoft.com/office/drawing/2014/main" id="{80A3F180-C2DB-80C2-DBD1-F7002F3812FC}"/>
              </a:ext>
            </a:extLst>
          </p:cNvPr>
          <p:cNvSpPr>
            <a:spLocks noGrp="1"/>
          </p:cNvSpPr>
          <p:nvPr>
            <p:ph type="title"/>
          </p:nvPr>
        </p:nvSpPr>
        <p:spPr>
          <a:xfrm>
            <a:off x="1911350" y="180029"/>
            <a:ext cx="8229600" cy="492443"/>
          </a:xfrm>
        </p:spPr>
        <p:txBody>
          <a:bodyPr>
            <a:normAutofit fontScale="90000"/>
          </a:bodyPr>
          <a:lstStyle/>
          <a:p>
            <a:pPr algn="ctr"/>
            <a:r>
              <a:rPr lang="en-US" dirty="0"/>
              <a:t>Inflation Approaching 2% Target</a:t>
            </a:r>
          </a:p>
        </p:txBody>
      </p:sp>
    </p:spTree>
    <p:extLst>
      <p:ext uri="{BB962C8B-B14F-4D97-AF65-F5344CB8AC3E}">
        <p14:creationId xmlns:p14="http://schemas.microsoft.com/office/powerpoint/2010/main" val="222313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extLst>
              <p:ext uri="{D42A27DB-BD31-4B8C-83A1-F6EECF244321}">
                <p14:modId xmlns:p14="http://schemas.microsoft.com/office/powerpoint/2010/main" val="3053398942"/>
              </p:ext>
            </p:extLst>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5391872" y="298078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903810"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832000" y="3663401"/>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2.8%</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Above 2% Target</a:t>
            </a:r>
          </a:p>
        </p:txBody>
      </p:sp>
    </p:spTree>
    <p:extLst>
      <p:ext uri="{BB962C8B-B14F-4D97-AF65-F5344CB8AC3E}">
        <p14:creationId xmlns:p14="http://schemas.microsoft.com/office/powerpoint/2010/main" val="8026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542926" y="672473"/>
          <a:ext cx="11049000" cy="564260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3A94779D-7B6B-439F-A75B-023A6E897068}"/>
              </a:ext>
            </a:extLst>
          </p:cNvPr>
          <p:cNvSpPr txBox="1"/>
          <p:nvPr/>
        </p:nvSpPr>
        <p:spPr>
          <a:xfrm>
            <a:off x="5391872" y="2980784"/>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2.0%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903810" y="3317259"/>
            <a:ext cx="0" cy="100709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1">
            <a:extLst>
              <a:ext uri="{FF2B5EF4-FFF2-40B4-BE49-F238E27FC236}">
                <a16:creationId xmlns:a16="http://schemas.microsoft.com/office/drawing/2014/main" id="{BAF1458E-FBF4-0046-B1DF-2BED11255F49}"/>
              </a:ext>
            </a:extLst>
          </p:cNvPr>
          <p:cNvSpPr txBox="1"/>
          <p:nvPr/>
        </p:nvSpPr>
        <p:spPr>
          <a:xfrm>
            <a:off x="9832000" y="3663401"/>
            <a:ext cx="617899" cy="314806"/>
          </a:xfrm>
          <a:prstGeom prst="rect">
            <a:avLst/>
          </a:prstGeom>
          <a:solidFill>
            <a:schemeClr val="bg1"/>
          </a:solidFill>
          <a:ln w="12700">
            <a:solidFill>
              <a:srgbClr val="FF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2.8%</a:t>
            </a:r>
          </a:p>
        </p:txBody>
      </p:sp>
      <p:sp>
        <p:nvSpPr>
          <p:cNvPr id="12" name="Title 3">
            <a:extLst>
              <a:ext uri="{FF2B5EF4-FFF2-40B4-BE49-F238E27FC236}">
                <a16:creationId xmlns:a16="http://schemas.microsoft.com/office/drawing/2014/main" id="{C879C75E-B73D-BB84-DB35-95AB4547DA84}"/>
              </a:ext>
            </a:extLst>
          </p:cNvPr>
          <p:cNvSpPr>
            <a:spLocks noGrp="1"/>
          </p:cNvSpPr>
          <p:nvPr>
            <p:ph type="title"/>
          </p:nvPr>
        </p:nvSpPr>
        <p:spPr>
          <a:xfrm>
            <a:off x="1911350" y="180029"/>
            <a:ext cx="8229600" cy="492443"/>
          </a:xfrm>
        </p:spPr>
        <p:txBody>
          <a:bodyPr>
            <a:normAutofit fontScale="90000"/>
          </a:bodyPr>
          <a:lstStyle/>
          <a:p>
            <a:pPr algn="ctr"/>
            <a:r>
              <a:rPr lang="en-US" dirty="0"/>
              <a:t>Inflation Above 2% Target</a:t>
            </a:r>
          </a:p>
        </p:txBody>
      </p:sp>
      <p:sp>
        <p:nvSpPr>
          <p:cNvPr id="2" name="TextBox 1">
            <a:extLst>
              <a:ext uri="{FF2B5EF4-FFF2-40B4-BE49-F238E27FC236}">
                <a16:creationId xmlns:a16="http://schemas.microsoft.com/office/drawing/2014/main" id="{48BA9F27-F769-5653-62D5-7DCFAF4F7D8C}"/>
              </a:ext>
            </a:extLst>
          </p:cNvPr>
          <p:cNvSpPr txBox="1"/>
          <p:nvPr/>
        </p:nvSpPr>
        <p:spPr>
          <a:xfrm>
            <a:off x="1696251" y="3493774"/>
            <a:ext cx="4831766" cy="2308324"/>
          </a:xfrm>
          <a:prstGeom prst="rect">
            <a:avLst/>
          </a:prstGeom>
          <a:solidFill>
            <a:schemeClr val="bg1"/>
          </a:solidFill>
          <a:ln w="38100">
            <a:solidFill>
              <a:srgbClr val="00B0F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Inflation Takeaways: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HH financial stress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loan delinquency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Interest rates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 </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Labor costs</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altLang="en-US" sz="2000" b="1" i="0" u="none" strike="noStrike" kern="1200" cap="none" spc="0" normalizeH="0" baseline="0" noProof="0" dirty="0">
                <a:ln>
                  <a:noFill/>
                </a:ln>
                <a:solidFill>
                  <a:srgbClr val="0070C0"/>
                </a:solidFill>
                <a:effectLst/>
                <a:uLnTx/>
                <a:uFillTx/>
                <a:latin typeface="Symbol" panose="05050102010706020507" pitchFamily="18" charset="2"/>
                <a:ea typeface="+mn-ea"/>
                <a:cs typeface="+mn-cs"/>
              </a:rPr>
              <a:t></a:t>
            </a: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Operating expenses </a:t>
            </a:r>
          </a:p>
          <a:p>
            <a:pPr marL="45720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0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Lower consumer confidence</a:t>
            </a:r>
          </a:p>
        </p:txBody>
      </p:sp>
    </p:spTree>
    <p:extLst>
      <p:ext uri="{BB962C8B-B14F-4D97-AF65-F5344CB8AC3E}">
        <p14:creationId xmlns:p14="http://schemas.microsoft.com/office/powerpoint/2010/main" val="3398526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1">
            <a:extLst>
              <a:ext uri="{FF2B5EF4-FFF2-40B4-BE49-F238E27FC236}">
                <a16:creationId xmlns:a16="http://schemas.microsoft.com/office/drawing/2014/main" id="{6DED4583-FB98-704A-D93D-52FEC750642E}"/>
              </a:ext>
            </a:extLst>
          </p:cNvPr>
          <p:cNvGraphicFramePr>
            <a:graphicFrameLocks noGrp="1" noChangeAspect="1"/>
          </p:cNvGraphicFramePr>
          <p:nvPr/>
        </p:nvGraphicFramePr>
        <p:xfrm>
          <a:off x="1727200" y="127000"/>
          <a:ext cx="8813800" cy="656113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9E4899A-B911-6231-5ABE-C194E020C4BA}"/>
              </a:ext>
            </a:extLst>
          </p:cNvPr>
          <p:cNvSpPr txBox="1"/>
          <p:nvPr/>
        </p:nvSpPr>
        <p:spPr>
          <a:xfrm>
            <a:off x="7552671" y="1233138"/>
            <a:ext cx="831555" cy="400110"/>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July 2023</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5.35%</a:t>
            </a:r>
          </a:p>
        </p:txBody>
      </p:sp>
      <p:sp>
        <p:nvSpPr>
          <p:cNvPr id="8" name="TextBox 1">
            <a:extLst>
              <a:ext uri="{FF2B5EF4-FFF2-40B4-BE49-F238E27FC236}">
                <a16:creationId xmlns:a16="http://schemas.microsoft.com/office/drawing/2014/main" id="{8D51A8E3-B74E-280A-9168-9169E1165405}"/>
              </a:ext>
            </a:extLst>
          </p:cNvPr>
          <p:cNvSpPr txBox="1"/>
          <p:nvPr/>
        </p:nvSpPr>
        <p:spPr>
          <a:xfrm>
            <a:off x="5627489" y="2441584"/>
            <a:ext cx="1406388" cy="830997"/>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Fastest increase 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interest rates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in 40 years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(5.25)</a:t>
            </a:r>
            <a:endParaRPr kumimoji="0" lang="en-US" sz="1200" b="0"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1D00D024-23ED-CB9B-CE9B-33377E6EC545}"/>
              </a:ext>
            </a:extLst>
          </p:cNvPr>
          <p:cNvCxnSpPr>
            <a:cxnSpLocks/>
          </p:cNvCxnSpPr>
          <p:nvPr/>
        </p:nvCxnSpPr>
        <p:spPr>
          <a:xfrm flipV="1">
            <a:off x="6591573" y="2025774"/>
            <a:ext cx="749136" cy="3663164"/>
          </a:xfrm>
          <a:prstGeom prst="straightConnector1">
            <a:avLst/>
          </a:prstGeom>
          <a:ln w="7620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84634FC-6EDA-4583-40BD-094079FE252D}"/>
              </a:ext>
            </a:extLst>
          </p:cNvPr>
          <p:cNvCxnSpPr>
            <a:cxnSpLocks/>
          </p:cNvCxnSpPr>
          <p:nvPr/>
        </p:nvCxnSpPr>
        <p:spPr>
          <a:xfrm flipH="1">
            <a:off x="7723649" y="1634046"/>
            <a:ext cx="202050" cy="382086"/>
          </a:xfrm>
          <a:prstGeom prst="straightConnector1">
            <a:avLst/>
          </a:prstGeom>
          <a:ln w="3810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CD8FB645-D729-5948-2DCE-2259E2A30ACB}"/>
              </a:ext>
            </a:extLst>
          </p:cNvPr>
          <p:cNvSpPr txBox="1"/>
          <p:nvPr/>
        </p:nvSpPr>
        <p:spPr>
          <a:xfrm>
            <a:off x="7410169" y="5104617"/>
            <a:ext cx="918214" cy="553998"/>
          </a:xfrm>
          <a:prstGeom prst="rect">
            <a:avLst/>
          </a:prstGeom>
          <a:solidFill>
            <a:schemeClr val="bg1"/>
          </a:solidFill>
          <a:ln w="28575">
            <a:solidFill>
              <a:srgbClr val="00B05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Accelerating  the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sym typeface="Arial"/>
              </a:rPr>
              <a:t>Economy</a:t>
            </a:r>
          </a:p>
        </p:txBody>
      </p:sp>
      <p:sp>
        <p:nvSpPr>
          <p:cNvPr id="16" name="Right Brace 15">
            <a:extLst>
              <a:ext uri="{FF2B5EF4-FFF2-40B4-BE49-F238E27FC236}">
                <a16:creationId xmlns:a16="http://schemas.microsoft.com/office/drawing/2014/main" id="{4560E1A0-6359-7E6E-F75F-2D8066A5C934}"/>
              </a:ext>
            </a:extLst>
          </p:cNvPr>
          <p:cNvSpPr/>
          <p:nvPr/>
        </p:nvSpPr>
        <p:spPr>
          <a:xfrm rot="708108">
            <a:off x="7045079" y="4003070"/>
            <a:ext cx="416972" cy="1776807"/>
          </a:xfrm>
          <a:prstGeom prst="rightBrace">
            <a:avLst>
              <a:gd name="adj1" fmla="val 0"/>
              <a:gd name="adj2" fmla="val 65231"/>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sp>
        <p:nvSpPr>
          <p:cNvPr id="17" name="Right Brace 16">
            <a:extLst>
              <a:ext uri="{FF2B5EF4-FFF2-40B4-BE49-F238E27FC236}">
                <a16:creationId xmlns:a16="http://schemas.microsoft.com/office/drawing/2014/main" id="{34214B40-57E6-E354-BCD7-98C1572A9844}"/>
              </a:ext>
            </a:extLst>
          </p:cNvPr>
          <p:cNvSpPr/>
          <p:nvPr/>
        </p:nvSpPr>
        <p:spPr>
          <a:xfrm rot="851273">
            <a:off x="7417505" y="2303806"/>
            <a:ext cx="416972" cy="1510749"/>
          </a:xfrm>
          <a:prstGeom prst="rightBrace">
            <a:avLst>
              <a:gd name="adj1" fmla="val 0"/>
              <a:gd name="adj2" fmla="val 494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endParaRPr>
          </a:p>
        </p:txBody>
      </p:sp>
      <p:cxnSp>
        <p:nvCxnSpPr>
          <p:cNvPr id="20" name="Straight Arrow Connector 19">
            <a:extLst>
              <a:ext uri="{FF2B5EF4-FFF2-40B4-BE49-F238E27FC236}">
                <a16:creationId xmlns:a16="http://schemas.microsoft.com/office/drawing/2014/main" id="{2D55D91E-75CE-FCA0-E297-6C9E93736C7C}"/>
              </a:ext>
            </a:extLst>
          </p:cNvPr>
          <p:cNvCxnSpPr>
            <a:cxnSpLocks/>
          </p:cNvCxnSpPr>
          <p:nvPr/>
        </p:nvCxnSpPr>
        <p:spPr>
          <a:xfrm>
            <a:off x="8573811" y="2818701"/>
            <a:ext cx="521093"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F92C255-6F83-1D68-AAD8-6E4B0A09DBE9}"/>
              </a:ext>
            </a:extLst>
          </p:cNvPr>
          <p:cNvCxnSpPr>
            <a:cxnSpLocks/>
          </p:cNvCxnSpPr>
          <p:nvPr/>
        </p:nvCxnSpPr>
        <p:spPr>
          <a:xfrm>
            <a:off x="8573811" y="2818701"/>
            <a:ext cx="1218259" cy="872465"/>
          </a:xfrm>
          <a:prstGeom prst="straightConnector1">
            <a:avLst/>
          </a:prstGeom>
          <a:ln w="381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1745" name="TextBox 31744">
            <a:extLst>
              <a:ext uri="{FF2B5EF4-FFF2-40B4-BE49-F238E27FC236}">
                <a16:creationId xmlns:a16="http://schemas.microsoft.com/office/drawing/2014/main" id="{DFB3C4C1-013A-43E9-A611-359A6C426C36}"/>
              </a:ext>
            </a:extLst>
          </p:cNvPr>
          <p:cNvSpPr txBox="1"/>
          <p:nvPr/>
        </p:nvSpPr>
        <p:spPr>
          <a:xfrm>
            <a:off x="8637852" y="3322706"/>
            <a:ext cx="223279"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a:t>
            </a:r>
          </a:p>
        </p:txBody>
      </p:sp>
      <p:sp>
        <p:nvSpPr>
          <p:cNvPr id="31746" name="TextBox 31745">
            <a:extLst>
              <a:ext uri="{FF2B5EF4-FFF2-40B4-BE49-F238E27FC236}">
                <a16:creationId xmlns:a16="http://schemas.microsoft.com/office/drawing/2014/main" id="{7CBCBD48-C785-B915-0128-77579AC3ADC6}"/>
              </a:ext>
            </a:extLst>
          </p:cNvPr>
          <p:cNvSpPr txBox="1"/>
          <p:nvPr/>
        </p:nvSpPr>
        <p:spPr>
          <a:xfrm>
            <a:off x="9305320" y="2949000"/>
            <a:ext cx="276333" cy="338554"/>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a:t>
            </a:r>
          </a:p>
        </p:txBody>
      </p:sp>
      <p:sp>
        <p:nvSpPr>
          <p:cNvPr id="31748" name="TextBox 31747">
            <a:extLst>
              <a:ext uri="{FF2B5EF4-FFF2-40B4-BE49-F238E27FC236}">
                <a16:creationId xmlns:a16="http://schemas.microsoft.com/office/drawing/2014/main" id="{90D78060-5769-BE1E-4455-56A1C99F08C3}"/>
              </a:ext>
            </a:extLst>
          </p:cNvPr>
          <p:cNvSpPr txBox="1"/>
          <p:nvPr/>
        </p:nvSpPr>
        <p:spPr>
          <a:xfrm>
            <a:off x="8153871" y="3762338"/>
            <a:ext cx="1882066" cy="1169551"/>
          </a:xfrm>
          <a:prstGeom prst="rect">
            <a:avLst/>
          </a:prstGeom>
          <a:solidFill>
            <a:schemeClr val="bg1"/>
          </a:solidFill>
          <a:ln w="28575">
            <a:solidFill>
              <a:schemeClr val="tx1"/>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Two Paths</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1 year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(Labor Market)</a:t>
            </a:r>
          </a:p>
          <a:p>
            <a:pPr marL="342900" marR="0" lvl="0" indent="-342900" algn="l" defTabSz="1219170" rtl="0" eaLnBrk="1" fontAlgn="auto" latinLnBrk="0" hangingPunct="1">
              <a:lnSpc>
                <a:spcPct val="100000"/>
              </a:lnSpc>
              <a:spcBef>
                <a:spcPts val="0"/>
              </a:spcBef>
              <a:spcAft>
                <a:spcPts val="0"/>
              </a:spcAft>
              <a:buClr>
                <a:srgbClr val="000000"/>
              </a:buClr>
              <a:buSzTx/>
              <a:buFontTx/>
              <a:buAutoNum type="arabicPeriod" startAt="2"/>
              <a:tabLst/>
              <a:defRPr/>
            </a:pPr>
            <a:r>
              <a:rPr kumimoji="0" lang="en-US" sz="1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1.3% in 2 years</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             (Inflation)</a:t>
            </a:r>
          </a:p>
        </p:txBody>
      </p:sp>
      <p:sp>
        <p:nvSpPr>
          <p:cNvPr id="2" name="TextBox 1">
            <a:extLst>
              <a:ext uri="{FF2B5EF4-FFF2-40B4-BE49-F238E27FC236}">
                <a16:creationId xmlns:a16="http://schemas.microsoft.com/office/drawing/2014/main" id="{3557BE64-2CDE-BD6A-9A03-7DD6B425F8A3}"/>
              </a:ext>
            </a:extLst>
          </p:cNvPr>
          <p:cNvSpPr txBox="1"/>
          <p:nvPr/>
        </p:nvSpPr>
        <p:spPr>
          <a:xfrm>
            <a:off x="7824674" y="3006183"/>
            <a:ext cx="749137" cy="553998"/>
          </a:xfrm>
          <a:prstGeom prst="rect">
            <a:avLst/>
          </a:prstGeom>
          <a:solidFill>
            <a:schemeClr val="bg1"/>
          </a:solidFill>
          <a:ln w="28575">
            <a:solidFill>
              <a:srgbClr val="FF0000"/>
            </a:solid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000" b="0" i="0" u="none"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Braking the Economy</a:t>
            </a:r>
          </a:p>
        </p:txBody>
      </p:sp>
      <p:sp>
        <p:nvSpPr>
          <p:cNvPr id="3" name="TextBox 2">
            <a:extLst>
              <a:ext uri="{FF2B5EF4-FFF2-40B4-BE49-F238E27FC236}">
                <a16:creationId xmlns:a16="http://schemas.microsoft.com/office/drawing/2014/main" id="{CD1948DA-D22A-5F60-7023-C0093FC7216C}"/>
              </a:ext>
            </a:extLst>
          </p:cNvPr>
          <p:cNvSpPr txBox="1"/>
          <p:nvPr/>
        </p:nvSpPr>
        <p:spPr>
          <a:xfrm>
            <a:off x="8536395" y="2541540"/>
            <a:ext cx="521093" cy="276999"/>
          </a:xfrm>
          <a:prstGeom prst="rect">
            <a:avLst/>
          </a:prstGeom>
          <a:solidFill>
            <a:schemeClr val="bg1"/>
          </a:solidFill>
          <a:ln w="28575">
            <a:solidFill>
              <a:srgbClr val="0070C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200" b="0" i="0" u="none" strike="noStrike" kern="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sym typeface="Arial"/>
              </a:rPr>
              <a:t>4.3%</a:t>
            </a:r>
          </a:p>
        </p:txBody>
      </p:sp>
      <p:sp>
        <p:nvSpPr>
          <p:cNvPr id="4" name="TextBox 3">
            <a:extLst>
              <a:ext uri="{FF2B5EF4-FFF2-40B4-BE49-F238E27FC236}">
                <a16:creationId xmlns:a16="http://schemas.microsoft.com/office/drawing/2014/main" id="{525BA5F9-0CD8-76AF-D51D-A562403656B0}"/>
              </a:ext>
            </a:extLst>
          </p:cNvPr>
          <p:cNvSpPr txBox="1"/>
          <p:nvPr/>
        </p:nvSpPr>
        <p:spPr>
          <a:xfrm>
            <a:off x="2745933" y="3006183"/>
            <a:ext cx="2548497" cy="707886"/>
          </a:xfrm>
          <a:prstGeom prst="rect">
            <a:avLst/>
          </a:prstGeom>
          <a:solidFill>
            <a:srgbClr val="F2DAC0"/>
          </a:solidFill>
          <a:ln w="28575">
            <a:solidFill>
              <a:srgbClr val="FFC000"/>
            </a:solidFill>
          </a:ln>
        </p:spPr>
        <p:txBody>
          <a:bodyPr wrap="square">
            <a:spAutoFit/>
          </a:bodyPr>
          <a:lstStyle/>
          <a:p>
            <a:pPr marL="0" marR="0" lvl="0" indent="0" algn="ctr" defTabSz="914378"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3.0% Neutral Interest Rate</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2% Inflation</a:t>
            </a:r>
          </a:p>
          <a:p>
            <a:pPr marL="171450" marR="0" lvl="0" indent="-171450" algn="l" defTabSz="914378"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1% Real Equilibrium</a:t>
            </a:r>
          </a:p>
        </p:txBody>
      </p:sp>
    </p:spTree>
    <p:extLst>
      <p:ext uri="{BB962C8B-B14F-4D97-AF65-F5344CB8AC3E}">
        <p14:creationId xmlns:p14="http://schemas.microsoft.com/office/powerpoint/2010/main" val="2958298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extLst>
              <p:ext uri="{D42A27DB-BD31-4B8C-83A1-F6EECF244321}">
                <p14:modId xmlns:p14="http://schemas.microsoft.com/office/powerpoint/2010/main" val="3816927131"/>
              </p:ext>
            </p:extLst>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61616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44754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707886"/>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090021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598000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79698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208744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2632390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5589975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a:t>
            </a:r>
            <a:r>
              <a:rPr kumimoji="0" lang="en-US" sz="2000" b="0"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CUs </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5017673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895C831A-F695-F11E-915E-3634C2B36E00}"/>
              </a:ext>
            </a:extLst>
          </p:cNvPr>
          <p:cNvSpPr txBox="1"/>
          <p:nvPr/>
        </p:nvSpPr>
        <p:spPr>
          <a:xfrm>
            <a:off x="4039090" y="3092142"/>
            <a:ext cx="2448823" cy="400110"/>
          </a:xfrm>
          <a:prstGeom prst="rect">
            <a:avLst/>
          </a:prstGeom>
          <a:solidFill>
            <a:schemeClr val="bg1"/>
          </a:solidFill>
          <a:ln w="38100">
            <a:solidFill>
              <a:srgbClr val="0070C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Normal Yield Curve</a:t>
            </a:r>
            <a:endParaRPr kumimoji="0" lang="en-US" sz="1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333EF45-7BCD-31B1-9ED6-BC9D46BD2E73}"/>
              </a:ext>
            </a:extLst>
          </p:cNvPr>
          <p:cNvSpPr txBox="1"/>
          <p:nvPr/>
        </p:nvSpPr>
        <p:spPr>
          <a:xfrm>
            <a:off x="3144855" y="737647"/>
            <a:ext cx="7132677" cy="1015663"/>
          </a:xfrm>
          <a:prstGeom prst="rect">
            <a:avLst/>
          </a:prstGeom>
          <a:solidFill>
            <a:schemeClr val="bg1"/>
          </a:solidFill>
          <a:ln w="38100">
            <a:solidFill>
              <a:srgbClr val="FF000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Inverted Yield Curve</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Signals upcoming recession</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Bad for banks/CUs (carry trade, liquidity risk, credit contraction)</a:t>
            </a:r>
            <a:endParaRPr kumimoji="0" 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EBA6A35C-6C4A-5F41-7669-48768DDBB9BD}"/>
              </a:ext>
            </a:extLst>
          </p:cNvPr>
          <p:cNvSpPr txBox="1"/>
          <p:nvPr/>
        </p:nvSpPr>
        <p:spPr>
          <a:xfrm>
            <a:off x="3563287" y="4364156"/>
            <a:ext cx="3375309" cy="646331"/>
          </a:xfrm>
          <a:prstGeom prst="rect">
            <a:avLst/>
          </a:prstGeom>
          <a:solidFill>
            <a:schemeClr val="bg1"/>
          </a:solidFill>
          <a:ln w="38100">
            <a:solidFill>
              <a:srgbClr val="00B05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Carry Trade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Borrow short term,…Lend long term</a:t>
            </a:r>
          </a:p>
        </p:txBody>
      </p:sp>
      <p:sp>
        <p:nvSpPr>
          <p:cNvPr id="6" name="Oval 5">
            <a:extLst>
              <a:ext uri="{FF2B5EF4-FFF2-40B4-BE49-F238E27FC236}">
                <a16:creationId xmlns:a16="http://schemas.microsoft.com/office/drawing/2014/main" id="{D6671CD0-CEFE-A372-5F96-26AE7327096A}"/>
              </a:ext>
            </a:extLst>
          </p:cNvPr>
          <p:cNvSpPr/>
          <p:nvPr/>
        </p:nvSpPr>
        <p:spPr>
          <a:xfrm>
            <a:off x="3669221" y="3687486"/>
            <a:ext cx="1288673" cy="3429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cxnSp>
        <p:nvCxnSpPr>
          <p:cNvPr id="7" name="Straight Arrow Connector 6">
            <a:extLst>
              <a:ext uri="{FF2B5EF4-FFF2-40B4-BE49-F238E27FC236}">
                <a16:creationId xmlns:a16="http://schemas.microsoft.com/office/drawing/2014/main" id="{4CB1D925-D070-489B-E8F2-074BFCBE4BE1}"/>
              </a:ext>
            </a:extLst>
          </p:cNvPr>
          <p:cNvCxnSpPr>
            <a:cxnSpLocks/>
          </p:cNvCxnSpPr>
          <p:nvPr/>
        </p:nvCxnSpPr>
        <p:spPr>
          <a:xfrm flipH="1" flipV="1">
            <a:off x="4880295" y="4007978"/>
            <a:ext cx="1470171" cy="6793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9C833FD-9033-3E25-7580-2440F4C38F4A}"/>
              </a:ext>
            </a:extLst>
          </p:cNvPr>
          <p:cNvCxnSpPr>
            <a:cxnSpLocks/>
          </p:cNvCxnSpPr>
          <p:nvPr/>
        </p:nvCxnSpPr>
        <p:spPr>
          <a:xfrm flipH="1">
            <a:off x="3121995" y="4874004"/>
            <a:ext cx="568842" cy="1198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52DB31B5-7EC3-E39B-ED48-B758027079FC}"/>
              </a:ext>
            </a:extLst>
          </p:cNvPr>
          <p:cNvSpPr/>
          <p:nvPr/>
        </p:nvSpPr>
        <p:spPr>
          <a:xfrm>
            <a:off x="2717015" y="4943661"/>
            <a:ext cx="427840" cy="45864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5" name="TextBox 4">
            <a:extLst>
              <a:ext uri="{FF2B5EF4-FFF2-40B4-BE49-F238E27FC236}">
                <a16:creationId xmlns:a16="http://schemas.microsoft.com/office/drawing/2014/main" id="{EF456A1E-C719-7707-F80A-AAEEA7FADA1E}"/>
              </a:ext>
            </a:extLst>
          </p:cNvPr>
          <p:cNvSpPr txBox="1"/>
          <p:nvPr/>
        </p:nvSpPr>
        <p:spPr>
          <a:xfrm>
            <a:off x="1433531" y="5038129"/>
            <a:ext cx="1211909"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Buy Low</a:t>
            </a:r>
          </a:p>
        </p:txBody>
      </p:sp>
      <p:sp>
        <p:nvSpPr>
          <p:cNvPr id="11" name="TextBox 10">
            <a:extLst>
              <a:ext uri="{FF2B5EF4-FFF2-40B4-BE49-F238E27FC236}">
                <a16:creationId xmlns:a16="http://schemas.microsoft.com/office/drawing/2014/main" id="{3514E208-E2DF-30A5-3FEC-FF6DF46AFA71}"/>
              </a:ext>
            </a:extLst>
          </p:cNvPr>
          <p:cNvSpPr txBox="1"/>
          <p:nvPr/>
        </p:nvSpPr>
        <p:spPr>
          <a:xfrm>
            <a:off x="2376330" y="3492252"/>
            <a:ext cx="1292891" cy="400110"/>
          </a:xfrm>
          <a:prstGeom prst="rect">
            <a:avLst/>
          </a:prstGeom>
          <a:solidFill>
            <a:schemeClr val="bg1"/>
          </a:solidFill>
          <a:ln w="38100">
            <a:solidFill>
              <a:srgbClr val="7030A0"/>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Sell High</a:t>
            </a:r>
          </a:p>
        </p:txBody>
      </p:sp>
    </p:spTree>
    <p:extLst>
      <p:ext uri="{BB962C8B-B14F-4D97-AF65-F5344CB8AC3E}">
        <p14:creationId xmlns:p14="http://schemas.microsoft.com/office/powerpoint/2010/main" val="1922024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28621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4">
            <a:extLst>
              <a:ext uri="{FF2B5EF4-FFF2-40B4-BE49-F238E27FC236}">
                <a16:creationId xmlns:a16="http://schemas.microsoft.com/office/drawing/2014/main" id="{C071F839-5E4A-D3E2-B2E7-461BCF218553}"/>
              </a:ext>
            </a:extLst>
          </p:cNvPr>
          <p:cNvSpPr>
            <a:spLocks noChangeShapeType="1"/>
          </p:cNvSpPr>
          <p:nvPr/>
        </p:nvSpPr>
        <p:spPr bwMode="auto">
          <a:xfrm flipV="1">
            <a:off x="2861861" y="1392573"/>
            <a:ext cx="0" cy="704675"/>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 name="Text Box 3">
            <a:extLst>
              <a:ext uri="{FF2B5EF4-FFF2-40B4-BE49-F238E27FC236}">
                <a16:creationId xmlns:a16="http://schemas.microsoft.com/office/drawing/2014/main" id="{FD5B6AFA-0456-BC32-28A8-BFE45994399E}"/>
              </a:ext>
            </a:extLst>
          </p:cNvPr>
          <p:cNvSpPr txBox="1">
            <a:spLocks noChangeArrowheads="1"/>
          </p:cNvSpPr>
          <p:nvPr/>
        </p:nvSpPr>
        <p:spPr bwMode="auto">
          <a:xfrm>
            <a:off x="1284731" y="1358584"/>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 Policy</a:t>
            </a:r>
          </a:p>
        </p:txBody>
      </p:sp>
    </p:spTree>
    <p:extLst>
      <p:ext uri="{BB962C8B-B14F-4D97-AF65-F5344CB8AC3E}">
        <p14:creationId xmlns:p14="http://schemas.microsoft.com/office/powerpoint/2010/main" val="38542896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CADAB2FA-ED66-9D0C-D3A0-356C41AEE0E2}"/>
              </a:ext>
            </a:extLst>
          </p:cNvPr>
          <p:cNvSpPr>
            <a:spLocks noChangeArrowheads="1"/>
          </p:cNvSpPr>
          <p:nvPr/>
        </p:nvSpPr>
        <p:spPr bwMode="auto">
          <a:xfrm>
            <a:off x="1930400" y="3600450"/>
            <a:ext cx="84328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 typeface="Times" panose="02020603050405020304" pitchFamily="18" charset="0"/>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147" name="Line 4">
            <a:extLst>
              <a:ext uri="{FF2B5EF4-FFF2-40B4-BE49-F238E27FC236}">
                <a16:creationId xmlns:a16="http://schemas.microsoft.com/office/drawing/2014/main" id="{BC4B4712-0487-FA7A-15CA-BF523B111CE6}"/>
              </a:ext>
            </a:extLst>
          </p:cNvPr>
          <p:cNvSpPr>
            <a:spLocks noChangeShapeType="1"/>
          </p:cNvSpPr>
          <p:nvPr/>
        </p:nvSpPr>
        <p:spPr bwMode="auto">
          <a:xfrm>
            <a:off x="7518400" y="4343400"/>
            <a:ext cx="1117600" cy="28575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graphicFrame>
        <p:nvGraphicFramePr>
          <p:cNvPr id="10" name="Object 11">
            <a:extLst>
              <a:ext uri="{FF2B5EF4-FFF2-40B4-BE49-F238E27FC236}">
                <a16:creationId xmlns:a16="http://schemas.microsoft.com/office/drawing/2014/main" id="{637B5ECE-9B62-2914-EB41-0FD56AFB5026}"/>
              </a:ext>
            </a:extLst>
          </p:cNvPr>
          <p:cNvGraphicFramePr>
            <a:graphicFrameLocks noChangeAspect="1"/>
          </p:cNvGraphicFramePr>
          <p:nvPr/>
        </p:nvGraphicFramePr>
        <p:xfrm>
          <a:off x="1803400" y="203200"/>
          <a:ext cx="8661400" cy="6121633"/>
        </p:xfrm>
        <a:graphic>
          <a:graphicData uri="http://schemas.openxmlformats.org/drawingml/2006/chart">
            <c:chart xmlns:c="http://schemas.openxmlformats.org/drawingml/2006/chart" xmlns:r="http://schemas.openxmlformats.org/officeDocument/2006/relationships" r:id="rId3"/>
          </a:graphicData>
        </a:graphic>
      </p:graphicFrame>
      <p:sp>
        <p:nvSpPr>
          <p:cNvPr id="12" name="Line 4">
            <a:extLst>
              <a:ext uri="{FF2B5EF4-FFF2-40B4-BE49-F238E27FC236}">
                <a16:creationId xmlns:a16="http://schemas.microsoft.com/office/drawing/2014/main" id="{C071F839-5E4A-D3E2-B2E7-461BCF218553}"/>
              </a:ext>
            </a:extLst>
          </p:cNvPr>
          <p:cNvSpPr>
            <a:spLocks noChangeShapeType="1"/>
          </p:cNvSpPr>
          <p:nvPr/>
        </p:nvSpPr>
        <p:spPr bwMode="auto">
          <a:xfrm flipV="1">
            <a:off x="2861861" y="1392573"/>
            <a:ext cx="0" cy="704675"/>
          </a:xfrm>
          <a:prstGeom prst="line">
            <a:avLst/>
          </a:prstGeom>
          <a:noFill/>
          <a:ln w="76200">
            <a:solidFill>
              <a:srgbClr val="0099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 name="Text Box 3">
            <a:extLst>
              <a:ext uri="{FF2B5EF4-FFF2-40B4-BE49-F238E27FC236}">
                <a16:creationId xmlns:a16="http://schemas.microsoft.com/office/drawing/2014/main" id="{FD5B6AFA-0456-BC32-28A8-BFE45994399E}"/>
              </a:ext>
            </a:extLst>
          </p:cNvPr>
          <p:cNvSpPr txBox="1">
            <a:spLocks noChangeArrowheads="1"/>
          </p:cNvSpPr>
          <p:nvPr/>
        </p:nvSpPr>
        <p:spPr bwMode="auto">
          <a:xfrm>
            <a:off x="1284731" y="1358584"/>
            <a:ext cx="1428596" cy="738664"/>
          </a:xfrm>
          <a:prstGeom prst="rect">
            <a:avLst/>
          </a:prstGeom>
          <a:solidFill>
            <a:schemeClr val="bg1"/>
          </a:solidFill>
          <a:ln w="38100">
            <a:solidFill>
              <a:srgbClr val="009900"/>
            </a:solid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Federal Reserve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Short Term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9900"/>
                </a:solidFill>
                <a:effectLst/>
                <a:uLnTx/>
                <a:uFillTx/>
                <a:latin typeface="Times New Roman" panose="02020603050405020304" pitchFamily="18" charset="0"/>
                <a:ea typeface="+mn-ea"/>
                <a:cs typeface="Arial" panose="020B0604020202020204" pitchFamily="34" charset="0"/>
              </a:rPr>
              <a:t>Rate Policy</a:t>
            </a:r>
          </a:p>
        </p:txBody>
      </p:sp>
      <p:sp>
        <p:nvSpPr>
          <p:cNvPr id="14" name="Line 4">
            <a:extLst>
              <a:ext uri="{FF2B5EF4-FFF2-40B4-BE49-F238E27FC236}">
                <a16:creationId xmlns:a16="http://schemas.microsoft.com/office/drawing/2014/main" id="{84836DD3-5189-43CE-D845-15F2DC1FB9B2}"/>
              </a:ext>
            </a:extLst>
          </p:cNvPr>
          <p:cNvSpPr>
            <a:spLocks noChangeShapeType="1"/>
          </p:cNvSpPr>
          <p:nvPr/>
        </p:nvSpPr>
        <p:spPr bwMode="auto">
          <a:xfrm>
            <a:off x="5090189" y="2061767"/>
            <a:ext cx="0" cy="371040"/>
          </a:xfrm>
          <a:prstGeom prst="line">
            <a:avLst/>
          </a:prstGeom>
          <a:noFill/>
          <a:ln w="76200">
            <a:solidFill>
              <a:schemeClr val="accent6">
                <a:lumMod val="75000"/>
              </a:schemeClr>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 name="Text Box 3">
            <a:extLst>
              <a:ext uri="{FF2B5EF4-FFF2-40B4-BE49-F238E27FC236}">
                <a16:creationId xmlns:a16="http://schemas.microsoft.com/office/drawing/2014/main" id="{8AF4153F-C5D9-BA27-9C66-E61A61D136C5}"/>
              </a:ext>
            </a:extLst>
          </p:cNvPr>
          <p:cNvSpPr txBox="1">
            <a:spLocks noChangeArrowheads="1"/>
          </p:cNvSpPr>
          <p:nvPr/>
        </p:nvSpPr>
        <p:spPr bwMode="auto">
          <a:xfrm>
            <a:off x="5090189" y="2526964"/>
            <a:ext cx="3610091" cy="523220"/>
          </a:xfrm>
          <a:prstGeom prst="rect">
            <a:avLst/>
          </a:prstGeom>
          <a:solidFill>
            <a:schemeClr val="bg1"/>
          </a:solidFill>
          <a:ln w="38100">
            <a:solidFill>
              <a:schemeClr val="accent6">
                <a:lumMod val="75000"/>
              </a:schemeClr>
            </a:solidFill>
            <a:miter lim="800000"/>
            <a:headEnd/>
            <a:tailEnd/>
          </a:ln>
        </p:spPr>
        <p:txBody>
          <a:bodyPr wrap="none">
            <a:spAutoFit/>
          </a:bodyPr>
          <a:lstStyle/>
          <a:p>
            <a:pPr marL="342900" marR="0" lvl="0" indent="-342900" defTabSz="914400" rtl="0" eaLnBrk="1" fontAlgn="base" latinLnBrk="0" hangingPunct="1">
              <a:lnSpc>
                <a:spcPct val="100000"/>
              </a:lnSpc>
              <a:spcBef>
                <a:spcPct val="0"/>
              </a:spcBef>
              <a:spcAft>
                <a:spcPct val="0"/>
              </a:spcAft>
              <a:buClrTx/>
              <a:buSzTx/>
              <a:buFont typeface="+mj-lt"/>
              <a:buAutoNum type="arabicPeriod"/>
              <a:tabLst/>
              <a:defRPr/>
            </a:pPr>
            <a:r>
              <a:rPr lang="en-US" altLang="en-US" sz="1400" b="1" dirty="0">
                <a:solidFill>
                  <a:schemeClr val="accent6">
                    <a:lumMod val="75000"/>
                  </a:schemeClr>
                </a:solidFill>
                <a:latin typeface="Times New Roman" panose="02020603050405020304" pitchFamily="18" charset="0"/>
                <a:cs typeface="Arial" panose="020B0604020202020204" pitchFamily="34" charset="0"/>
              </a:rPr>
              <a:t>Higher Inflation Expectations</a:t>
            </a:r>
          </a:p>
          <a:p>
            <a:pPr marL="342900" marR="0" lvl="0" indent="-342900" defTabSz="914400" rtl="0" eaLnBrk="1" fontAlgn="base" latinLnBrk="0" hangingPunct="1">
              <a:lnSpc>
                <a:spcPct val="100000"/>
              </a:lnSpc>
              <a:spcBef>
                <a:spcPct val="0"/>
              </a:spcBef>
              <a:spcAft>
                <a:spcPct val="0"/>
              </a:spcAft>
              <a:buClrTx/>
              <a:buSzTx/>
              <a:buFont typeface="+mj-lt"/>
              <a:buAutoNum type="arabicPeriod"/>
              <a:tabLst/>
              <a:defRPr/>
            </a:pPr>
            <a:r>
              <a:rPr kumimoji="0" lang="en-US" altLang="en-US" sz="1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Arial" panose="020B0604020202020204" pitchFamily="34" charset="0"/>
              </a:rPr>
              <a:t>High</a:t>
            </a:r>
            <a:r>
              <a:rPr lang="en-US" altLang="en-US" sz="1400" b="1" dirty="0">
                <a:solidFill>
                  <a:schemeClr val="accent6">
                    <a:lumMod val="75000"/>
                  </a:schemeClr>
                </a:solidFill>
                <a:latin typeface="Times New Roman" panose="02020603050405020304" pitchFamily="18" charset="0"/>
                <a:cs typeface="Arial" panose="020B0604020202020204" pitchFamily="34" charset="0"/>
              </a:rPr>
              <a:t>er Economic/Productivity Growth</a:t>
            </a:r>
            <a:endParaRPr kumimoji="0" lang="en-US" altLang="en-US" sz="14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5743338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874265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242930462"/>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598827"/>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344737" y="4136865"/>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2737233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30504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0772"/>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5739" y="41743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30090636"/>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62183"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8581838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78961" y="41620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44256373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23994"/>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4332"/>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79699681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10103314" y="4512553"/>
            <a:ext cx="1106841"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October 2024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812295" y="4728999"/>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42618497"/>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8066" name="Object 1">
            <a:extLst>
              <a:ext uri="{FF2B5EF4-FFF2-40B4-BE49-F238E27FC236}">
                <a16:creationId xmlns:a16="http://schemas.microsoft.com/office/drawing/2014/main" id="{AD34A14F-57A0-402B-B3DD-B06C84F47B88}"/>
              </a:ext>
            </a:extLst>
          </p:cNvPr>
          <p:cNvGraphicFramePr>
            <a:graphicFrameLocks noChangeAspect="1"/>
          </p:cNvGraphicFramePr>
          <p:nvPr/>
        </p:nvGraphicFramePr>
        <p:xfrm>
          <a:off x="1600200" y="152400"/>
          <a:ext cx="8915400" cy="6248400"/>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88066" name="Object 1">
                        <a:extLst>
                          <a:ext uri="{FF2B5EF4-FFF2-40B4-BE49-F238E27FC236}">
                            <a16:creationId xmlns:a16="http://schemas.microsoft.com/office/drawing/2014/main" id="{AD34A14F-57A0-402B-B3DD-B06C84F47B88}"/>
                          </a:ext>
                        </a:extLst>
                      </p:cNvPr>
                      <p:cNvPicPr>
                        <a:picLocks noChangeAspect="1" noChangeArrowheads="1"/>
                      </p:cNvPicPr>
                      <p:nvPr/>
                    </p:nvPicPr>
                    <p:blipFill>
                      <a:blip r:embed="rId3"/>
                      <a:srcRect/>
                      <a:stretch>
                        <a:fillRect/>
                      </a:stretch>
                    </p:blipFill>
                    <p:spPr bwMode="auto">
                      <a:xfrm>
                        <a:off x="1600200" y="152400"/>
                        <a:ext cx="8915400" cy="6248400"/>
                      </a:xfrm>
                      <a:prstGeom prst="rect">
                        <a:avLst/>
                      </a:prstGeom>
                      <a:noFill/>
                      <a:ln>
                        <a:noFill/>
                      </a:ln>
                    </p:spPr>
                  </p:pic>
                </p:oleObj>
              </mc:Fallback>
            </mc:AlternateContent>
          </a:graphicData>
        </a:graphic>
      </p:graphicFrame>
      <p:sp>
        <p:nvSpPr>
          <p:cNvPr id="88067" name="Text Box 4">
            <a:extLst>
              <a:ext uri="{FF2B5EF4-FFF2-40B4-BE49-F238E27FC236}">
                <a16:creationId xmlns:a16="http://schemas.microsoft.com/office/drawing/2014/main" id="{15434E31-BC1B-4363-A738-40DC31B8BA92}"/>
              </a:ext>
            </a:extLst>
          </p:cNvPr>
          <p:cNvSpPr txBox="1">
            <a:spLocks noChangeArrowheads="1"/>
          </p:cNvSpPr>
          <p:nvPr/>
        </p:nvSpPr>
        <p:spPr bwMode="auto">
          <a:xfrm>
            <a:off x="6977858" y="1309688"/>
            <a:ext cx="776287" cy="1200150"/>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Currency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9900"/>
                </a:solidFill>
                <a:effectLst/>
                <a:uLnTx/>
                <a:uFillTx/>
                <a:latin typeface="Times New Roman" panose="02020603050405020304" pitchFamily="18" charset="0"/>
                <a:ea typeface="+mn-ea"/>
                <a:cs typeface="+mn-cs"/>
              </a:rPr>
              <a:t>Checking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Savings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CD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FF"/>
                </a:solidFill>
                <a:effectLst/>
                <a:uLnTx/>
                <a:uFillTx/>
                <a:latin typeface="Times New Roman" panose="02020603050405020304" pitchFamily="18" charset="0"/>
                <a:ea typeface="+mn-ea"/>
                <a:cs typeface="+mn-cs"/>
              </a:rPr>
              <a:t>MMMF</a:t>
            </a:r>
          </a:p>
        </p:txBody>
      </p:sp>
      <p:sp>
        <p:nvSpPr>
          <p:cNvPr id="88068" name="Line 5">
            <a:extLst>
              <a:ext uri="{FF2B5EF4-FFF2-40B4-BE49-F238E27FC236}">
                <a16:creationId xmlns:a16="http://schemas.microsoft.com/office/drawing/2014/main" id="{3E9F4ACD-D1C7-442F-A0D0-29561ED43CF1}"/>
              </a:ext>
            </a:extLst>
          </p:cNvPr>
          <p:cNvSpPr>
            <a:spLocks noChangeShapeType="1"/>
          </p:cNvSpPr>
          <p:nvPr/>
        </p:nvSpPr>
        <p:spPr bwMode="auto">
          <a:xfrm flipH="1">
            <a:off x="7482981" y="762001"/>
            <a:ext cx="687884" cy="547682"/>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8073" name="Text Box 4">
            <a:extLst>
              <a:ext uri="{FF2B5EF4-FFF2-40B4-BE49-F238E27FC236}">
                <a16:creationId xmlns:a16="http://schemas.microsoft.com/office/drawing/2014/main" id="{5D27C274-025B-4F9F-9AFF-1FDC43D83ABD}"/>
              </a:ext>
            </a:extLst>
          </p:cNvPr>
          <p:cNvSpPr txBox="1">
            <a:spLocks noChangeArrowheads="1"/>
          </p:cNvSpPr>
          <p:nvPr/>
        </p:nvSpPr>
        <p:spPr bwMode="auto">
          <a:xfrm>
            <a:off x="8913416" y="724512"/>
            <a:ext cx="81785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Feb. 2021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27%</a:t>
            </a:r>
          </a:p>
        </p:txBody>
      </p:sp>
      <p:sp>
        <p:nvSpPr>
          <p:cNvPr id="88074" name="Line 5">
            <a:extLst>
              <a:ext uri="{FF2B5EF4-FFF2-40B4-BE49-F238E27FC236}">
                <a16:creationId xmlns:a16="http://schemas.microsoft.com/office/drawing/2014/main" id="{59083858-E80E-43C8-A41E-BFA6AF20E209}"/>
              </a:ext>
            </a:extLst>
          </p:cNvPr>
          <p:cNvSpPr>
            <a:spLocks noChangeShapeType="1"/>
          </p:cNvSpPr>
          <p:nvPr/>
        </p:nvSpPr>
        <p:spPr bwMode="auto">
          <a:xfrm flipH="1">
            <a:off x="9011016" y="1186177"/>
            <a:ext cx="233652" cy="53307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88077" name="Straight Connector 13">
            <a:extLst>
              <a:ext uri="{FF2B5EF4-FFF2-40B4-BE49-F238E27FC236}">
                <a16:creationId xmlns:a16="http://schemas.microsoft.com/office/drawing/2014/main" id="{7293E6B2-F79A-4EDE-B913-A351C814B038}"/>
              </a:ext>
            </a:extLst>
          </p:cNvPr>
          <p:cNvCxnSpPr>
            <a:cxnSpLocks noChangeShapeType="1"/>
          </p:cNvCxnSpPr>
          <p:nvPr/>
        </p:nvCxnSpPr>
        <p:spPr bwMode="auto">
          <a:xfrm>
            <a:off x="2209800" y="4649161"/>
            <a:ext cx="7637463" cy="0"/>
          </a:xfrm>
          <a:prstGeom prst="line">
            <a:avLst/>
          </a:prstGeom>
          <a:noFill/>
          <a:ln w="28575" algn="ctr">
            <a:solidFill>
              <a:srgbClr val="FFC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8078" name="Text Box 4">
            <a:extLst>
              <a:ext uri="{FF2B5EF4-FFF2-40B4-BE49-F238E27FC236}">
                <a16:creationId xmlns:a16="http://schemas.microsoft.com/office/drawing/2014/main" id="{B8970801-56C0-421E-B5C7-4DA7F9269177}"/>
              </a:ext>
            </a:extLst>
          </p:cNvPr>
          <p:cNvSpPr txBox="1">
            <a:spLocks noChangeArrowheads="1"/>
          </p:cNvSpPr>
          <p:nvPr/>
        </p:nvSpPr>
        <p:spPr bwMode="auto">
          <a:xfrm>
            <a:off x="2497139" y="4172037"/>
            <a:ext cx="1412875" cy="461962"/>
          </a:xfrm>
          <a:prstGeom prst="rect">
            <a:avLst/>
          </a:prstGeom>
          <a:solidFill>
            <a:schemeClr val="bg1"/>
          </a:solidFill>
          <a:ln w="28575">
            <a:solidFill>
              <a:srgbClr val="FFC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Long Run Average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C000"/>
                </a:solidFill>
                <a:effectLst/>
                <a:uLnTx/>
                <a:uFillTx/>
                <a:latin typeface="Times New Roman" panose="02020603050405020304" pitchFamily="18" charset="0"/>
                <a:ea typeface="+mn-ea"/>
                <a:cs typeface="+mn-cs"/>
              </a:rPr>
              <a:t>5.4%</a:t>
            </a:r>
          </a:p>
        </p:txBody>
      </p:sp>
      <p:sp>
        <p:nvSpPr>
          <p:cNvPr id="4" name="Text Box 4">
            <a:extLst>
              <a:ext uri="{FF2B5EF4-FFF2-40B4-BE49-F238E27FC236}">
                <a16:creationId xmlns:a16="http://schemas.microsoft.com/office/drawing/2014/main" id="{05009D5F-746E-F48F-B638-229EA65FA82F}"/>
              </a:ext>
            </a:extLst>
          </p:cNvPr>
          <p:cNvSpPr txBox="1">
            <a:spLocks noChangeArrowheads="1"/>
          </p:cNvSpPr>
          <p:nvPr/>
        </p:nvSpPr>
        <p:spPr bwMode="auto">
          <a:xfrm>
            <a:off x="6773394" y="3256602"/>
            <a:ext cx="808235"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Jan. 2009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10.3%</a:t>
            </a:r>
          </a:p>
        </p:txBody>
      </p:sp>
      <p:sp>
        <p:nvSpPr>
          <p:cNvPr id="5" name="Line 5">
            <a:extLst>
              <a:ext uri="{FF2B5EF4-FFF2-40B4-BE49-F238E27FC236}">
                <a16:creationId xmlns:a16="http://schemas.microsoft.com/office/drawing/2014/main" id="{EF736D25-54EC-9B7A-E5CB-F86E93284631}"/>
              </a:ext>
            </a:extLst>
          </p:cNvPr>
          <p:cNvSpPr>
            <a:spLocks noChangeShapeType="1"/>
          </p:cNvSpPr>
          <p:nvPr/>
        </p:nvSpPr>
        <p:spPr bwMode="auto">
          <a:xfrm flipH="1">
            <a:off x="6364468" y="3576079"/>
            <a:ext cx="408926" cy="35746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 Box 4">
            <a:extLst>
              <a:ext uri="{FF2B5EF4-FFF2-40B4-BE49-F238E27FC236}">
                <a16:creationId xmlns:a16="http://schemas.microsoft.com/office/drawing/2014/main" id="{0FD8D56C-8468-289E-0660-A5CF9746F193}"/>
              </a:ext>
            </a:extLst>
          </p:cNvPr>
          <p:cNvSpPr txBox="1">
            <a:spLocks noChangeArrowheads="1"/>
          </p:cNvSpPr>
          <p:nvPr/>
        </p:nvSpPr>
        <p:spPr bwMode="auto">
          <a:xfrm>
            <a:off x="4997467" y="3256454"/>
            <a:ext cx="817853"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Dec. 2001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10.4%</a:t>
            </a:r>
          </a:p>
        </p:txBody>
      </p:sp>
      <p:sp>
        <p:nvSpPr>
          <p:cNvPr id="7" name="Line 5">
            <a:extLst>
              <a:ext uri="{FF2B5EF4-FFF2-40B4-BE49-F238E27FC236}">
                <a16:creationId xmlns:a16="http://schemas.microsoft.com/office/drawing/2014/main" id="{49B2D90D-5344-F886-15E8-0A4D50CC57AA}"/>
              </a:ext>
            </a:extLst>
          </p:cNvPr>
          <p:cNvSpPr>
            <a:spLocks noChangeShapeType="1"/>
          </p:cNvSpPr>
          <p:nvPr/>
        </p:nvSpPr>
        <p:spPr bwMode="auto">
          <a:xfrm flipH="1">
            <a:off x="4819081" y="3718267"/>
            <a:ext cx="447092" cy="2653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 Box 4">
            <a:extLst>
              <a:ext uri="{FF2B5EF4-FFF2-40B4-BE49-F238E27FC236}">
                <a16:creationId xmlns:a16="http://schemas.microsoft.com/office/drawing/2014/main" id="{85AC0F6E-4D5A-1FCE-F4E1-1CACA21D0419}"/>
              </a:ext>
            </a:extLst>
          </p:cNvPr>
          <p:cNvSpPr txBox="1">
            <a:spLocks noChangeArrowheads="1"/>
          </p:cNvSpPr>
          <p:nvPr/>
        </p:nvSpPr>
        <p:spPr bwMode="auto">
          <a:xfrm>
            <a:off x="2497139" y="2557901"/>
            <a:ext cx="5786437" cy="585788"/>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“Inflation is Everywhere and Always a Monetary Phenomenon”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Milton Friedman</a:t>
            </a:r>
          </a:p>
        </p:txBody>
      </p:sp>
      <p:sp>
        <p:nvSpPr>
          <p:cNvPr id="3" name="Text Box 4">
            <a:extLst>
              <a:ext uri="{FF2B5EF4-FFF2-40B4-BE49-F238E27FC236}">
                <a16:creationId xmlns:a16="http://schemas.microsoft.com/office/drawing/2014/main" id="{3DC0CD3B-B29B-327A-5821-5491A76216FF}"/>
              </a:ext>
            </a:extLst>
          </p:cNvPr>
          <p:cNvSpPr txBox="1">
            <a:spLocks noChangeArrowheads="1"/>
          </p:cNvSpPr>
          <p:nvPr/>
        </p:nvSpPr>
        <p:spPr bwMode="auto">
          <a:xfrm>
            <a:off x="10103314" y="4512553"/>
            <a:ext cx="1106841"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October 2024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3%</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8" name="Line 5">
            <a:extLst>
              <a:ext uri="{FF2B5EF4-FFF2-40B4-BE49-F238E27FC236}">
                <a16:creationId xmlns:a16="http://schemas.microsoft.com/office/drawing/2014/main" id="{C02F3BB2-8230-50A8-200C-8C4FE66509D8}"/>
              </a:ext>
            </a:extLst>
          </p:cNvPr>
          <p:cNvSpPr>
            <a:spLocks noChangeShapeType="1"/>
          </p:cNvSpPr>
          <p:nvPr/>
        </p:nvSpPr>
        <p:spPr bwMode="auto">
          <a:xfrm flipH="1">
            <a:off x="9812295" y="4728999"/>
            <a:ext cx="291019" cy="23083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 Box 4">
            <a:extLst>
              <a:ext uri="{FF2B5EF4-FFF2-40B4-BE49-F238E27FC236}">
                <a16:creationId xmlns:a16="http://schemas.microsoft.com/office/drawing/2014/main" id="{B1954318-7E55-16FA-A646-48DAEF3A3940}"/>
              </a:ext>
            </a:extLst>
          </p:cNvPr>
          <p:cNvSpPr txBox="1">
            <a:spLocks noChangeArrowheads="1"/>
          </p:cNvSpPr>
          <p:nvPr/>
        </p:nvSpPr>
        <p:spPr bwMode="auto">
          <a:xfrm>
            <a:off x="3627159" y="5732170"/>
            <a:ext cx="5575565" cy="584775"/>
          </a:xfrm>
          <a:prstGeom prst="rect">
            <a:avLst/>
          </a:prstGeom>
          <a:solidFill>
            <a:schemeClr val="bg1"/>
          </a:solidFill>
          <a:ln w="28575">
            <a:solidFill>
              <a:srgbClr val="0070C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“When the tide goes out you can see who is swimming naked”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Warren Buffet</a:t>
            </a:r>
          </a:p>
        </p:txBody>
      </p:sp>
      <p:sp>
        <p:nvSpPr>
          <p:cNvPr id="10" name="Text Box 4">
            <a:extLst>
              <a:ext uri="{FF2B5EF4-FFF2-40B4-BE49-F238E27FC236}">
                <a16:creationId xmlns:a16="http://schemas.microsoft.com/office/drawing/2014/main" id="{0F266ED6-D563-FCF7-C945-7904041B3FA4}"/>
              </a:ext>
            </a:extLst>
          </p:cNvPr>
          <p:cNvSpPr txBox="1">
            <a:spLocks noChangeArrowheads="1"/>
          </p:cNvSpPr>
          <p:nvPr/>
        </p:nvSpPr>
        <p:spPr bwMode="auto">
          <a:xfrm>
            <a:off x="5178767" y="1678782"/>
            <a:ext cx="1603772" cy="461665"/>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Credit Union &amp; Bank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Deposits</a:t>
            </a:r>
            <a:endParaRPr kumimoji="0" lang="en-US" alt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p:txBody>
      </p:sp>
      <p:sp>
        <p:nvSpPr>
          <p:cNvPr id="11" name="Oval 10">
            <a:extLst>
              <a:ext uri="{FF2B5EF4-FFF2-40B4-BE49-F238E27FC236}">
                <a16:creationId xmlns:a16="http://schemas.microsoft.com/office/drawing/2014/main" id="{5C04418C-5B31-B9A5-A559-48759D765B59}"/>
              </a:ext>
            </a:extLst>
          </p:cNvPr>
          <p:cNvSpPr/>
          <p:nvPr/>
        </p:nvSpPr>
        <p:spPr>
          <a:xfrm>
            <a:off x="6782539" y="1518082"/>
            <a:ext cx="1074199" cy="8078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89576921"/>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21ED3A35-5F05-6172-EB04-192B90BBE7DB}"/>
              </a:ext>
            </a:extLst>
          </p:cNvPr>
          <p:cNvGraphicFramePr>
            <a:graphicFrameLocks noChangeAspect="1"/>
          </p:cNvGraphicFramePr>
          <p:nvPr>
            <p:extLst>
              <p:ext uri="{D42A27DB-BD31-4B8C-83A1-F6EECF244321}">
                <p14:modId xmlns:p14="http://schemas.microsoft.com/office/powerpoint/2010/main" val="322192320"/>
              </p:ext>
            </p:extLst>
          </p:nvPr>
        </p:nvGraphicFramePr>
        <p:xfrm>
          <a:off x="171450" y="190500"/>
          <a:ext cx="11896725" cy="61436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4">
            <a:extLst>
              <a:ext uri="{FF2B5EF4-FFF2-40B4-BE49-F238E27FC236}">
                <a16:creationId xmlns:a16="http://schemas.microsoft.com/office/drawing/2014/main" id="{033C33BF-398B-3F36-2720-FA1912528B14}"/>
              </a:ext>
            </a:extLst>
          </p:cNvPr>
          <p:cNvSpPr txBox="1">
            <a:spLocks noChangeArrowheads="1"/>
          </p:cNvSpPr>
          <p:nvPr/>
        </p:nvSpPr>
        <p:spPr bwMode="auto">
          <a:xfrm>
            <a:off x="10696092" y="3855460"/>
            <a:ext cx="473206" cy="369332"/>
          </a:xfrm>
          <a:prstGeom prst="rect">
            <a:avLst/>
          </a:prstGeom>
          <a:solidFill>
            <a:schemeClr val="bg1"/>
          </a:solidFill>
          <a:ln w="28575">
            <a:solidFill>
              <a:schemeClr val="tx1"/>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defRPr/>
            </a:pPr>
            <a:r>
              <a:rPr lang="en-US" altLang="en-US" sz="1800" b="1" dirty="0">
                <a:solidFill>
                  <a:srgbClr val="00B050"/>
                </a:solidFill>
              </a:rPr>
              <a:t>0.1</a:t>
            </a:r>
            <a:endParaRPr lang="en-US" altLang="en-US" sz="1400" dirty="0">
              <a:solidFill>
                <a:srgbClr val="00B050"/>
              </a:solidFill>
            </a:endParaRPr>
          </a:p>
        </p:txBody>
      </p:sp>
      <p:sp>
        <p:nvSpPr>
          <p:cNvPr id="4" name="Text Box 4">
            <a:extLst>
              <a:ext uri="{FF2B5EF4-FFF2-40B4-BE49-F238E27FC236}">
                <a16:creationId xmlns:a16="http://schemas.microsoft.com/office/drawing/2014/main" id="{383B2CF1-B2D9-D463-D84F-E57033E067FF}"/>
              </a:ext>
            </a:extLst>
          </p:cNvPr>
          <p:cNvSpPr txBox="1">
            <a:spLocks noChangeArrowheads="1"/>
          </p:cNvSpPr>
          <p:nvPr/>
        </p:nvSpPr>
        <p:spPr bwMode="auto">
          <a:xfrm>
            <a:off x="6256213" y="1621356"/>
            <a:ext cx="1220206" cy="738664"/>
          </a:xfrm>
          <a:prstGeom prst="rect">
            <a:avLst/>
          </a:prstGeom>
          <a:solidFill>
            <a:schemeClr val="bg1"/>
          </a:solidFill>
          <a:ln w="28575">
            <a:solidFill>
              <a:srgbClr val="0000FF"/>
            </a:solidFill>
            <a:miter lim="800000"/>
            <a:headEnd/>
            <a:tailEnd/>
          </a:ln>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indent="-342900" defTabSz="685800">
              <a:buFont typeface="+mj-lt"/>
              <a:buAutoNum type="arabicPeriod"/>
              <a:defRPr/>
            </a:pPr>
            <a:r>
              <a:rPr lang="en-US" altLang="en-US" sz="1400" dirty="0">
                <a:solidFill>
                  <a:srgbClr val="009900"/>
                </a:solidFill>
              </a:rPr>
              <a:t>Checking</a:t>
            </a:r>
          </a:p>
          <a:p>
            <a:pPr marL="342900" indent="-342900" defTabSz="685800">
              <a:buFont typeface="+mj-lt"/>
              <a:buAutoNum type="arabicPeriod"/>
              <a:defRPr/>
            </a:pPr>
            <a:r>
              <a:rPr lang="en-US" altLang="en-US" sz="1400" dirty="0">
                <a:solidFill>
                  <a:srgbClr val="00B050"/>
                </a:solidFill>
              </a:rPr>
              <a:t>Savings</a:t>
            </a:r>
          </a:p>
          <a:p>
            <a:pPr marL="342900" indent="-342900" defTabSz="685800">
              <a:buFont typeface="+mj-lt"/>
              <a:buAutoNum type="arabicPeriod"/>
              <a:defRPr/>
            </a:pPr>
            <a:r>
              <a:rPr lang="en-US" altLang="en-US" sz="1400" dirty="0">
                <a:solidFill>
                  <a:srgbClr val="00B050"/>
                </a:solidFill>
              </a:rPr>
              <a:t>MMDA</a:t>
            </a:r>
          </a:p>
        </p:txBody>
      </p:sp>
    </p:spTree>
    <p:extLst>
      <p:ext uri="{BB962C8B-B14F-4D97-AF65-F5344CB8AC3E}">
        <p14:creationId xmlns:p14="http://schemas.microsoft.com/office/powerpoint/2010/main" val="32375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A9FB2055-2443-901E-CB72-C002480E728C}"/>
              </a:ext>
            </a:extLst>
          </p:cNvPr>
          <p:cNvGraphicFramePr>
            <a:graphicFrameLocks noChangeAspect="1"/>
          </p:cNvGraphicFramePr>
          <p:nvPr>
            <p:extLst>
              <p:ext uri="{D42A27DB-BD31-4B8C-83A1-F6EECF244321}">
                <p14:modId xmlns:p14="http://schemas.microsoft.com/office/powerpoint/2010/main" val="2348752493"/>
              </p:ext>
            </p:extLst>
          </p:nvPr>
        </p:nvGraphicFramePr>
        <p:xfrm>
          <a:off x="203200" y="125835"/>
          <a:ext cx="11803321" cy="614510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4">
            <a:extLst>
              <a:ext uri="{FF2B5EF4-FFF2-40B4-BE49-F238E27FC236}">
                <a16:creationId xmlns:a16="http://schemas.microsoft.com/office/drawing/2014/main" id="{CC727859-A15D-C9A5-C31C-DC3BB32FEC69}"/>
              </a:ext>
            </a:extLst>
          </p:cNvPr>
          <p:cNvSpPr txBox="1">
            <a:spLocks noChangeArrowheads="1"/>
          </p:cNvSpPr>
          <p:nvPr/>
        </p:nvSpPr>
        <p:spPr bwMode="auto">
          <a:xfrm>
            <a:off x="10270644" y="3126926"/>
            <a:ext cx="545096" cy="307777"/>
          </a:xfrm>
          <a:prstGeom prst="rect">
            <a:avLst/>
          </a:prstGeom>
          <a:solidFill>
            <a:schemeClr val="bg1"/>
          </a:solidFill>
          <a:ln w="28575">
            <a:solidFill>
              <a:srgbClr val="00B050"/>
            </a:solidFill>
            <a:miter lim="800000"/>
            <a:headEnd/>
            <a:tailEnd/>
          </a:ln>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685800">
              <a:defRPr/>
            </a:pPr>
            <a:r>
              <a:rPr lang="en-US" altLang="en-US" sz="1400" b="1" dirty="0">
                <a:solidFill>
                  <a:srgbClr val="00B050"/>
                </a:solidFill>
              </a:rPr>
              <a:t>25%</a:t>
            </a:r>
            <a:endParaRPr lang="en-US" altLang="en-US" sz="1400" dirty="0">
              <a:solidFill>
                <a:srgbClr val="00B050"/>
              </a:solidFill>
            </a:endParaRPr>
          </a:p>
        </p:txBody>
      </p:sp>
      <p:sp>
        <p:nvSpPr>
          <p:cNvPr id="6" name="Line 5">
            <a:extLst>
              <a:ext uri="{FF2B5EF4-FFF2-40B4-BE49-F238E27FC236}">
                <a16:creationId xmlns:a16="http://schemas.microsoft.com/office/drawing/2014/main" id="{56ADF79B-4C76-C4C5-84DC-20D232ACC16C}"/>
              </a:ext>
            </a:extLst>
          </p:cNvPr>
          <p:cNvSpPr>
            <a:spLocks noChangeShapeType="1"/>
          </p:cNvSpPr>
          <p:nvPr/>
        </p:nvSpPr>
        <p:spPr bwMode="auto">
          <a:xfrm flipH="1">
            <a:off x="10479788" y="3434316"/>
            <a:ext cx="156684" cy="563742"/>
          </a:xfrm>
          <a:prstGeom prst="line">
            <a:avLst/>
          </a:prstGeom>
          <a:noFill/>
          <a:ln w="38100">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279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Tree>
    <p:extLst>
      <p:ext uri="{BB962C8B-B14F-4D97-AF65-F5344CB8AC3E}">
        <p14:creationId xmlns:p14="http://schemas.microsoft.com/office/powerpoint/2010/main" val="221284510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Tree>
    <p:extLst>
      <p:ext uri="{BB962C8B-B14F-4D97-AF65-F5344CB8AC3E}">
        <p14:creationId xmlns:p14="http://schemas.microsoft.com/office/powerpoint/2010/main" val="143775348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rPr>
              <a:t>Internal Only - Not for Public Release</a:t>
            </a:r>
            <a:endParaRPr kumimoji="0" lang="en-US" sz="800" b="0" i="0" u="none" strike="noStrike" kern="1200" cap="none" spc="0" normalizeH="0" baseline="0" noProof="0" dirty="0">
              <a:ln>
                <a:noFill/>
              </a:ln>
              <a:solidFill>
                <a:srgbClr val="193061"/>
              </a:solidFill>
              <a:effectLst/>
              <a:uLnTx/>
              <a:uFillTx/>
              <a:latin typeface="Century Gothic" panose="020F0302020204030204"/>
              <a:ea typeface="+mn-ea"/>
              <a:cs typeface="+mn-cs"/>
            </a:endParaRPr>
          </a:p>
        </p:txBody>
      </p:sp>
      <p:sp>
        <p:nvSpPr>
          <p:cNvPr id="3" name="Slide Number Placeholder 2"/>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F5067B8-9913-441F-BE51-750F5AFBA1BE}"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11" name="TextBox 38">
            <a:extLst>
              <a:ext uri="{FF2B5EF4-FFF2-40B4-BE49-F238E27FC236}">
                <a16:creationId xmlns:a16="http://schemas.microsoft.com/office/drawing/2014/main" id="{F4B30E10-96F4-2FA1-35FC-04F3468EC613}"/>
              </a:ext>
            </a:extLst>
          </p:cNvPr>
          <p:cNvSpPr txBox="1">
            <a:spLocks noChangeArrowheads="1"/>
          </p:cNvSpPr>
          <p:nvPr/>
        </p:nvSpPr>
        <p:spPr bwMode="auto">
          <a:xfrm>
            <a:off x="131427" y="702166"/>
            <a:ext cx="11929145" cy="249299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lnSpc>
                <a:spcPct val="95000"/>
              </a:lnSpc>
              <a:spcBef>
                <a:spcPct val="20000"/>
              </a:spcBef>
              <a:buClr>
                <a:schemeClr val="accent1"/>
              </a:buClr>
              <a:buChar char="•"/>
              <a:defRPr sz="2000">
                <a:solidFill>
                  <a:schemeClr val="tx1"/>
                </a:solidFill>
                <a:latin typeface="Arial" pitchFamily="34" charset="0"/>
              </a:defRPr>
            </a:lvl1pPr>
            <a:lvl2pPr marL="742950" indent="-285750" eaLnBrk="0" hangingPunct="0">
              <a:lnSpc>
                <a:spcPct val="95000"/>
              </a:lnSpc>
              <a:spcBef>
                <a:spcPct val="20000"/>
              </a:spcBef>
              <a:buClr>
                <a:schemeClr val="accent1"/>
              </a:buClr>
              <a:buFont typeface="Arial" pitchFamily="34" charset="0"/>
              <a:buChar char="–"/>
              <a:defRPr>
                <a:solidFill>
                  <a:schemeClr val="tx1"/>
                </a:solidFill>
                <a:latin typeface="Arial" pitchFamily="34" charset="0"/>
              </a:defRPr>
            </a:lvl2pPr>
            <a:lvl3pPr marL="1143000" indent="-228600" eaLnBrk="0" hangingPunct="0">
              <a:lnSpc>
                <a:spcPct val="95000"/>
              </a:lnSpc>
              <a:spcBef>
                <a:spcPct val="20000"/>
              </a:spcBef>
              <a:buClr>
                <a:schemeClr val="accent1"/>
              </a:buClr>
              <a:buChar char="•"/>
              <a:defRPr sz="1600">
                <a:solidFill>
                  <a:schemeClr val="tx1"/>
                </a:solidFill>
                <a:latin typeface="Arial" pitchFamily="34" charset="0"/>
              </a:defRPr>
            </a:lvl3pPr>
            <a:lvl4pPr marL="16002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4pPr>
            <a:lvl5pPr marL="2057400" indent="-228600" eaLnBrk="0" hangingPunct="0">
              <a:lnSpc>
                <a:spcPct val="95000"/>
              </a:lnSpc>
              <a:spcBef>
                <a:spcPct val="20000"/>
              </a:spcBef>
              <a:buClr>
                <a:schemeClr val="accent1"/>
              </a:buClr>
              <a:buFont typeface="Arial" pitchFamily="34" charset="0"/>
              <a:buChar char="»"/>
              <a:defRPr sz="1400">
                <a:solidFill>
                  <a:schemeClr val="tx1"/>
                </a:solidFill>
                <a:latin typeface="Arial" pitchFamily="34" charset="0"/>
              </a:defRPr>
            </a:lvl5pPr>
            <a:lvl6pPr marL="25146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6pPr>
            <a:lvl7pPr marL="29718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7pPr>
            <a:lvl8pPr marL="34290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8pPr>
            <a:lvl9pPr marL="3886200" indent="-228600" eaLnBrk="0" fontAlgn="base" hangingPunct="0">
              <a:lnSpc>
                <a:spcPct val="95000"/>
              </a:lnSpc>
              <a:spcBef>
                <a:spcPct val="20000"/>
              </a:spcBef>
              <a:spcAft>
                <a:spcPct val="0"/>
              </a:spcAft>
              <a:buClr>
                <a:schemeClr val="accent1"/>
              </a:buClr>
              <a:buFont typeface="Arial" pitchFamily="34" charset="0"/>
              <a:buChar char="»"/>
              <a:defRPr sz="1400">
                <a:solidFill>
                  <a:schemeClr val="tx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3600" b="1" i="1" u="none" strike="noStrike" kern="1200" cap="none" spc="0" normalizeH="0" baseline="0" noProof="0" dirty="0">
                <a:ln>
                  <a:noFill/>
                </a:ln>
                <a:solidFill>
                  <a:srgbClr val="0000FF"/>
                </a:solidFill>
                <a:effectLst/>
                <a:uLnTx/>
                <a:uFillTx/>
                <a:latin typeface="Times New Roman" pitchFamily="18" charset="0"/>
                <a:ea typeface="+mn-ea"/>
                <a:cs typeface="+mn-cs"/>
              </a:rPr>
              <a:t>Trump’s Economic Policies			</a:t>
            </a:r>
            <a:r>
              <a:rPr kumimoji="0" lang="en-US" altLang="en-US" sz="3600" b="1" i="1" u="none" strike="noStrike" kern="1200" cap="none" spc="0" normalizeH="0" baseline="0" noProof="0" dirty="0">
                <a:ln>
                  <a:noFill/>
                </a:ln>
                <a:solidFill>
                  <a:srgbClr val="FF0000"/>
                </a:solidFill>
                <a:effectLst/>
                <a:uLnTx/>
                <a:uFillTx/>
                <a:latin typeface="Times New Roman" pitchFamily="18" charset="0"/>
                <a:ea typeface="+mn-ea"/>
                <a:cs typeface="+mn-cs"/>
              </a:rPr>
              <a:t>Economic Impact</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altLang="en-US" sz="2000" b="1" i="1"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10-20% Universal Tariffs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Lower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Mass Deportation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		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Lower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Extend 2017 Tax Cuts and Jobs Act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Inflation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Higher GDP </a:t>
            </a: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 </a:t>
            </a:r>
            <a:r>
              <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rPr>
              <a:t>Higher Deficits</a:t>
            </a:r>
          </a:p>
          <a:p>
            <a:pPr marL="514350" marR="0" lvl="0" indent="-514350" algn="l" defTabSz="1097280" rtl="0" eaLnBrk="1" fontAlgn="base" latinLnBrk="0" hangingPunct="1">
              <a:lnSpc>
                <a:spcPct val="100000"/>
              </a:lnSpc>
              <a:spcBef>
                <a:spcPct val="0"/>
              </a:spcBef>
              <a:spcAft>
                <a:spcPct val="0"/>
              </a:spcAft>
              <a:buClrTx/>
              <a:buSzTx/>
              <a:buFont typeface="+mj-lt"/>
              <a:buAutoNum type="arabicPeriod"/>
              <a:tabLst/>
              <a:defRPr/>
            </a:pPr>
            <a:r>
              <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rPr>
              <a:t>No tax on tips/overtime/Social Security	</a:t>
            </a:r>
            <a:r>
              <a:rPr kumimoji="0" lang="en-US" altLang="en-US" sz="2000" b="1" i="0" u="none" strike="noStrike" kern="1200" cap="none" spc="0" normalizeH="0" baseline="0" noProof="0">
                <a:ln>
                  <a:noFill/>
                </a:ln>
                <a:solidFill>
                  <a:srgbClr val="00000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FF0000"/>
              </a:solidFill>
              <a:effectLst/>
              <a:uLnTx/>
              <a:uFillTx/>
              <a:latin typeface="Times New Roman" pitchFamily="18" charset="0"/>
              <a:ea typeface="+mn-ea"/>
              <a:cs typeface="+mn-cs"/>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B050"/>
                </a:solidFill>
                <a:effectLst/>
                <a:uLnTx/>
                <a:uFillTx/>
                <a:latin typeface="Times New Roman" pitchFamily="18" charset="0"/>
                <a:ea typeface="+mn-ea"/>
                <a:cs typeface="+mn-cs"/>
              </a:rPr>
              <a:t>		</a:t>
            </a:r>
            <a:endParaRPr kumimoji="0" lang="en-US" alt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8847772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Tree>
    <p:extLst>
      <p:ext uri="{BB962C8B-B14F-4D97-AF65-F5344CB8AC3E}">
        <p14:creationId xmlns:p14="http://schemas.microsoft.com/office/powerpoint/2010/main" val="3732342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Tree>
    <p:extLst>
      <p:ext uri="{BB962C8B-B14F-4D97-AF65-F5344CB8AC3E}">
        <p14:creationId xmlns:p14="http://schemas.microsoft.com/office/powerpoint/2010/main" val="35372226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08F0CA79-0D61-39E5-E639-1C50960356F4}"/>
              </a:ext>
            </a:extLst>
          </p:cNvPr>
          <p:cNvGraphicFramePr>
            <a:graphicFrameLocks noChangeAspect="1"/>
          </p:cNvGraphicFramePr>
          <p:nvPr/>
        </p:nvGraphicFramePr>
        <p:xfrm>
          <a:off x="114299" y="817261"/>
          <a:ext cx="11912238" cy="5435493"/>
        </p:xfrm>
        <a:graphic>
          <a:graphicData uri="http://schemas.openxmlformats.org/presentationml/2006/ole">
            <mc:AlternateContent xmlns:mc="http://schemas.openxmlformats.org/markup-compatibility/2006">
              <mc:Choice xmlns:v="urn:schemas-microsoft-com:vml" Requires="v">
                <p:oleObj name="Chart" r:id="rId3" imgW="5362514" imgH="4876942" progId="MSGraph.Chart.8">
                  <p:embed followColorScheme="full"/>
                </p:oleObj>
              </mc:Choice>
              <mc:Fallback>
                <p:oleObj name="Chart" r:id="rId3" imgW="5362514" imgH="4876942" progId="MSGraph.Chart.8">
                  <p:embed followColorScheme="full"/>
                  <p:pic>
                    <p:nvPicPr>
                      <p:cNvPr id="4" name="Object 2">
                        <a:extLst>
                          <a:ext uri="{FF2B5EF4-FFF2-40B4-BE49-F238E27FC236}">
                            <a16:creationId xmlns:a16="http://schemas.microsoft.com/office/drawing/2014/main" id="{08F0CA79-0D61-39E5-E639-1C50960356F4}"/>
                          </a:ext>
                        </a:extLst>
                      </p:cNvPr>
                      <p:cNvPicPr>
                        <a:picLocks noChangeAspect="1" noChangeArrowheads="1"/>
                      </p:cNvPicPr>
                      <p:nvPr/>
                    </p:nvPicPr>
                    <p:blipFill>
                      <a:blip r:embed="rId4"/>
                      <a:srcRect/>
                      <a:stretch>
                        <a:fillRect/>
                      </a:stretch>
                    </p:blipFill>
                    <p:spPr bwMode="auto">
                      <a:xfrm>
                        <a:off x="114299" y="817261"/>
                        <a:ext cx="11912238" cy="5435493"/>
                      </a:xfrm>
                      <a:prstGeom prst="rect">
                        <a:avLst/>
                      </a:prstGeom>
                      <a:noFill/>
                      <a:ln>
                        <a:noFill/>
                      </a:ln>
                    </p:spPr>
                  </p:pic>
                </p:oleObj>
              </mc:Fallback>
            </mc:AlternateContent>
          </a:graphicData>
        </a:graphic>
      </p:graphicFrame>
      <p:sp>
        <p:nvSpPr>
          <p:cNvPr id="8" name="Title 1">
            <a:extLst>
              <a:ext uri="{FF2B5EF4-FFF2-40B4-BE49-F238E27FC236}">
                <a16:creationId xmlns:a16="http://schemas.microsoft.com/office/drawing/2014/main" id="{9EB79613-C0A1-538F-5E8A-E9B0791CEB76}"/>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Slowing Credit Union Savings Growth</a:t>
            </a:r>
          </a:p>
        </p:txBody>
      </p:sp>
    </p:spTree>
    <p:extLst>
      <p:ext uri="{BB962C8B-B14F-4D97-AF65-F5344CB8AC3E}">
        <p14:creationId xmlns:p14="http://schemas.microsoft.com/office/powerpoint/2010/main" val="280038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7">
            <a:extLst>
              <a:ext uri="{FF2B5EF4-FFF2-40B4-BE49-F238E27FC236}">
                <a16:creationId xmlns:a16="http://schemas.microsoft.com/office/drawing/2014/main" id="{D284156E-A4C7-4017-9B9C-FBFEB34BF28D}"/>
              </a:ext>
            </a:extLst>
          </p:cNvPr>
          <p:cNvSpPr txBox="1">
            <a:spLocks noChangeArrowheads="1"/>
          </p:cNvSpPr>
          <p:nvPr/>
        </p:nvSpPr>
        <p:spPr bwMode="auto">
          <a:xfrm>
            <a:off x="5085147" y="137028"/>
            <a:ext cx="2021707" cy="830997"/>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Credit Union</a:t>
            </a:r>
          </a:p>
          <a:p>
            <a:pPr marL="0" marR="0" lvl="0" indent="0" algn="ctr"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4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Balance Sheet</a:t>
            </a:r>
          </a:p>
        </p:txBody>
      </p:sp>
      <p:sp>
        <p:nvSpPr>
          <p:cNvPr id="90115" name="Line 11">
            <a:extLst>
              <a:ext uri="{FF2B5EF4-FFF2-40B4-BE49-F238E27FC236}">
                <a16:creationId xmlns:a16="http://schemas.microsoft.com/office/drawing/2014/main" id="{8E1BAFCF-F90E-4EF3-842B-D639A576952D}"/>
              </a:ext>
            </a:extLst>
          </p:cNvPr>
          <p:cNvSpPr>
            <a:spLocks noChangeShapeType="1"/>
          </p:cNvSpPr>
          <p:nvPr/>
        </p:nvSpPr>
        <p:spPr bwMode="auto">
          <a:xfrm>
            <a:off x="3505200" y="1219200"/>
            <a:ext cx="5867394" cy="1924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6" name="Line 12">
            <a:extLst>
              <a:ext uri="{FF2B5EF4-FFF2-40B4-BE49-F238E27FC236}">
                <a16:creationId xmlns:a16="http://schemas.microsoft.com/office/drawing/2014/main" id="{D4D17D52-3D5C-49AB-9094-1324AC9F173F}"/>
              </a:ext>
            </a:extLst>
          </p:cNvPr>
          <p:cNvSpPr>
            <a:spLocks noChangeShapeType="1"/>
          </p:cNvSpPr>
          <p:nvPr/>
        </p:nvSpPr>
        <p:spPr bwMode="auto">
          <a:xfrm flipH="1" flipV="1">
            <a:off x="6172200" y="1219201"/>
            <a:ext cx="19050" cy="476861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charset="0"/>
              <a:ea typeface="+mn-ea"/>
              <a:cs typeface="+mn-cs"/>
            </a:endParaRPr>
          </a:p>
        </p:txBody>
      </p:sp>
      <p:sp>
        <p:nvSpPr>
          <p:cNvPr id="90119" name="Text Box 16">
            <a:extLst>
              <a:ext uri="{FF2B5EF4-FFF2-40B4-BE49-F238E27FC236}">
                <a16:creationId xmlns:a16="http://schemas.microsoft.com/office/drawing/2014/main" id="{C11042CB-A62E-4D83-B561-233C97949915}"/>
              </a:ext>
            </a:extLst>
          </p:cNvPr>
          <p:cNvSpPr txBox="1">
            <a:spLocks noChangeArrowheads="1"/>
          </p:cNvSpPr>
          <p:nvPr/>
        </p:nvSpPr>
        <p:spPr bwMode="auto">
          <a:xfrm>
            <a:off x="3788446" y="743555"/>
            <a:ext cx="867545"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Assets</a:t>
            </a:r>
          </a:p>
        </p:txBody>
      </p:sp>
      <p:sp>
        <p:nvSpPr>
          <p:cNvPr id="90120" name="Text Box 16">
            <a:extLst>
              <a:ext uri="{FF2B5EF4-FFF2-40B4-BE49-F238E27FC236}">
                <a16:creationId xmlns:a16="http://schemas.microsoft.com/office/drawing/2014/main" id="{D30B1727-B661-467A-AA1C-12E5AF478A19}"/>
              </a:ext>
            </a:extLst>
          </p:cNvPr>
          <p:cNvSpPr txBox="1">
            <a:spLocks noChangeArrowheads="1"/>
          </p:cNvSpPr>
          <p:nvPr/>
        </p:nvSpPr>
        <p:spPr bwMode="auto">
          <a:xfrm>
            <a:off x="7247230" y="779940"/>
            <a:ext cx="2363147" cy="40011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30000"/>
              </a:spcBef>
              <a:buClr>
                <a:schemeClr val="tx1"/>
              </a:buClr>
              <a:buFont typeface="Times" panose="02020603050405020304" pitchFamily="18" charset="0"/>
              <a:buChar char="•"/>
              <a:defRPr sz="3200">
                <a:solidFill>
                  <a:schemeClr val="tx1"/>
                </a:solidFill>
                <a:latin typeface="Arial" panose="020B0604020202020204" pitchFamily="34" charset="0"/>
              </a:defRPr>
            </a:lvl1pPr>
            <a:lvl2pPr marL="742950" indent="-285750">
              <a:spcBef>
                <a:spcPct val="30000"/>
              </a:spcBef>
              <a:buClr>
                <a:schemeClr val="tx1"/>
              </a:buClr>
              <a:buSzPct val="60000"/>
              <a:buFont typeface="Wingdings 2" panose="05020102010507070707" pitchFamily="18" charset="2"/>
              <a:buChar char=""/>
              <a:defRPr sz="2800">
                <a:solidFill>
                  <a:schemeClr val="tx1"/>
                </a:solidFill>
                <a:latin typeface="Arial" panose="020B0604020202020204" pitchFamily="34" charset="0"/>
              </a:defRPr>
            </a:lvl2pPr>
            <a:lvl3pPr marL="1143000" indent="-228600">
              <a:spcBef>
                <a:spcPct val="30000"/>
              </a:spcBef>
              <a:buClr>
                <a:schemeClr val="tx1"/>
              </a:buClr>
              <a:buFont typeface="Times" panose="02020603050405020304" pitchFamily="18" charset="0"/>
              <a:buChar char="•"/>
              <a:defRPr sz="2400">
                <a:solidFill>
                  <a:schemeClr val="tx1"/>
                </a:solidFill>
                <a:latin typeface="Arial" panose="020B0604020202020204" pitchFamily="34" charset="0"/>
              </a:defRPr>
            </a:lvl3pPr>
            <a:lvl4pPr marL="1600200" indent="-228600">
              <a:spcBef>
                <a:spcPct val="30000"/>
              </a:spcBef>
              <a:buClr>
                <a:schemeClr val="tx1"/>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30000"/>
              </a:spcBef>
              <a:buClr>
                <a:schemeClr val="tx1"/>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30000"/>
              </a:spcBef>
              <a:spcAft>
                <a:spcPct val="0"/>
              </a:spcAft>
              <a:buClr>
                <a:schemeClr val="tx1"/>
              </a:buClr>
              <a:buFont typeface="Times" panose="02020603050405020304" pitchFamily="18" charset="0"/>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Times" panose="02020603050405020304" pitchFamily="18" charset="0"/>
              <a:buNone/>
              <a:tabLst/>
              <a:defRPr/>
            </a:pPr>
            <a:r>
              <a:rPr kumimoji="0" lang="en-US" altLang="en-US" sz="20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Arial" panose="020B0604020202020204" pitchFamily="34" charset="0"/>
              </a:rPr>
              <a:t>Liabilities </a:t>
            </a:r>
            <a:r>
              <a:rPr kumimoji="0" lang="en-US" altLang="en-US" sz="2000" b="1" i="0" u="none" strike="noStrike" kern="1200" cap="none" spc="0" normalizeH="0" baseline="0" noProof="0" dirty="0">
                <a:ln>
                  <a:noFill/>
                </a:ln>
                <a:solidFill>
                  <a:srgbClr val="292934"/>
                </a:solidFill>
                <a:effectLst/>
                <a:uLnTx/>
                <a:uFillTx/>
                <a:latin typeface="Times New Roman" panose="02020603050405020304" pitchFamily="18" charset="0"/>
                <a:ea typeface="+mn-ea"/>
                <a:cs typeface="Arial" panose="020B0604020202020204" pitchFamily="34" charset="0"/>
              </a:rPr>
              <a:t>+ </a:t>
            </a:r>
            <a:r>
              <a:rPr kumimoji="0" lang="en-US" altLang="en-US"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Arial" panose="020B0604020202020204" pitchFamily="34" charset="0"/>
              </a:rPr>
              <a:t>Capital</a:t>
            </a:r>
          </a:p>
        </p:txBody>
      </p:sp>
      <p:sp>
        <p:nvSpPr>
          <p:cNvPr id="31" name="Text Box 14">
            <a:extLst>
              <a:ext uri="{FF2B5EF4-FFF2-40B4-BE49-F238E27FC236}">
                <a16:creationId xmlns:a16="http://schemas.microsoft.com/office/drawing/2014/main" id="{B03EA674-6053-423F-AA59-060D6AA1BC44}"/>
              </a:ext>
            </a:extLst>
          </p:cNvPr>
          <p:cNvSpPr txBox="1">
            <a:spLocks noChangeArrowheads="1"/>
          </p:cNvSpPr>
          <p:nvPr/>
        </p:nvSpPr>
        <p:spPr bwMode="auto">
          <a:xfrm>
            <a:off x="6248400" y="1295400"/>
            <a:ext cx="3124200" cy="1570038"/>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Checking Accounts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Savings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Money Market Deposits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Certificates of Deposits</a:t>
            </a:r>
          </a:p>
        </p:txBody>
      </p:sp>
      <p:sp>
        <p:nvSpPr>
          <p:cNvPr id="2" name="Text Box 14">
            <a:extLst>
              <a:ext uri="{FF2B5EF4-FFF2-40B4-BE49-F238E27FC236}">
                <a16:creationId xmlns:a16="http://schemas.microsoft.com/office/drawing/2014/main" id="{7E675EC5-A58D-C02B-1813-9ED6D39C4054}"/>
              </a:ext>
            </a:extLst>
          </p:cNvPr>
          <p:cNvSpPr txBox="1">
            <a:spLocks noChangeArrowheads="1"/>
          </p:cNvSpPr>
          <p:nvPr/>
        </p:nvSpPr>
        <p:spPr bwMode="auto">
          <a:xfrm>
            <a:off x="6248400" y="2903538"/>
            <a:ext cx="3124200" cy="1538883"/>
          </a:xfrm>
          <a:prstGeom prst="rect">
            <a:avLst/>
          </a:prstGeom>
          <a:noFill/>
          <a:ln w="57150" algn="ctr">
            <a:solidFill>
              <a:srgbClr val="0070C0"/>
            </a:solidFill>
            <a:miter lim="800000"/>
            <a:headEnd/>
            <a:tailEnd/>
          </a:ln>
          <a:effectLst/>
        </p:spPr>
        <p:txBody>
          <a:bodyPr>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Borrowings</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Federal Home Loan Bank</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Corporate Line of Credit</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800" b="0" i="0" u="none" strike="noStrike" kern="1200" cap="none" spc="0" normalizeH="0" baseline="0" noProof="0" dirty="0">
                <a:ln>
                  <a:noFill/>
                </a:ln>
                <a:solidFill>
                  <a:srgbClr val="0070C0"/>
                </a:solidFill>
                <a:effectLst/>
                <a:uLnTx/>
                <a:uFillTx/>
                <a:latin typeface="Times New Roman" pitchFamily="18" charset="0"/>
                <a:ea typeface="+mn-ea"/>
                <a:cs typeface="Arial" pitchFamily="34" charset="0"/>
              </a:rPr>
              <a:t>Fed Funds Purchased</a:t>
            </a:r>
          </a:p>
          <a:p>
            <a:pPr marL="285750" marR="0" lvl="0" indent="-2857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DC661D"/>
                </a:solidFill>
                <a:effectLst/>
                <a:uLnTx/>
                <a:uFillTx/>
                <a:latin typeface="Times New Roman" pitchFamily="18" charset="0"/>
                <a:ea typeface="+mn-ea"/>
                <a:cs typeface="Arial" pitchFamily="34" charset="0"/>
              </a:rPr>
              <a:t>Bank Term Funding Program</a:t>
            </a:r>
          </a:p>
        </p:txBody>
      </p:sp>
    </p:spTree>
    <p:extLst>
      <p:ext uri="{BB962C8B-B14F-4D97-AF65-F5344CB8AC3E}">
        <p14:creationId xmlns:p14="http://schemas.microsoft.com/office/powerpoint/2010/main" val="322054583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25475"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193061"/>
                </a:solidFill>
                <a:effectLst/>
                <a:uLnTx/>
                <a:uFillTx/>
                <a:latin typeface="Century Gothic" panose="020F0302020204030204"/>
                <a:ea typeface="+mj-ea"/>
                <a:cs typeface="+mj-cs"/>
              </a:rPr>
              <a:t>Slowdown in Borrowings</a:t>
            </a:r>
          </a:p>
        </p:txBody>
      </p:sp>
      <p:graphicFrame>
        <p:nvGraphicFramePr>
          <p:cNvPr id="66563" name="Object 1"/>
          <p:cNvGraphicFramePr>
            <a:graphicFrameLocks noChangeAspect="1"/>
          </p:cNvGraphicFramePr>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3" name="Object 1"/>
          <p:cNvGraphicFramePr>
            <a:graphicFrameLocks noChangeAspect="1"/>
          </p:cNvGraphicFramePr>
          <p:nvPr/>
        </p:nvGraphicFramePr>
        <p:xfrm>
          <a:off x="495301" y="652463"/>
          <a:ext cx="11458574" cy="5710237"/>
        </p:xfrm>
        <a:graphic>
          <a:graphicData uri="http://schemas.openxmlformats.org/presentationml/2006/ole">
            <mc:AlternateContent xmlns:mc="http://schemas.openxmlformats.org/markup-compatibility/2006">
              <mc:Choice xmlns:v="urn:schemas-microsoft-com:vml" Requires="v">
                <p:oleObj name="Chart" r:id="rId2" imgW="5829257" imgH="5486516" progId="MSGraph.Chart.8">
                  <p:embed followColorScheme="full"/>
                </p:oleObj>
              </mc:Choice>
              <mc:Fallback>
                <p:oleObj name="Chart" r:id="rId2" imgW="5829257" imgH="5486516" progId="MSGraph.Chart.8">
                  <p:embed followColorScheme="full"/>
                  <p:pic>
                    <p:nvPicPr>
                      <p:cNvPr id="66563" name="Object 1"/>
                      <p:cNvPicPr>
                        <a:picLocks noChangeAspect="1" noChangeArrowheads="1"/>
                      </p:cNvPicPr>
                      <p:nvPr/>
                    </p:nvPicPr>
                    <p:blipFill>
                      <a:blip r:embed="rId3"/>
                      <a:srcRect/>
                      <a:stretch>
                        <a:fillRect/>
                      </a:stretch>
                    </p:blipFill>
                    <p:spPr bwMode="auto">
                      <a:xfrm>
                        <a:off x="495301" y="652463"/>
                        <a:ext cx="11458574" cy="5710237"/>
                      </a:xfrm>
                      <a:prstGeom prst="rect">
                        <a:avLst/>
                      </a:prstGeom>
                      <a:noFill/>
                      <a:ln>
                        <a:noFill/>
                      </a:ln>
                    </p:spPr>
                  </p:pic>
                </p:oleObj>
              </mc:Fallback>
            </mc:AlternateContent>
          </a:graphicData>
        </a:graphic>
      </p:graphicFrame>
      <p:sp>
        <p:nvSpPr>
          <p:cNvPr id="4" name="TextBox 3">
            <a:extLst>
              <a:ext uri="{FF2B5EF4-FFF2-40B4-BE49-F238E27FC236}">
                <a16:creationId xmlns:a16="http://schemas.microsoft.com/office/drawing/2014/main" id="{3EF048F9-B20F-592C-E678-8B914F92982C}"/>
              </a:ext>
            </a:extLst>
          </p:cNvPr>
          <p:cNvSpPr txBox="1"/>
          <p:nvPr/>
        </p:nvSpPr>
        <p:spPr>
          <a:xfrm>
            <a:off x="9995218" y="5722790"/>
            <a:ext cx="633507" cy="276999"/>
          </a:xfrm>
          <a:prstGeom prst="rect">
            <a:avLst/>
          </a:prstGeom>
          <a:solidFill>
            <a:schemeClr val="bg1"/>
          </a:solidFill>
          <a:ln w="28575">
            <a:solidFill>
              <a:srgbClr val="FF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-10.9%</a:t>
            </a:r>
          </a:p>
        </p:txBody>
      </p:sp>
      <p:sp>
        <p:nvSpPr>
          <p:cNvPr id="6" name="Line 5">
            <a:extLst>
              <a:ext uri="{FF2B5EF4-FFF2-40B4-BE49-F238E27FC236}">
                <a16:creationId xmlns:a16="http://schemas.microsoft.com/office/drawing/2014/main" id="{63C794F0-19BB-6D53-DA7A-6E6E5B2451D5}"/>
              </a:ext>
            </a:extLst>
          </p:cNvPr>
          <p:cNvSpPr>
            <a:spLocks noChangeShapeType="1"/>
          </p:cNvSpPr>
          <p:nvPr/>
        </p:nvSpPr>
        <p:spPr bwMode="auto">
          <a:xfrm flipV="1">
            <a:off x="10293292" y="5335398"/>
            <a:ext cx="0" cy="3873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22052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868596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97</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892638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98</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9258484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B0F6-0DA2-DEFF-333E-B4F4E6C57C68}"/>
              </a:ext>
            </a:extLst>
          </p:cNvPr>
          <p:cNvSpPr>
            <a:spLocks noGrp="1"/>
          </p:cNvSpPr>
          <p:nvPr>
            <p:ph type="title"/>
          </p:nvPr>
        </p:nvSpPr>
        <p:spPr/>
        <p:txBody>
          <a:bodyPr/>
          <a:lstStyle/>
          <a:p>
            <a:r>
              <a:rPr lang="en-US" dirty="0"/>
              <a:t>Limerick of the Day</a:t>
            </a:r>
          </a:p>
        </p:txBody>
      </p:sp>
      <p:sp>
        <p:nvSpPr>
          <p:cNvPr id="4" name="Footer Placeholder 3">
            <a:extLst>
              <a:ext uri="{FF2B5EF4-FFF2-40B4-BE49-F238E27FC236}">
                <a16:creationId xmlns:a16="http://schemas.microsoft.com/office/drawing/2014/main" id="{85F753F0-8E0A-9661-9C6A-4C84CE99E17A}"/>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srgbClr val="193061"/>
                </a:solidFill>
                <a:effectLst/>
                <a:uLnTx/>
                <a:uFillTx/>
                <a:latin typeface="Century Gothic" panose="020F0302020204030204"/>
                <a:ea typeface="+mn-ea"/>
                <a:cs typeface="+mn-cs"/>
              </a:rPr>
              <a:t>For internal usage only. Proprietary and confidential. Do not distribute.</a:t>
            </a:r>
            <a:endParaRPr kumimoji="0" lang="en-US" sz="800" b="0" i="0" u="none" strike="noStrike" kern="0" cap="none" spc="0" normalizeH="0" baseline="0" noProof="0" dirty="0">
              <a:ln>
                <a:noFill/>
              </a:ln>
              <a:solidFill>
                <a:srgbClr val="193061"/>
              </a:solidFill>
              <a:effectLst/>
              <a:uLnTx/>
              <a:uFillTx/>
              <a:latin typeface="Century Gothic" panose="020F0302020204030204"/>
              <a:ea typeface="+mn-ea"/>
              <a:cs typeface="+mn-cs"/>
            </a:endParaRPr>
          </a:p>
        </p:txBody>
      </p:sp>
      <p:sp>
        <p:nvSpPr>
          <p:cNvPr id="5" name="Slide Number Placeholder 4">
            <a:extLst>
              <a:ext uri="{FF2B5EF4-FFF2-40B4-BE49-F238E27FC236}">
                <a16:creationId xmlns:a16="http://schemas.microsoft.com/office/drawing/2014/main" id="{73697BAA-B6EB-8681-1268-455E0057DBA2}"/>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09671D5-E847-A742-BF87-E2238E7CB990}" type="slidenum">
              <a:rPr kumimoji="0" lang="en-US" sz="800" b="0" i="0" u="none" strike="noStrike" kern="1200" cap="none" spc="0" normalizeH="0" baseline="0" noProof="0" smtClean="0">
                <a:ln>
                  <a:noFill/>
                </a:ln>
                <a:solidFill>
                  <a:srgbClr val="193061"/>
                </a:solidFill>
                <a:effectLst/>
                <a:uLnTx/>
                <a:uFillTx/>
                <a:latin typeface="Century Gothic" panose="020F03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99</a:t>
            </a:fld>
            <a:endParaRPr kumimoji="0" lang="en-US" sz="800" b="0" i="0" u="none" strike="noStrike" kern="1200" cap="none" spc="0" normalizeH="0" baseline="0" noProof="0">
              <a:ln>
                <a:noFill/>
              </a:ln>
              <a:solidFill>
                <a:srgbClr val="193061"/>
              </a:solidFill>
              <a:effectLst/>
              <a:uLnTx/>
              <a:uFillTx/>
              <a:latin typeface="Century Gothic" panose="020F0302020204030204"/>
              <a:ea typeface="+mn-ea"/>
              <a:cs typeface="+mn-cs"/>
            </a:endParaRPr>
          </a:p>
        </p:txBody>
      </p:sp>
      <p:sp>
        <p:nvSpPr>
          <p:cNvPr id="6" name="Title 3">
            <a:extLst>
              <a:ext uri="{FF2B5EF4-FFF2-40B4-BE49-F238E27FC236}">
                <a16:creationId xmlns:a16="http://schemas.microsoft.com/office/drawing/2014/main" id="{14CEF56C-9D10-94E4-F073-4DC9E5C70CA1}"/>
              </a:ext>
            </a:extLst>
          </p:cNvPr>
          <p:cNvSpPr txBox="1">
            <a:spLocks noGrp="1"/>
          </p:cNvSpPr>
          <p:nvPr>
            <p:ph idx="1"/>
          </p:nvPr>
        </p:nvSpPr>
        <p:spPr bwMode="auto">
          <a:xfrm>
            <a:off x="576263" y="2407011"/>
            <a:ext cx="11227810" cy="31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9728" tIns="54864" rIns="109728" bIns="54864"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There once was a credit union that had quite a scare</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For </a:t>
            </a:r>
            <a:r>
              <a:rPr lang="en-US" sz="4000" b="0" kern="0" dirty="0">
                <a:solidFill>
                  <a:srgbClr val="FFFFFF"/>
                </a:solidFill>
                <a:latin typeface="Times New Roman" panose="02020603050405020304" pitchFamily="18" charset="0"/>
                <a:cs typeface="Times New Roman" panose="02020603050405020304" pitchFamily="18" charset="0"/>
              </a:rPr>
              <a:t>their liquidity seemed quite rare</a:t>
            </a: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But with some</a:t>
            </a:r>
            <a:r>
              <a:rPr lang="en-US" sz="4000" b="0" kern="0" dirty="0">
                <a:solidFill>
                  <a:srgbClr val="FFFFFF"/>
                </a:solidFill>
                <a:latin typeface="Times New Roman" panose="02020603050405020304" pitchFamily="18" charset="0"/>
                <a:cs typeface="Times New Roman" panose="02020603050405020304" pitchFamily="18" charset="0"/>
              </a:rPr>
              <a:t> quick loans</a:t>
            </a: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 </a:t>
            </a:r>
          </a:p>
          <a:p>
            <a:pPr marL="0" marR="0" lvl="0" indent="0" algn="l" defTabSz="109728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rPr>
              <a:t>And more cash in their bones </a:t>
            </a:r>
          </a:p>
          <a:p>
            <a:pPr marL="0" marR="0" lvl="0" indent="0" algn="l" defTabSz="1097280" rtl="0" eaLnBrk="1" fontAlgn="base" latinLnBrk="0" hangingPunct="1">
              <a:lnSpc>
                <a:spcPct val="100000"/>
              </a:lnSpc>
              <a:spcBef>
                <a:spcPct val="0"/>
              </a:spcBef>
              <a:spcAft>
                <a:spcPct val="0"/>
              </a:spcAft>
              <a:buClrTx/>
              <a:buSzTx/>
              <a:buFontTx/>
              <a:buNone/>
              <a:tabLst/>
              <a:defRPr/>
            </a:pPr>
            <a:endParaRPr kumimoji="0" lang="en-US" sz="4000" b="0" i="0" u="none" strike="noStrike" kern="0" cap="none" spc="0" normalizeH="0" baseline="0" noProof="0" dirty="0">
              <a:ln>
                <a:noFill/>
              </a:ln>
              <a:solidFill>
                <a:srgbClr val="FFFFFF"/>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502309000"/>
      </p:ext>
    </p:extLst>
  </p:cSld>
  <p:clrMapOvr>
    <a:masterClrMapping/>
  </p:clrMapOvr>
</p:sld>
</file>

<file path=ppt/theme/theme1.xml><?xml version="1.0" encoding="utf-8"?>
<a:theme xmlns:a="http://schemas.openxmlformats.org/drawingml/2006/main" name="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2.xml><?xml version="1.0" encoding="utf-8"?>
<a:theme xmlns:a="http://schemas.openxmlformats.org/drawingml/2006/main" name="CUNA_logo">
  <a:themeElements>
    <a:clrScheme name="Teal">
      <a:dk1>
        <a:srgbClr val="000000"/>
      </a:dk1>
      <a:lt1>
        <a:srgbClr val="FFFFFF"/>
      </a:lt1>
      <a:dk2>
        <a:srgbClr val="CF1F25"/>
      </a:dk2>
      <a:lt2>
        <a:srgbClr val="898A89"/>
      </a:lt2>
      <a:accent1>
        <a:srgbClr val="2B5081"/>
      </a:accent1>
      <a:accent2>
        <a:srgbClr val="CACBCA"/>
      </a:accent2>
      <a:accent3>
        <a:srgbClr val="009BB1"/>
      </a:accent3>
      <a:accent4>
        <a:srgbClr val="00A9CE"/>
      </a:accent4>
      <a:accent5>
        <a:srgbClr val="41C393"/>
      </a:accent5>
      <a:accent6>
        <a:srgbClr val="F89A1C"/>
      </a:accent6>
      <a:hlink>
        <a:srgbClr val="CF1F24"/>
      </a:hlink>
      <a:folHlink>
        <a:srgbClr val="2B5081"/>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NA20" id="{9B8593DB-C977-9149-BDAA-4FEB5C6FA5C5}" vid="{E635C7C2-6405-D44F-8F2C-446DA6C7A4F4}"/>
    </a:ext>
  </a:extLst>
</a:theme>
</file>

<file path=ppt/theme/theme3.xml><?xml version="1.0" encoding="utf-8"?>
<a:theme xmlns:a="http://schemas.openxmlformats.org/drawingml/2006/main" name="1_Office Theme">
  <a:themeElements>
    <a:clrScheme name="TruStage NewBrandColors">
      <a:dk1>
        <a:srgbClr val="000000"/>
      </a:dk1>
      <a:lt1>
        <a:srgbClr val="FFFFFF"/>
      </a:lt1>
      <a:dk2>
        <a:srgbClr val="FAE07E"/>
      </a:dk2>
      <a:lt2>
        <a:srgbClr val="646468"/>
      </a:lt2>
      <a:accent1>
        <a:srgbClr val="193061"/>
      </a:accent1>
      <a:accent2>
        <a:srgbClr val="608CFF"/>
      </a:accent2>
      <a:accent3>
        <a:srgbClr val="103E2E"/>
      </a:accent3>
      <a:accent4>
        <a:srgbClr val="66CC99"/>
      </a:accent4>
      <a:accent5>
        <a:srgbClr val="591B46"/>
      </a:accent5>
      <a:accent6>
        <a:srgbClr val="D13289"/>
      </a:accent6>
      <a:hlink>
        <a:srgbClr val="19306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uStage-PPT-Template_Wide" id="{B4B32D52-273C-46FD-8E49-4589CA73F3EB}" vid="{F61611D6-30BD-4329-854A-317735008457}"/>
    </a:ext>
  </a:extLst>
</a:theme>
</file>

<file path=ppt/theme/theme4.xml><?xml version="1.0" encoding="utf-8"?>
<a:theme xmlns:a="http://schemas.openxmlformats.org/drawingml/2006/main" name="2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ternalSpeakers_PPT24" id="{E897620C-5DB7-404F-BF5C-5BEF695DCF29}" vid="{536032B7-B742-724A-B15A-BDE9561837A9}"/>
    </a:ext>
  </a:extLst>
</a:theme>
</file>

<file path=ppt/theme/theme5.xml><?xml version="1.0" encoding="utf-8"?>
<a:theme xmlns:a="http://schemas.openxmlformats.org/drawingml/2006/main" name="3_Office Theme">
  <a:themeElements>
    <a:clrScheme name="Custom 1">
      <a:dk1>
        <a:srgbClr val="000000"/>
      </a:dk1>
      <a:lt1>
        <a:srgbClr val="FFFFFF"/>
      </a:lt1>
      <a:dk2>
        <a:srgbClr val="342549"/>
      </a:dk2>
      <a:lt2>
        <a:srgbClr val="E7E6E6"/>
      </a:lt2>
      <a:accent1>
        <a:srgbClr val="342549"/>
      </a:accent1>
      <a:accent2>
        <a:srgbClr val="F7EDE4"/>
      </a:accent2>
      <a:accent3>
        <a:srgbClr val="000000"/>
      </a:accent3>
      <a:accent4>
        <a:srgbClr val="000000"/>
      </a:accent4>
      <a:accent5>
        <a:srgbClr val="FFFFFF"/>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AD021EAD-1531-0244-B12D-22A9964DB2D3}" vid="{73C7BD08-1327-F947-B8FA-06EDFD747F6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000000"/>
    </a:dk1>
    <a:lt1>
      <a:srgbClr val="FFFFFF"/>
    </a:lt1>
    <a:dk2>
      <a:srgbClr val="272827"/>
    </a:dk2>
    <a:lt2>
      <a:srgbClr val="E8E7E4"/>
    </a:lt2>
    <a:accent1>
      <a:srgbClr val="871535"/>
    </a:accent1>
    <a:accent2>
      <a:srgbClr val="D23D26"/>
    </a:accent2>
    <a:accent3>
      <a:srgbClr val="F9B500"/>
    </a:accent3>
    <a:accent4>
      <a:srgbClr val="386374"/>
    </a:accent4>
    <a:accent5>
      <a:srgbClr val="272827"/>
    </a:accent5>
    <a:accent6>
      <a:srgbClr val="588293"/>
    </a:accent6>
    <a:hlink>
      <a:srgbClr val="871535"/>
    </a:hlink>
    <a:folHlink>
      <a:srgbClr val="2728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a00452fd-8469-409e-91a8-bb7a008e2da0}" enabled="0" method="" siteId="{a00452fd-8469-409e-91a8-bb7a008e2da0}" removed="1"/>
</clbl:labelList>
</file>

<file path=docProps/app.xml><?xml version="1.0" encoding="utf-8"?>
<Properties xmlns="http://schemas.openxmlformats.org/officeDocument/2006/extended-properties" xmlns:vt="http://schemas.openxmlformats.org/officeDocument/2006/docPropsVTypes">
  <Template>TruStage-PPT-Template_Preferred(16-9)</Template>
  <TotalTime>8679</TotalTime>
  <Words>6477</Words>
  <Application>Microsoft Office PowerPoint</Application>
  <PresentationFormat>Widescreen</PresentationFormat>
  <Paragraphs>1464</Paragraphs>
  <Slides>140</Slides>
  <Notes>51</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140</vt:i4>
      </vt:variant>
    </vt:vector>
  </HeadingPairs>
  <TitlesOfParts>
    <vt:vector size="157" baseType="lpstr">
      <vt:lpstr>Aptos</vt:lpstr>
      <vt:lpstr>Arial</vt:lpstr>
      <vt:lpstr>Arial Narrow</vt:lpstr>
      <vt:lpstr>Calibri</vt:lpstr>
      <vt:lpstr>Century Gothic</vt:lpstr>
      <vt:lpstr>Georgia</vt:lpstr>
      <vt:lpstr>Rockwell</vt:lpstr>
      <vt:lpstr>Symbol</vt:lpstr>
      <vt:lpstr>Times</vt:lpstr>
      <vt:lpstr>Times New Roman</vt:lpstr>
      <vt:lpstr>Verdana</vt:lpstr>
      <vt:lpstr>Office Theme</vt:lpstr>
      <vt:lpstr>CUNA_logo</vt:lpstr>
      <vt:lpstr>1_Office Theme</vt:lpstr>
      <vt:lpstr>2_Office Theme</vt:lpstr>
      <vt:lpstr>3_Office Theme</vt:lpstr>
      <vt:lpstr>Chart</vt:lpstr>
      <vt:lpstr>Economic &amp;  Credit Union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PowerPoint Presentation</vt:lpstr>
      <vt:lpstr>PowerPoint Presentation</vt:lpstr>
      <vt:lpstr>PowerPoint Presentation</vt:lpstr>
      <vt:lpstr>PowerPoint Presentation</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Economic Growth Above Natural Growth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Wage Growth Slowing as Core Inflation Falls</vt:lpstr>
      <vt:lpstr>Wage Growth Slowing as Core Inflation Falls</vt:lpstr>
      <vt:lpstr>Wage Growth Slowing as Core Inflation Falls</vt:lpstr>
      <vt:lpstr>Wage Growth Slowing as Core Inflation Falls</vt:lpstr>
      <vt:lpstr>Inflation Approaching 2% Target</vt:lpstr>
      <vt:lpstr>Vehicle Prices are Falling</vt:lpstr>
      <vt:lpstr>Vehicle Prices are Falling</vt:lpstr>
      <vt:lpstr>Inflation Approaching 2% Target</vt:lpstr>
      <vt:lpstr>Inflation Approaching 2% Target</vt:lpstr>
      <vt:lpstr>Inflation Above 2% Target</vt:lpstr>
      <vt:lpstr>Inflation Above 2% Target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Limerick of the Day</vt:lpstr>
      <vt:lpstr>Limerick of the Day</vt:lpstr>
      <vt:lpstr>Limerick of the Day</vt:lpstr>
      <vt:lpstr>Limerick of the Day</vt:lpstr>
      <vt:lpstr>Limerick of the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Vehicle Prices are Falling</vt:lpstr>
      <vt:lpstr>Vehicle Prices are Falling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Forecast Overview October 2024</vt:lpstr>
      <vt:lpstr>Economic Forecast October 2024</vt:lpstr>
      <vt:lpstr>Economic Forecast October 2024</vt:lpstr>
      <vt:lpstr>Credit Union Forecast October 2024</vt:lpstr>
      <vt:lpstr>Credit Union Forecast October 2024</vt:lpstr>
      <vt:lpstr>Economic Update Summary For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Steven W.</dc:creator>
  <cp:lastModifiedBy>Miller, Michelle</cp:lastModifiedBy>
  <cp:revision>33</cp:revision>
  <dcterms:created xsi:type="dcterms:W3CDTF">2023-05-22T17:11:53Z</dcterms:created>
  <dcterms:modified xsi:type="dcterms:W3CDTF">2025-01-15T20:24:56Z</dcterms:modified>
</cp:coreProperties>
</file>