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52"/>
  </p:notesMasterIdLst>
  <p:handoutMasterIdLst>
    <p:handoutMasterId r:id="rId53"/>
  </p:handoutMasterIdLst>
  <p:sldIdLst>
    <p:sldId id="1231" r:id="rId7"/>
    <p:sldId id="1214" r:id="rId8"/>
    <p:sldId id="1152" r:id="rId9"/>
    <p:sldId id="1219" r:id="rId10"/>
    <p:sldId id="1220" r:id="rId11"/>
    <p:sldId id="1221" r:id="rId12"/>
    <p:sldId id="1222" r:id="rId13"/>
    <p:sldId id="1168" r:id="rId14"/>
    <p:sldId id="1169" r:id="rId15"/>
    <p:sldId id="1138" r:id="rId16"/>
    <p:sldId id="1170" r:id="rId17"/>
    <p:sldId id="1171" r:id="rId18"/>
    <p:sldId id="1172" r:id="rId19"/>
    <p:sldId id="1227" r:id="rId20"/>
    <p:sldId id="277" r:id="rId21"/>
    <p:sldId id="1139" r:id="rId22"/>
    <p:sldId id="1121" r:id="rId23"/>
    <p:sldId id="1083" r:id="rId24"/>
    <p:sldId id="1110" r:id="rId25"/>
    <p:sldId id="1145" r:id="rId26"/>
    <p:sldId id="1161" r:id="rId27"/>
    <p:sldId id="1202" r:id="rId28"/>
    <p:sldId id="1199" r:id="rId29"/>
    <p:sldId id="1200" r:id="rId30"/>
    <p:sldId id="1151" r:id="rId31"/>
    <p:sldId id="1113" r:id="rId32"/>
    <p:sldId id="1201" r:id="rId33"/>
    <p:sldId id="1146" r:id="rId34"/>
    <p:sldId id="1232" r:id="rId35"/>
    <p:sldId id="1176" r:id="rId36"/>
    <p:sldId id="1211" r:id="rId37"/>
    <p:sldId id="1228" r:id="rId38"/>
    <p:sldId id="1229" r:id="rId39"/>
    <p:sldId id="1183" r:id="rId40"/>
    <p:sldId id="1230" r:id="rId41"/>
    <p:sldId id="1184" r:id="rId42"/>
    <p:sldId id="1234" r:id="rId43"/>
    <p:sldId id="1206" r:id="rId44"/>
    <p:sldId id="1215" r:id="rId45"/>
    <p:sldId id="1216" r:id="rId46"/>
    <p:sldId id="1217" r:id="rId47"/>
    <p:sldId id="1210" r:id="rId48"/>
    <p:sldId id="1225" r:id="rId49"/>
    <p:sldId id="1135" r:id="rId50"/>
    <p:sldId id="289" r:id="rId5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5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n King, Katie" initials="OKK" lastIdx="3" clrIdx="0">
    <p:extLst>
      <p:ext uri="{19B8F6BF-5375-455C-9EA6-DF929625EA0E}">
        <p15:presenceInfo xmlns:p15="http://schemas.microsoft.com/office/powerpoint/2012/main" userId="S-1-5-21-220523388-261903793-682003330-92220" providerId="AD"/>
      </p:ext>
    </p:extLst>
  </p:cmAuthor>
  <p:cmAuthor id="2" name="Heusuk, Steven S." initials="HSS" lastIdx="1" clrIdx="1">
    <p:extLst>
      <p:ext uri="{19B8F6BF-5375-455C-9EA6-DF929625EA0E}">
        <p15:presenceInfo xmlns:p15="http://schemas.microsoft.com/office/powerpoint/2012/main" userId="S::Steve.Heusuk@cunamutual.com::4a65687f-ef22-48c7-8f97-26d760b0de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891738"/>
    <a:srgbClr val="FFFFFF"/>
    <a:srgbClr val="C0C0C0"/>
    <a:srgbClr val="DC661D"/>
    <a:srgbClr val="C07888"/>
    <a:srgbClr val="FAB2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82256" autoAdjust="0"/>
  </p:normalViewPr>
  <p:slideViewPr>
    <p:cSldViewPr snapToGrid="0">
      <p:cViewPr varScale="1">
        <p:scale>
          <a:sx n="90" d="100"/>
          <a:sy n="90" d="100"/>
        </p:scale>
        <p:origin x="1176" y="84"/>
      </p:cViewPr>
      <p:guideLst>
        <p:guide pos="3840"/>
        <p:guide orient="horz" pos="1512"/>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67" d="100"/>
          <a:sy n="67" d="100"/>
        </p:scale>
        <p:origin x="3246"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01070374015752"/>
          <c:y val="9.2630154463588951E-2"/>
          <c:w val="0.82280179625984251"/>
          <c:h val="0.72243819540684118"/>
        </c:manualLayout>
      </c:layout>
      <c:barChart>
        <c:barDir val="col"/>
        <c:grouping val="clustered"/>
        <c:varyColors val="0"/>
        <c:ser>
          <c:idx val="0"/>
          <c:order val="0"/>
          <c:tx>
            <c:strRef>
              <c:f>Sheet1!$B$1</c:f>
              <c:strCache>
                <c:ptCount val="1"/>
                <c:pt idx="0">
                  <c:v>Credit Unions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CX Success</c:v>
                </c:pt>
                <c:pt idx="1">
                  <c:v>CX Effort</c:v>
                </c:pt>
                <c:pt idx="2">
                  <c:v>CX Emotion</c:v>
                </c:pt>
              </c:strCache>
            </c:strRef>
          </c:cat>
          <c:val>
            <c:numRef>
              <c:f>Sheet1!$B$2:$B$4</c:f>
              <c:numCache>
                <c:formatCode>0.00%</c:formatCode>
                <c:ptCount val="3"/>
                <c:pt idx="0">
                  <c:v>0.84499999999999997</c:v>
                </c:pt>
                <c:pt idx="1">
                  <c:v>0.75600000000000001</c:v>
                </c:pt>
                <c:pt idx="2">
                  <c:v>0.76600000000000001</c:v>
                </c:pt>
              </c:numCache>
            </c:numRef>
          </c:val>
          <c:extLst>
            <c:ext xmlns:c16="http://schemas.microsoft.com/office/drawing/2014/chart" uri="{C3380CC4-5D6E-409C-BE32-E72D297353CC}">
              <c16:uniqueId val="{00000000-9EEB-4376-B06A-CC874764EE09}"/>
            </c:ext>
          </c:extLst>
        </c:ser>
        <c:ser>
          <c:idx val="1"/>
          <c:order val="1"/>
          <c:tx>
            <c:strRef>
              <c:f>Sheet1!$C$1</c:f>
              <c:strCache>
                <c:ptCount val="1"/>
                <c:pt idx="0">
                  <c:v>Local Community Banks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CX Success</c:v>
                </c:pt>
                <c:pt idx="1">
                  <c:v>CX Effort</c:v>
                </c:pt>
                <c:pt idx="2">
                  <c:v>CX Emotion</c:v>
                </c:pt>
              </c:strCache>
            </c:strRef>
          </c:cat>
          <c:val>
            <c:numRef>
              <c:f>Sheet1!$C$2:$C$4</c:f>
              <c:numCache>
                <c:formatCode>0%</c:formatCode>
                <c:ptCount val="3"/>
                <c:pt idx="0">
                  <c:v>0.754</c:v>
                </c:pt>
                <c:pt idx="1">
                  <c:v>0.66300000000000003</c:v>
                </c:pt>
                <c:pt idx="2">
                  <c:v>0.68600000000000005</c:v>
                </c:pt>
              </c:numCache>
            </c:numRef>
          </c:val>
          <c:extLst>
            <c:ext xmlns:c16="http://schemas.microsoft.com/office/drawing/2014/chart" uri="{C3380CC4-5D6E-409C-BE32-E72D297353CC}">
              <c16:uniqueId val="{00000001-9EEB-4376-B06A-CC874764EE09}"/>
            </c:ext>
          </c:extLst>
        </c:ser>
        <c:ser>
          <c:idx val="2"/>
          <c:order val="2"/>
          <c:tx>
            <c:strRef>
              <c:f>Sheet1!$D$1</c:f>
              <c:strCache>
                <c:ptCount val="1"/>
                <c:pt idx="0">
                  <c:v>Regional Banks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CX Success</c:v>
                </c:pt>
                <c:pt idx="1">
                  <c:v>CX Effort</c:v>
                </c:pt>
                <c:pt idx="2">
                  <c:v>CX Emotion</c:v>
                </c:pt>
              </c:strCache>
            </c:strRef>
          </c:cat>
          <c:val>
            <c:numRef>
              <c:f>Sheet1!$D$2:$D$4</c:f>
              <c:numCache>
                <c:formatCode>0%</c:formatCode>
                <c:ptCount val="3"/>
                <c:pt idx="0">
                  <c:v>0.82</c:v>
                </c:pt>
                <c:pt idx="1">
                  <c:v>0.71699999999999997</c:v>
                </c:pt>
                <c:pt idx="2">
                  <c:v>0.72699999999999998</c:v>
                </c:pt>
              </c:numCache>
            </c:numRef>
          </c:val>
          <c:extLst>
            <c:ext xmlns:c16="http://schemas.microsoft.com/office/drawing/2014/chart" uri="{C3380CC4-5D6E-409C-BE32-E72D297353CC}">
              <c16:uniqueId val="{00000000-9DEE-4BFB-B7CE-740CED3FCD73}"/>
            </c:ext>
          </c:extLst>
        </c:ser>
        <c:ser>
          <c:idx val="3"/>
          <c:order val="3"/>
          <c:tx>
            <c:strRef>
              <c:f>Sheet1!$E$1</c:f>
              <c:strCache>
                <c:ptCount val="1"/>
                <c:pt idx="0">
                  <c:v>National Banks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CX Success</c:v>
                </c:pt>
                <c:pt idx="1">
                  <c:v>CX Effort</c:v>
                </c:pt>
                <c:pt idx="2">
                  <c:v>CX Emotion</c:v>
                </c:pt>
              </c:strCache>
            </c:strRef>
          </c:cat>
          <c:val>
            <c:numRef>
              <c:f>Sheet1!$E$2:$E$4</c:f>
              <c:numCache>
                <c:formatCode>0.00%</c:formatCode>
                <c:ptCount val="3"/>
                <c:pt idx="0">
                  <c:v>0.73699999999999999</c:v>
                </c:pt>
                <c:pt idx="1">
                  <c:v>0.66900000000000004</c:v>
                </c:pt>
                <c:pt idx="2">
                  <c:v>0.64800000000000002</c:v>
                </c:pt>
              </c:numCache>
            </c:numRef>
          </c:val>
          <c:extLst>
            <c:ext xmlns:c16="http://schemas.microsoft.com/office/drawing/2014/chart" uri="{C3380CC4-5D6E-409C-BE32-E72D297353CC}">
              <c16:uniqueId val="{00000001-9DEE-4BFB-B7CE-740CED3FCD73}"/>
            </c:ext>
          </c:extLst>
        </c:ser>
        <c:ser>
          <c:idx val="4"/>
          <c:order val="4"/>
          <c:tx>
            <c:strRef>
              <c:f>Sheet1!$F$1</c:f>
              <c:strCache>
                <c:ptCount val="1"/>
                <c:pt idx="0">
                  <c:v>Other</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CX Success</c:v>
                </c:pt>
                <c:pt idx="1">
                  <c:v>CX Effort</c:v>
                </c:pt>
                <c:pt idx="2">
                  <c:v>CX Emotion</c:v>
                </c:pt>
              </c:strCache>
            </c:strRef>
          </c:cat>
          <c:val>
            <c:numRef>
              <c:f>Sheet1!$F$2:$F$4</c:f>
              <c:numCache>
                <c:formatCode>0.00%</c:formatCode>
                <c:ptCount val="3"/>
                <c:pt idx="0">
                  <c:v>0.69199999999999995</c:v>
                </c:pt>
                <c:pt idx="1">
                  <c:v>0.63800000000000001</c:v>
                </c:pt>
                <c:pt idx="2">
                  <c:v>0.6</c:v>
                </c:pt>
              </c:numCache>
            </c:numRef>
          </c:val>
          <c:extLst>
            <c:ext xmlns:c16="http://schemas.microsoft.com/office/drawing/2014/chart" uri="{C3380CC4-5D6E-409C-BE32-E72D297353CC}">
              <c16:uniqueId val="{00000002-9DEE-4BFB-B7CE-740CED3FCD73}"/>
            </c:ext>
          </c:extLst>
        </c:ser>
        <c:dLbls>
          <c:showLegendKey val="0"/>
          <c:showVal val="0"/>
          <c:showCatName val="0"/>
          <c:showSerName val="0"/>
          <c:showPercent val="0"/>
          <c:showBubbleSize val="0"/>
        </c:dLbls>
        <c:gapWidth val="219"/>
        <c:overlap val="-27"/>
        <c:axId val="1044406552"/>
        <c:axId val="1044400648"/>
      </c:barChart>
      <c:catAx>
        <c:axId val="104440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044400648"/>
        <c:crosses val="autoZero"/>
        <c:auto val="1"/>
        <c:lblAlgn val="ctr"/>
        <c:lblOffset val="100"/>
        <c:noMultiLvlLbl val="0"/>
      </c:catAx>
      <c:valAx>
        <c:axId val="1044400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Top Three Box %</a:t>
                </a:r>
              </a:p>
            </c:rich>
          </c:tx>
          <c:layout>
            <c:manualLayout>
              <c:xMode val="edge"/>
              <c:yMode val="edge"/>
              <c:x val="2.6640009842519687E-3"/>
              <c:y val="0.3133883871831026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4440655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65572770568446"/>
          <c:y val="8.0743732488834499E-2"/>
          <c:w val="0.17833960471455781"/>
          <c:h val="0.9187610636865817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Worried my credit score may not have been high enough</c:v>
                </c:pt>
                <c:pt idx="1">
                  <c:v>Worried if borrowing money was the right choice for my situation</c:v>
                </c:pt>
                <c:pt idx="2">
                  <c:v>Concerned that I had too much debt already</c:v>
                </c:pt>
                <c:pt idx="3">
                  <c:v>Not certain if I could afford payments</c:v>
                </c:pt>
                <c:pt idx="4">
                  <c:v>Stressed about my lack of knowledge about the loan process</c:v>
                </c:pt>
              </c:strCache>
            </c:strRef>
          </c:cat>
          <c:val>
            <c:numRef>
              <c:f>Sheet1!$B$2:$B$6</c:f>
              <c:numCache>
                <c:formatCode>0%</c:formatCode>
                <c:ptCount val="5"/>
                <c:pt idx="0">
                  <c:v>0.34</c:v>
                </c:pt>
                <c:pt idx="1">
                  <c:v>0.32</c:v>
                </c:pt>
                <c:pt idx="2">
                  <c:v>0.32</c:v>
                </c:pt>
                <c:pt idx="3">
                  <c:v>0.32</c:v>
                </c:pt>
                <c:pt idx="4">
                  <c:v>0.22</c:v>
                </c:pt>
              </c:numCache>
            </c:numRef>
          </c:val>
          <c:extLst>
            <c:ext xmlns:c16="http://schemas.microsoft.com/office/drawing/2014/chart" uri="{C3380CC4-5D6E-409C-BE32-E72D297353CC}">
              <c16:uniqueId val="{00000000-A8D7-4F97-8585-4C56E899768D}"/>
            </c:ext>
          </c:extLst>
        </c:ser>
        <c:dLbls>
          <c:showLegendKey val="0"/>
          <c:showVal val="0"/>
          <c:showCatName val="0"/>
          <c:showSerName val="0"/>
          <c:showPercent val="0"/>
          <c:showBubbleSize val="0"/>
        </c:dLbls>
        <c:gapWidth val="60"/>
        <c:axId val="315395248"/>
        <c:axId val="315397544"/>
      </c:barChart>
      <c:catAx>
        <c:axId val="315395248"/>
        <c:scaling>
          <c:orientation val="maxMin"/>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315397544"/>
        <c:crosses val="autoZero"/>
        <c:auto val="1"/>
        <c:lblAlgn val="ctr"/>
        <c:lblOffset val="100"/>
        <c:noMultiLvlLbl val="0"/>
      </c:catAx>
      <c:valAx>
        <c:axId val="315397544"/>
        <c:scaling>
          <c:orientation val="minMax"/>
        </c:scaling>
        <c:delete val="1"/>
        <c:axPos val="t"/>
        <c:numFmt formatCode="0%" sourceLinked="1"/>
        <c:majorTickMark val="none"/>
        <c:minorTickMark val="none"/>
        <c:tickLblPos val="nextTo"/>
        <c:crossAx val="31539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65572770568446"/>
          <c:y val="8.0743732488834499E-2"/>
          <c:w val="0.17833960471455781"/>
          <c:h val="0.9187610636865817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Worried about not knowing if I would be approved</c:v>
                </c:pt>
                <c:pt idx="1">
                  <c:v>Worried about not knowing my alternatives if the lender denied my application</c:v>
                </c:pt>
                <c:pt idx="2">
                  <c:v>Worried that my credit score would be adversely impacted if loan application was denied</c:v>
                </c:pt>
                <c:pt idx="3">
                  <c:v>Stressed about the length of time between completing loan application and receiving approval decision</c:v>
                </c:pt>
                <c:pt idx="4">
                  <c:v>Stressed about the amount of paperwork and time needed to complete it</c:v>
                </c:pt>
              </c:strCache>
            </c:strRef>
          </c:cat>
          <c:val>
            <c:numRef>
              <c:f>Sheet1!$B$2:$B$6</c:f>
              <c:numCache>
                <c:formatCode>0%</c:formatCode>
                <c:ptCount val="5"/>
                <c:pt idx="0">
                  <c:v>0.45</c:v>
                </c:pt>
                <c:pt idx="1">
                  <c:v>0.24</c:v>
                </c:pt>
                <c:pt idx="2">
                  <c:v>0.22</c:v>
                </c:pt>
                <c:pt idx="3">
                  <c:v>0.22</c:v>
                </c:pt>
                <c:pt idx="4">
                  <c:v>0.21</c:v>
                </c:pt>
              </c:numCache>
            </c:numRef>
          </c:val>
          <c:extLst>
            <c:ext xmlns:c16="http://schemas.microsoft.com/office/drawing/2014/chart" uri="{C3380CC4-5D6E-409C-BE32-E72D297353CC}">
              <c16:uniqueId val="{00000000-A8D7-4F97-8585-4C56E899768D}"/>
            </c:ext>
          </c:extLst>
        </c:ser>
        <c:dLbls>
          <c:showLegendKey val="0"/>
          <c:showVal val="0"/>
          <c:showCatName val="0"/>
          <c:showSerName val="0"/>
          <c:showPercent val="0"/>
          <c:showBubbleSize val="0"/>
        </c:dLbls>
        <c:gapWidth val="60"/>
        <c:axId val="315395248"/>
        <c:axId val="315397544"/>
      </c:barChart>
      <c:catAx>
        <c:axId val="315395248"/>
        <c:scaling>
          <c:orientation val="maxMin"/>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315397544"/>
        <c:crosses val="autoZero"/>
        <c:auto val="1"/>
        <c:lblAlgn val="ctr"/>
        <c:lblOffset val="100"/>
        <c:noMultiLvlLbl val="0"/>
      </c:catAx>
      <c:valAx>
        <c:axId val="315397544"/>
        <c:scaling>
          <c:orientation val="minMax"/>
        </c:scaling>
        <c:delete val="1"/>
        <c:axPos val="t"/>
        <c:numFmt formatCode="0%" sourceLinked="1"/>
        <c:majorTickMark val="none"/>
        <c:minorTickMark val="none"/>
        <c:tickLblPos val="nextTo"/>
        <c:crossAx val="31539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0753759430633"/>
          <c:y val="0.11255913049158578"/>
          <c:w val="0.87168266007748574"/>
          <c:h val="0.68749252546367245"/>
        </c:manualLayout>
      </c:layout>
      <c:lineChart>
        <c:grouping val="standard"/>
        <c:varyColors val="0"/>
        <c:ser>
          <c:idx val="0"/>
          <c:order val="0"/>
          <c:tx>
            <c:strRef>
              <c:f>Sheet1!$B$1</c:f>
              <c:strCache>
                <c:ptCount val="1"/>
                <c:pt idx="0">
                  <c:v>Credit Unions</c:v>
                </c:pt>
              </c:strCache>
            </c:strRef>
          </c:tx>
          <c:spPr>
            <a:ln w="28575" cap="rnd">
              <a:solidFill>
                <a:schemeClr val="accent6">
                  <a:lumMod val="75000"/>
                </a:schemeClr>
              </a:solidFill>
              <a:round/>
            </a:ln>
            <a:effectLst/>
          </c:spPr>
          <c:marker>
            <c:symbol val="circle"/>
            <c:size val="5"/>
            <c:spPr>
              <a:solidFill>
                <a:schemeClr val="accent6">
                  <a:lumMod val="75000"/>
                </a:schemeClr>
              </a:solidFill>
              <a:ln w="57150">
                <a:solidFill>
                  <a:schemeClr val="accent6">
                    <a:lumMod val="75000"/>
                  </a:schemeClr>
                </a:solidFill>
              </a:ln>
              <a:effectLst/>
            </c:spPr>
          </c:marker>
          <c:cat>
            <c:strRef>
              <c:f>Sheet1!$A$2:$A$6</c:f>
              <c:strCache>
                <c:ptCount val="5"/>
                <c:pt idx="0">
                  <c:v>Quality</c:v>
                </c:pt>
                <c:pt idx="1">
                  <c:v>Simplifies</c:v>
                </c:pt>
                <c:pt idx="2">
                  <c:v>Saves Time</c:v>
                </c:pt>
                <c:pt idx="3">
                  <c:v>Heirloom</c:v>
                </c:pt>
                <c:pt idx="4">
                  <c:v>Reduces Anxiety</c:v>
                </c:pt>
              </c:strCache>
            </c:strRef>
          </c:cat>
          <c:val>
            <c:numRef>
              <c:f>Sheet1!$B$2:$B$6</c:f>
              <c:numCache>
                <c:formatCode>General</c:formatCode>
                <c:ptCount val="5"/>
                <c:pt idx="0">
                  <c:v>10</c:v>
                </c:pt>
                <c:pt idx="1">
                  <c:v>7</c:v>
                </c:pt>
                <c:pt idx="2">
                  <c:v>7</c:v>
                </c:pt>
                <c:pt idx="3">
                  <c:v>10</c:v>
                </c:pt>
                <c:pt idx="4">
                  <c:v>9</c:v>
                </c:pt>
              </c:numCache>
            </c:numRef>
          </c:val>
          <c:smooth val="0"/>
          <c:extLst>
            <c:ext xmlns:c16="http://schemas.microsoft.com/office/drawing/2014/chart" uri="{C3380CC4-5D6E-409C-BE32-E72D297353CC}">
              <c16:uniqueId val="{00000000-544A-4813-BF6D-ACD468DC8817}"/>
            </c:ext>
          </c:extLst>
        </c:ser>
        <c:ser>
          <c:idx val="1"/>
          <c:order val="1"/>
          <c:tx>
            <c:strRef>
              <c:f>Sheet1!$C$1</c:f>
              <c:strCache>
                <c:ptCount val="1"/>
                <c:pt idx="0">
                  <c:v>Fintechs</c:v>
                </c:pt>
              </c:strCache>
            </c:strRef>
          </c:tx>
          <c:spPr>
            <a:ln w="31750" cap="rnd">
              <a:solidFill>
                <a:schemeClr val="accent4"/>
              </a:solidFill>
              <a:round/>
            </a:ln>
            <a:effectLst/>
          </c:spPr>
          <c:marker>
            <c:symbol val="circle"/>
            <c:size val="5"/>
            <c:spPr>
              <a:solidFill>
                <a:schemeClr val="accent4"/>
              </a:solidFill>
              <a:ln w="57150">
                <a:solidFill>
                  <a:schemeClr val="accent4"/>
                </a:solidFill>
              </a:ln>
              <a:effectLst/>
            </c:spPr>
          </c:marker>
          <c:cat>
            <c:strRef>
              <c:f>Sheet1!$A$2:$A$6</c:f>
              <c:strCache>
                <c:ptCount val="5"/>
                <c:pt idx="0">
                  <c:v>Quality</c:v>
                </c:pt>
                <c:pt idx="1">
                  <c:v>Simplifies</c:v>
                </c:pt>
                <c:pt idx="2">
                  <c:v>Saves Time</c:v>
                </c:pt>
                <c:pt idx="3">
                  <c:v>Heirloom</c:v>
                </c:pt>
                <c:pt idx="4">
                  <c:v>Reduces Anxiety</c:v>
                </c:pt>
              </c:strCache>
            </c:strRef>
          </c:cat>
          <c:val>
            <c:numRef>
              <c:f>Sheet1!$C$2:$C$6</c:f>
              <c:numCache>
                <c:formatCode>General</c:formatCode>
                <c:ptCount val="5"/>
                <c:pt idx="0">
                  <c:v>7</c:v>
                </c:pt>
                <c:pt idx="1">
                  <c:v>10</c:v>
                </c:pt>
                <c:pt idx="2">
                  <c:v>10</c:v>
                </c:pt>
                <c:pt idx="3">
                  <c:v>2</c:v>
                </c:pt>
                <c:pt idx="4">
                  <c:v>5</c:v>
                </c:pt>
              </c:numCache>
            </c:numRef>
          </c:val>
          <c:smooth val="0"/>
          <c:extLst>
            <c:ext xmlns:c16="http://schemas.microsoft.com/office/drawing/2014/chart" uri="{C3380CC4-5D6E-409C-BE32-E72D297353CC}">
              <c16:uniqueId val="{00000001-544A-4813-BF6D-ACD468DC8817}"/>
            </c:ext>
          </c:extLst>
        </c:ser>
        <c:ser>
          <c:idx val="2"/>
          <c:order val="2"/>
          <c:tx>
            <c:strRef>
              <c:f>Sheet1!$D$1</c:f>
              <c:strCache>
                <c:ptCount val="1"/>
                <c:pt idx="0">
                  <c:v>National Banks</c:v>
                </c:pt>
              </c:strCache>
            </c:strRef>
          </c:tx>
          <c:spPr>
            <a:ln w="31750" cap="rnd">
              <a:solidFill>
                <a:schemeClr val="accent3"/>
              </a:solidFill>
              <a:round/>
            </a:ln>
            <a:effectLst/>
          </c:spPr>
          <c:marker>
            <c:symbol val="circle"/>
            <c:size val="5"/>
            <c:spPr>
              <a:solidFill>
                <a:schemeClr val="accent3"/>
              </a:solidFill>
              <a:ln w="57150">
                <a:solidFill>
                  <a:schemeClr val="accent3"/>
                </a:solidFill>
              </a:ln>
              <a:effectLst/>
            </c:spPr>
          </c:marker>
          <c:cat>
            <c:strRef>
              <c:f>Sheet1!$A$2:$A$6</c:f>
              <c:strCache>
                <c:ptCount val="5"/>
                <c:pt idx="0">
                  <c:v>Quality</c:v>
                </c:pt>
                <c:pt idx="1">
                  <c:v>Simplifies</c:v>
                </c:pt>
                <c:pt idx="2">
                  <c:v>Saves Time</c:v>
                </c:pt>
                <c:pt idx="3">
                  <c:v>Heirloom</c:v>
                </c:pt>
                <c:pt idx="4">
                  <c:v>Reduces Anxiety</c:v>
                </c:pt>
              </c:strCache>
            </c:strRef>
          </c:cat>
          <c:val>
            <c:numRef>
              <c:f>Sheet1!$D$2:$D$6</c:f>
              <c:numCache>
                <c:formatCode>General</c:formatCode>
                <c:ptCount val="5"/>
                <c:pt idx="0">
                  <c:v>10</c:v>
                </c:pt>
                <c:pt idx="1">
                  <c:v>9</c:v>
                </c:pt>
                <c:pt idx="2">
                  <c:v>9</c:v>
                </c:pt>
                <c:pt idx="3">
                  <c:v>10</c:v>
                </c:pt>
                <c:pt idx="4">
                  <c:v>3</c:v>
                </c:pt>
              </c:numCache>
            </c:numRef>
          </c:val>
          <c:smooth val="0"/>
          <c:extLst>
            <c:ext xmlns:c16="http://schemas.microsoft.com/office/drawing/2014/chart" uri="{C3380CC4-5D6E-409C-BE32-E72D297353CC}">
              <c16:uniqueId val="{00000002-544A-4813-BF6D-ACD468DC8817}"/>
            </c:ext>
          </c:extLst>
        </c:ser>
        <c:dLbls>
          <c:showLegendKey val="0"/>
          <c:showVal val="0"/>
          <c:showCatName val="0"/>
          <c:showSerName val="0"/>
          <c:showPercent val="0"/>
          <c:showBubbleSize val="0"/>
        </c:dLbls>
        <c:marker val="1"/>
        <c:smooth val="0"/>
        <c:axId val="746344216"/>
        <c:axId val="746340280"/>
      </c:lineChart>
      <c:catAx>
        <c:axId val="746344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46340280"/>
        <c:crosses val="autoZero"/>
        <c:auto val="1"/>
        <c:lblAlgn val="ctr"/>
        <c:lblOffset val="100"/>
        <c:noMultiLvlLbl val="0"/>
      </c:catAx>
      <c:valAx>
        <c:axId val="7463402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6344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0753759430633"/>
          <c:y val="0.11255913049158578"/>
          <c:w val="0.87168266007748574"/>
          <c:h val="0.68749252546367245"/>
        </c:manualLayout>
      </c:layout>
      <c:lineChart>
        <c:grouping val="standard"/>
        <c:varyColors val="0"/>
        <c:ser>
          <c:idx val="0"/>
          <c:order val="0"/>
          <c:tx>
            <c:strRef>
              <c:f>Sheet1!$D$1</c:f>
              <c:strCache>
                <c:ptCount val="1"/>
                <c:pt idx="0">
                  <c:v>Credit Unions</c:v>
                </c:pt>
              </c:strCache>
            </c:strRef>
          </c:tx>
          <c:spPr>
            <a:ln w="31750" cap="rnd">
              <a:solidFill>
                <a:schemeClr val="accent6">
                  <a:lumMod val="75000"/>
                </a:schemeClr>
              </a:solidFill>
              <a:round/>
            </a:ln>
            <a:effectLst/>
          </c:spPr>
          <c:marker>
            <c:symbol val="circle"/>
            <c:size val="5"/>
            <c:spPr>
              <a:solidFill>
                <a:schemeClr val="accent6">
                  <a:lumMod val="75000"/>
                </a:schemeClr>
              </a:solidFill>
              <a:ln w="57150">
                <a:solidFill>
                  <a:schemeClr val="accent6">
                    <a:lumMod val="75000"/>
                  </a:schemeClr>
                </a:solidFill>
              </a:ln>
              <a:effectLst/>
            </c:spPr>
          </c:marker>
          <c:cat>
            <c:strRef>
              <c:f>Sheet1!$A$2:$A$6</c:f>
              <c:strCache>
                <c:ptCount val="5"/>
                <c:pt idx="0">
                  <c:v>Quality</c:v>
                </c:pt>
                <c:pt idx="1">
                  <c:v>Simplifies</c:v>
                </c:pt>
                <c:pt idx="2">
                  <c:v>Saves Time</c:v>
                </c:pt>
                <c:pt idx="3">
                  <c:v>Heirloom</c:v>
                </c:pt>
                <c:pt idx="4">
                  <c:v>Reduces Anxiety</c:v>
                </c:pt>
              </c:strCache>
            </c:strRef>
          </c:cat>
          <c:val>
            <c:numRef>
              <c:f>Sheet1!$D$2:$D$6</c:f>
              <c:numCache>
                <c:formatCode>General</c:formatCode>
                <c:ptCount val="5"/>
                <c:pt idx="0">
                  <c:v>10</c:v>
                </c:pt>
                <c:pt idx="1">
                  <c:v>7</c:v>
                </c:pt>
                <c:pt idx="2">
                  <c:v>7</c:v>
                </c:pt>
                <c:pt idx="3">
                  <c:v>10</c:v>
                </c:pt>
                <c:pt idx="4">
                  <c:v>9</c:v>
                </c:pt>
              </c:numCache>
            </c:numRef>
          </c:val>
          <c:smooth val="0"/>
          <c:extLst>
            <c:ext xmlns:c16="http://schemas.microsoft.com/office/drawing/2014/chart" uri="{C3380CC4-5D6E-409C-BE32-E72D297353CC}">
              <c16:uniqueId val="{00000000-544A-4813-BF6D-ACD468DC8817}"/>
            </c:ext>
          </c:extLst>
        </c:ser>
        <c:ser>
          <c:idx val="1"/>
          <c:order val="1"/>
          <c:tx>
            <c:strRef>
              <c:f>Sheet1!$B$1</c:f>
              <c:strCache>
                <c:ptCount val="1"/>
                <c:pt idx="0">
                  <c:v>Fintechs</c:v>
                </c:pt>
              </c:strCache>
            </c:strRef>
          </c:tx>
          <c:spPr>
            <a:ln w="31750" cap="rnd">
              <a:solidFill>
                <a:schemeClr val="accent4"/>
              </a:solidFill>
              <a:round/>
            </a:ln>
            <a:effectLst/>
          </c:spPr>
          <c:marker>
            <c:symbol val="circle"/>
            <c:size val="5"/>
            <c:spPr>
              <a:solidFill>
                <a:schemeClr val="accent4"/>
              </a:solidFill>
              <a:ln w="57150">
                <a:solidFill>
                  <a:schemeClr val="accent4"/>
                </a:solidFill>
              </a:ln>
              <a:effectLst/>
            </c:spPr>
          </c:marker>
          <c:cat>
            <c:strRef>
              <c:f>Sheet1!$A$2:$A$6</c:f>
              <c:strCache>
                <c:ptCount val="5"/>
                <c:pt idx="0">
                  <c:v>Quality</c:v>
                </c:pt>
                <c:pt idx="1">
                  <c:v>Simplifies</c:v>
                </c:pt>
                <c:pt idx="2">
                  <c:v>Saves Time</c:v>
                </c:pt>
                <c:pt idx="3">
                  <c:v>Heirloom</c:v>
                </c:pt>
                <c:pt idx="4">
                  <c:v>Reduces Anxiety</c:v>
                </c:pt>
              </c:strCache>
            </c:strRef>
          </c:cat>
          <c:val>
            <c:numRef>
              <c:f>Sheet1!$B$2:$B$6</c:f>
              <c:numCache>
                <c:formatCode>General</c:formatCode>
                <c:ptCount val="5"/>
                <c:pt idx="0">
                  <c:v>7</c:v>
                </c:pt>
                <c:pt idx="1">
                  <c:v>10</c:v>
                </c:pt>
                <c:pt idx="2">
                  <c:v>10</c:v>
                </c:pt>
                <c:pt idx="3">
                  <c:v>2</c:v>
                </c:pt>
                <c:pt idx="4">
                  <c:v>5</c:v>
                </c:pt>
              </c:numCache>
            </c:numRef>
          </c:val>
          <c:smooth val="0"/>
          <c:extLst>
            <c:ext xmlns:c16="http://schemas.microsoft.com/office/drawing/2014/chart" uri="{C3380CC4-5D6E-409C-BE32-E72D297353CC}">
              <c16:uniqueId val="{00000001-544A-4813-BF6D-ACD468DC8817}"/>
            </c:ext>
          </c:extLst>
        </c:ser>
        <c:ser>
          <c:idx val="2"/>
          <c:order val="2"/>
          <c:tx>
            <c:strRef>
              <c:f>Sheet1!$C$1</c:f>
              <c:strCache>
                <c:ptCount val="1"/>
                <c:pt idx="0">
                  <c:v>National Banks</c:v>
                </c:pt>
              </c:strCache>
            </c:strRef>
          </c:tx>
          <c:spPr>
            <a:ln w="31750" cap="rnd">
              <a:solidFill>
                <a:schemeClr val="accent3"/>
              </a:solidFill>
              <a:round/>
            </a:ln>
            <a:effectLst/>
          </c:spPr>
          <c:marker>
            <c:symbol val="circle"/>
            <c:size val="5"/>
            <c:spPr>
              <a:solidFill>
                <a:schemeClr val="accent3"/>
              </a:solidFill>
              <a:ln w="57150">
                <a:solidFill>
                  <a:schemeClr val="accent3"/>
                </a:solidFill>
              </a:ln>
              <a:effectLst/>
            </c:spPr>
          </c:marker>
          <c:cat>
            <c:strRef>
              <c:f>Sheet1!$A$2:$A$6</c:f>
              <c:strCache>
                <c:ptCount val="5"/>
                <c:pt idx="0">
                  <c:v>Quality</c:v>
                </c:pt>
                <c:pt idx="1">
                  <c:v>Simplifies</c:v>
                </c:pt>
                <c:pt idx="2">
                  <c:v>Saves Time</c:v>
                </c:pt>
                <c:pt idx="3">
                  <c:v>Heirloom</c:v>
                </c:pt>
                <c:pt idx="4">
                  <c:v>Reduces Anxiety</c:v>
                </c:pt>
              </c:strCache>
            </c:strRef>
          </c:cat>
          <c:val>
            <c:numRef>
              <c:f>Sheet1!$C$2:$C$6</c:f>
              <c:numCache>
                <c:formatCode>General</c:formatCode>
                <c:ptCount val="5"/>
                <c:pt idx="0">
                  <c:v>10</c:v>
                </c:pt>
                <c:pt idx="1">
                  <c:v>9</c:v>
                </c:pt>
                <c:pt idx="2">
                  <c:v>9</c:v>
                </c:pt>
                <c:pt idx="3">
                  <c:v>10</c:v>
                </c:pt>
                <c:pt idx="4">
                  <c:v>3</c:v>
                </c:pt>
              </c:numCache>
            </c:numRef>
          </c:val>
          <c:smooth val="0"/>
          <c:extLst>
            <c:ext xmlns:c16="http://schemas.microsoft.com/office/drawing/2014/chart" uri="{C3380CC4-5D6E-409C-BE32-E72D297353CC}">
              <c16:uniqueId val="{00000002-544A-4813-BF6D-ACD468DC8817}"/>
            </c:ext>
          </c:extLst>
        </c:ser>
        <c:dLbls>
          <c:showLegendKey val="0"/>
          <c:showVal val="0"/>
          <c:showCatName val="0"/>
          <c:showSerName val="0"/>
          <c:showPercent val="0"/>
          <c:showBubbleSize val="0"/>
        </c:dLbls>
        <c:marker val="1"/>
        <c:smooth val="0"/>
        <c:axId val="746344216"/>
        <c:axId val="746340280"/>
      </c:lineChart>
      <c:catAx>
        <c:axId val="746344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46340280"/>
        <c:crosses val="autoZero"/>
        <c:auto val="1"/>
        <c:lblAlgn val="ctr"/>
        <c:lblOffset val="100"/>
        <c:noMultiLvlLbl val="0"/>
      </c:catAx>
      <c:valAx>
        <c:axId val="7463402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6344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t>Gallup: Stress,</a:t>
            </a:r>
            <a:r>
              <a:rPr lang="en-US" sz="2000" b="1" baseline="0" dirty="0"/>
              <a:t> Worry and Anger in the U.S. </a:t>
            </a:r>
            <a:endParaRPr lang="en-US" sz="20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10373558692443"/>
          <c:y val="0.11605625876216653"/>
          <c:w val="0.88219235160793164"/>
          <c:h val="0.66260420382997753"/>
        </c:manualLayout>
      </c:layout>
      <c:lineChart>
        <c:grouping val="standard"/>
        <c:varyColors val="0"/>
        <c:ser>
          <c:idx val="0"/>
          <c:order val="0"/>
          <c:tx>
            <c:strRef>
              <c:f>Sheet1!$B$1</c:f>
              <c:strCache>
                <c:ptCount val="1"/>
                <c:pt idx="0">
                  <c:v>% Who Experienced Stress</c:v>
                </c:pt>
              </c:strCache>
            </c:strRef>
          </c:tx>
          <c:spPr>
            <a:ln w="38100" cap="rnd">
              <a:solidFill>
                <a:schemeClr val="accent1"/>
              </a:solidFill>
              <a:prstDash val="dash"/>
              <a:round/>
            </a:ln>
            <a:effectLst/>
          </c:spPr>
          <c:marker>
            <c:symbol val="diamond"/>
            <c:size val="12"/>
            <c:spPr>
              <a:solidFill>
                <a:schemeClr val="accent1"/>
              </a:solidFill>
              <a:ln w="9525">
                <a:solidFill>
                  <a:schemeClr val="accent1"/>
                </a:solidFill>
              </a:ln>
              <a:effectLst/>
            </c:spPr>
          </c:marker>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General</c:formatCode>
                <c:ptCount val="13"/>
                <c:pt idx="0">
                  <c:v>46</c:v>
                </c:pt>
                <c:pt idx="2">
                  <c:v>44</c:v>
                </c:pt>
                <c:pt idx="6">
                  <c:v>48</c:v>
                </c:pt>
                <c:pt idx="8">
                  <c:v>53</c:v>
                </c:pt>
                <c:pt idx="11">
                  <c:v>49</c:v>
                </c:pt>
                <c:pt idx="12">
                  <c:v>55</c:v>
                </c:pt>
              </c:numCache>
            </c:numRef>
          </c:val>
          <c:smooth val="0"/>
          <c:extLst>
            <c:ext xmlns:c16="http://schemas.microsoft.com/office/drawing/2014/chart" uri="{C3380CC4-5D6E-409C-BE32-E72D297353CC}">
              <c16:uniqueId val="{00000000-FD41-48F2-B95B-64D669DA13FE}"/>
            </c:ext>
          </c:extLst>
        </c:ser>
        <c:ser>
          <c:idx val="1"/>
          <c:order val="1"/>
          <c:tx>
            <c:strRef>
              <c:f>Sheet1!$C$1</c:f>
              <c:strCache>
                <c:ptCount val="1"/>
                <c:pt idx="0">
                  <c:v>% Who Experienced Worry</c:v>
                </c:pt>
              </c:strCache>
            </c:strRef>
          </c:tx>
          <c:spPr>
            <a:ln w="38100" cap="rnd">
              <a:solidFill>
                <a:schemeClr val="accent2"/>
              </a:solidFill>
              <a:prstDash val="dash"/>
              <a:round/>
            </a:ln>
            <a:effectLst/>
          </c:spPr>
          <c:marker>
            <c:symbol val="diamond"/>
            <c:size val="12"/>
            <c:spPr>
              <a:solidFill>
                <a:schemeClr val="accent2"/>
              </a:solidFill>
              <a:ln w="9525">
                <a:solidFill>
                  <a:schemeClr val="accent2"/>
                </a:solidFill>
              </a:ln>
              <a:effectLst/>
            </c:spPr>
          </c:marker>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36</c:v>
                </c:pt>
                <c:pt idx="2">
                  <c:v>34</c:v>
                </c:pt>
                <c:pt idx="6">
                  <c:v>39</c:v>
                </c:pt>
                <c:pt idx="8">
                  <c:v>42</c:v>
                </c:pt>
                <c:pt idx="11">
                  <c:v>40</c:v>
                </c:pt>
                <c:pt idx="12">
                  <c:v>45</c:v>
                </c:pt>
              </c:numCache>
            </c:numRef>
          </c:val>
          <c:smooth val="0"/>
          <c:extLst>
            <c:ext xmlns:c16="http://schemas.microsoft.com/office/drawing/2014/chart" uri="{C3380CC4-5D6E-409C-BE32-E72D297353CC}">
              <c16:uniqueId val="{00000001-FD41-48F2-B95B-64D669DA13FE}"/>
            </c:ext>
          </c:extLst>
        </c:ser>
        <c:ser>
          <c:idx val="2"/>
          <c:order val="2"/>
          <c:tx>
            <c:strRef>
              <c:f>Sheet1!$D$1</c:f>
              <c:strCache>
                <c:ptCount val="1"/>
                <c:pt idx="0">
                  <c:v>% Who Experienced Anger</c:v>
                </c:pt>
              </c:strCache>
            </c:strRef>
          </c:tx>
          <c:spPr>
            <a:ln w="38100" cap="rnd">
              <a:solidFill>
                <a:schemeClr val="accent3"/>
              </a:solidFill>
              <a:prstDash val="dash"/>
              <a:round/>
            </a:ln>
            <a:effectLst/>
          </c:spPr>
          <c:marker>
            <c:symbol val="diamond"/>
            <c:size val="12"/>
            <c:spPr>
              <a:solidFill>
                <a:schemeClr val="accent3"/>
              </a:solidFill>
              <a:ln w="9525">
                <a:solidFill>
                  <a:schemeClr val="accent3"/>
                </a:solidFill>
              </a:ln>
              <a:effectLst/>
            </c:spPr>
          </c:marker>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Sheet1!$D$2:$D$14</c:f>
              <c:numCache>
                <c:formatCode>General</c:formatCode>
                <c:ptCount val="13"/>
                <c:pt idx="0">
                  <c:v>22</c:v>
                </c:pt>
                <c:pt idx="2">
                  <c:v>16</c:v>
                </c:pt>
                <c:pt idx="6">
                  <c:v>18</c:v>
                </c:pt>
                <c:pt idx="8">
                  <c:v>18</c:v>
                </c:pt>
                <c:pt idx="11">
                  <c:v>17</c:v>
                </c:pt>
                <c:pt idx="12">
                  <c:v>22</c:v>
                </c:pt>
              </c:numCache>
            </c:numRef>
          </c:val>
          <c:smooth val="0"/>
          <c:extLst>
            <c:ext xmlns:c16="http://schemas.microsoft.com/office/drawing/2014/chart" uri="{C3380CC4-5D6E-409C-BE32-E72D297353CC}">
              <c16:uniqueId val="{00000002-FD41-48F2-B95B-64D669DA13FE}"/>
            </c:ext>
          </c:extLst>
        </c:ser>
        <c:dLbls>
          <c:showLegendKey val="0"/>
          <c:showVal val="0"/>
          <c:showCatName val="0"/>
          <c:showSerName val="0"/>
          <c:showPercent val="0"/>
          <c:showBubbleSize val="0"/>
        </c:dLbls>
        <c:marker val="1"/>
        <c:smooth val="0"/>
        <c:axId val="211711864"/>
        <c:axId val="211712520"/>
      </c:lineChart>
      <c:catAx>
        <c:axId val="21171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1712520"/>
        <c:crosses val="autoZero"/>
        <c:auto val="1"/>
        <c:lblAlgn val="ctr"/>
        <c:lblOffset val="100"/>
        <c:noMultiLvlLbl val="0"/>
      </c:catAx>
      <c:valAx>
        <c:axId val="211712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dirty="0"/>
                  <a:t>Percent </a:t>
                </a:r>
              </a:p>
            </c:rich>
          </c:tx>
          <c:layout>
            <c:manualLayout>
              <c:xMode val="edge"/>
              <c:yMode val="edge"/>
              <c:x val="1.3050383154375183E-2"/>
              <c:y val="0.3656353230255918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1711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01070374015752"/>
          <c:y val="9.2630154463588951E-2"/>
          <c:w val="0.82280179625984251"/>
          <c:h val="0.72243819540684118"/>
        </c:manualLayout>
      </c:layout>
      <c:barChart>
        <c:barDir val="col"/>
        <c:grouping val="clustered"/>
        <c:varyColors val="0"/>
        <c:ser>
          <c:idx val="0"/>
          <c:order val="0"/>
          <c:tx>
            <c:strRef>
              <c:f>Sheet1!$B$1</c:f>
              <c:strCache>
                <c:ptCount val="1"/>
                <c:pt idx="0">
                  <c:v>Not Anxious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CX Success</c:v>
                </c:pt>
                <c:pt idx="1">
                  <c:v>CX Effort</c:v>
                </c:pt>
                <c:pt idx="2">
                  <c:v>CX Emotion</c:v>
                </c:pt>
              </c:strCache>
            </c:strRef>
          </c:cat>
          <c:val>
            <c:numRef>
              <c:f>Sheet1!$B$2:$B$4</c:f>
              <c:numCache>
                <c:formatCode>0%</c:formatCode>
                <c:ptCount val="3"/>
                <c:pt idx="0">
                  <c:v>0.83</c:v>
                </c:pt>
                <c:pt idx="1">
                  <c:v>0.86</c:v>
                </c:pt>
                <c:pt idx="2">
                  <c:v>0.79</c:v>
                </c:pt>
              </c:numCache>
            </c:numRef>
          </c:val>
          <c:extLst>
            <c:ext xmlns:c16="http://schemas.microsoft.com/office/drawing/2014/chart" uri="{C3380CC4-5D6E-409C-BE32-E72D297353CC}">
              <c16:uniqueId val="{00000000-9EEB-4376-B06A-CC874764EE09}"/>
            </c:ext>
          </c:extLst>
        </c:ser>
        <c:ser>
          <c:idx val="1"/>
          <c:order val="1"/>
          <c:tx>
            <c:strRef>
              <c:f>Sheet1!$C$1</c:f>
              <c:strCache>
                <c:ptCount val="1"/>
                <c:pt idx="0">
                  <c:v>Anxious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CX Success</c:v>
                </c:pt>
                <c:pt idx="1">
                  <c:v>CX Effort</c:v>
                </c:pt>
                <c:pt idx="2">
                  <c:v>CX Emotion</c:v>
                </c:pt>
              </c:strCache>
            </c:strRef>
          </c:cat>
          <c:val>
            <c:numRef>
              <c:f>Sheet1!$C$2:$C$4</c:f>
              <c:numCache>
                <c:formatCode>0%</c:formatCode>
                <c:ptCount val="3"/>
                <c:pt idx="0">
                  <c:v>0.67</c:v>
                </c:pt>
                <c:pt idx="1">
                  <c:v>0.78</c:v>
                </c:pt>
                <c:pt idx="2">
                  <c:v>0.68</c:v>
                </c:pt>
              </c:numCache>
            </c:numRef>
          </c:val>
          <c:extLst>
            <c:ext xmlns:c16="http://schemas.microsoft.com/office/drawing/2014/chart" uri="{C3380CC4-5D6E-409C-BE32-E72D297353CC}">
              <c16:uniqueId val="{00000001-9EEB-4376-B06A-CC874764EE09}"/>
            </c:ext>
          </c:extLst>
        </c:ser>
        <c:dLbls>
          <c:showLegendKey val="0"/>
          <c:showVal val="0"/>
          <c:showCatName val="0"/>
          <c:showSerName val="0"/>
          <c:showPercent val="0"/>
          <c:showBubbleSize val="0"/>
        </c:dLbls>
        <c:gapWidth val="219"/>
        <c:overlap val="-27"/>
        <c:axId val="1044406552"/>
        <c:axId val="1044400648"/>
      </c:barChart>
      <c:catAx>
        <c:axId val="104440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044400648"/>
        <c:crosses val="autoZero"/>
        <c:auto val="1"/>
        <c:lblAlgn val="ctr"/>
        <c:lblOffset val="100"/>
        <c:noMultiLvlLbl val="0"/>
      </c:catAx>
      <c:valAx>
        <c:axId val="1044400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Top Three Box %</a:t>
                </a:r>
              </a:p>
            </c:rich>
          </c:tx>
          <c:layout>
            <c:manualLayout>
              <c:xMode val="edge"/>
              <c:yMode val="edge"/>
              <c:x val="2.6640009842519687E-3"/>
              <c:y val="0.3133883871831026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4440655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3667494043876"/>
          <c:y val="3.0414744336532941E-2"/>
          <c:w val="0.86703014541621126"/>
          <c:h val="0.82390130422172125"/>
        </c:manualLayout>
      </c:layout>
      <c:barChart>
        <c:barDir val="bar"/>
        <c:grouping val="clustered"/>
        <c:varyColors val="0"/>
        <c:ser>
          <c:idx val="0"/>
          <c:order val="0"/>
          <c:tx>
            <c:strRef>
              <c:f>Sheet1!$B$1</c:f>
              <c:strCache>
                <c:ptCount val="1"/>
                <c:pt idx="0">
                  <c:v>When Deciding to Apply for a Loan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Hopeful</c:v>
                </c:pt>
                <c:pt idx="1">
                  <c:v>Anxious</c:v>
                </c:pt>
                <c:pt idx="2">
                  <c:v>Excited</c:v>
                </c:pt>
                <c:pt idx="3">
                  <c:v>Happy</c:v>
                </c:pt>
                <c:pt idx="4">
                  <c:v>Stressed</c:v>
                </c:pt>
                <c:pt idx="5">
                  <c:v>Indifferent</c:v>
                </c:pt>
                <c:pt idx="6">
                  <c:v>Afraid</c:v>
                </c:pt>
              </c:strCache>
            </c:strRef>
          </c:cat>
          <c:val>
            <c:numRef>
              <c:f>Sheet1!$B$2:$B$8</c:f>
              <c:numCache>
                <c:formatCode>0%</c:formatCode>
                <c:ptCount val="7"/>
                <c:pt idx="0">
                  <c:v>0.45</c:v>
                </c:pt>
                <c:pt idx="1">
                  <c:v>0.38</c:v>
                </c:pt>
                <c:pt idx="2">
                  <c:v>0.35</c:v>
                </c:pt>
                <c:pt idx="3">
                  <c:v>0.28999999999999998</c:v>
                </c:pt>
                <c:pt idx="4">
                  <c:v>0.27</c:v>
                </c:pt>
                <c:pt idx="5">
                  <c:v>0.1</c:v>
                </c:pt>
                <c:pt idx="6">
                  <c:v>0.09</c:v>
                </c:pt>
              </c:numCache>
            </c:numRef>
          </c:val>
          <c:extLst>
            <c:ext xmlns:c16="http://schemas.microsoft.com/office/drawing/2014/chart" uri="{C3380CC4-5D6E-409C-BE32-E72D297353CC}">
              <c16:uniqueId val="{00000000-7571-4292-A0A2-01E9E6FB48E3}"/>
            </c:ext>
          </c:extLst>
        </c:ser>
        <c:ser>
          <c:idx val="1"/>
          <c:order val="1"/>
          <c:tx>
            <c:strRef>
              <c:f>Sheet1!$C$1</c:f>
              <c:strCache>
                <c:ptCount val="1"/>
                <c:pt idx="0">
                  <c:v>When Applying for a Loan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Hopeful</c:v>
                </c:pt>
                <c:pt idx="1">
                  <c:v>Anxious</c:v>
                </c:pt>
                <c:pt idx="2">
                  <c:v>Excited</c:v>
                </c:pt>
                <c:pt idx="3">
                  <c:v>Happy</c:v>
                </c:pt>
                <c:pt idx="4">
                  <c:v>Stressed</c:v>
                </c:pt>
                <c:pt idx="5">
                  <c:v>Indifferent</c:v>
                </c:pt>
                <c:pt idx="6">
                  <c:v>Afraid</c:v>
                </c:pt>
              </c:strCache>
            </c:strRef>
          </c:cat>
          <c:val>
            <c:numRef>
              <c:f>Sheet1!$C$2:$C$8</c:f>
              <c:numCache>
                <c:formatCode>0%</c:formatCode>
                <c:ptCount val="7"/>
                <c:pt idx="0">
                  <c:v>0.41</c:v>
                </c:pt>
                <c:pt idx="1">
                  <c:v>0.36</c:v>
                </c:pt>
                <c:pt idx="2">
                  <c:v>0.28000000000000003</c:v>
                </c:pt>
                <c:pt idx="3">
                  <c:v>0.25</c:v>
                </c:pt>
                <c:pt idx="4">
                  <c:v>0.21</c:v>
                </c:pt>
                <c:pt idx="5">
                  <c:v>0.1</c:v>
                </c:pt>
                <c:pt idx="6">
                  <c:v>7.0000000000000007E-2</c:v>
                </c:pt>
              </c:numCache>
            </c:numRef>
          </c:val>
          <c:extLst>
            <c:ext xmlns:c16="http://schemas.microsoft.com/office/drawing/2014/chart" uri="{C3380CC4-5D6E-409C-BE32-E72D297353CC}">
              <c16:uniqueId val="{00000000-9C77-4DF4-97FD-7F5F6CB20F81}"/>
            </c:ext>
          </c:extLst>
        </c:ser>
        <c:dLbls>
          <c:showLegendKey val="0"/>
          <c:showVal val="0"/>
          <c:showCatName val="0"/>
          <c:showSerName val="0"/>
          <c:showPercent val="0"/>
          <c:showBubbleSize val="0"/>
        </c:dLbls>
        <c:gapWidth val="60"/>
        <c:axId val="315395248"/>
        <c:axId val="315397544"/>
      </c:barChart>
      <c:catAx>
        <c:axId val="315395248"/>
        <c:scaling>
          <c:orientation val="maxMin"/>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315397544"/>
        <c:crosses val="autoZero"/>
        <c:auto val="1"/>
        <c:lblAlgn val="ctr"/>
        <c:lblOffset val="100"/>
        <c:noMultiLvlLbl val="0"/>
      </c:catAx>
      <c:valAx>
        <c:axId val="315397544"/>
        <c:scaling>
          <c:orientation val="minMax"/>
        </c:scaling>
        <c:delete val="1"/>
        <c:axPos val="t"/>
        <c:numFmt formatCode="0%" sourceLinked="1"/>
        <c:majorTickMark val="none"/>
        <c:minorTickMark val="none"/>
        <c:tickLblPos val="nextTo"/>
        <c:crossAx val="31539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5820478161819286"/>
          <c:y val="7.7180027033953241E-2"/>
          <c:w val="0.29398454724055006"/>
          <c:h val="0.64978649206819794"/>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01-4D48-B3D2-97C9A4BFA6F1}"/>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0720-4DCB-AB36-259E10763455}"/>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0720-4DCB-AB36-259E10763455}"/>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0720-4DCB-AB36-259E10763455}"/>
              </c:ext>
            </c:extLst>
          </c:dPt>
          <c:dLbls>
            <c:dLbl>
              <c:idx val="0"/>
              <c:layout>
                <c:manualLayout>
                  <c:x val="0.13858813969247974"/>
                  <c:y val="-0.10976388002552648"/>
                </c:manualLayout>
              </c:layout>
              <c:tx>
                <c:rich>
                  <a:bodyPr/>
                  <a:lstStyle/>
                  <a:p>
                    <a:fld id="{670A4FA5-7739-4DF5-A7D2-42242EAC54C9}" type="CATEGORYNAME">
                      <a:rPr lang="en-US" smtClean="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01-4D48-B3D2-97C9A4BFA6F1}"/>
                </c:ext>
              </c:extLst>
            </c:dLbl>
            <c:dLbl>
              <c:idx val="1"/>
              <c:layout>
                <c:manualLayout>
                  <c:x val="-0.22289592467207173"/>
                  <c:y val="0.2220804084237396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20-4DCB-AB36-259E10763455}"/>
                </c:ext>
              </c:extLst>
            </c:dLbl>
            <c:dLbl>
              <c:idx val="2"/>
              <c:layout>
                <c:manualLayout>
                  <c:x val="-0.19171359324126377"/>
                  <c:y val="4.084237396298660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20-4DCB-AB36-259E10763455}"/>
                </c:ext>
              </c:extLst>
            </c:dLbl>
            <c:dLbl>
              <c:idx val="3"/>
              <c:layout>
                <c:manualLayout>
                  <c:x val="-0.25407825610287971"/>
                  <c:y val="-7.147415443522654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20-4DCB-AB36-259E10763455}"/>
                </c:ext>
              </c:extLst>
            </c:dLbl>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Not Worried / Stressed</c:v>
                </c:pt>
                <c:pt idx="1">
                  <c:v>Worried / Stressed Only When Deciding to Apply</c:v>
                </c:pt>
                <c:pt idx="2">
                  <c:v>Worried / Stressed Only When Applying</c:v>
                </c:pt>
                <c:pt idx="3">
                  <c:v>Worried / Stressed Both While Deciding / While Applying</c:v>
                </c:pt>
              </c:strCache>
            </c:strRef>
          </c:cat>
          <c:val>
            <c:numRef>
              <c:f>Sheet1!$B$2:$B$5</c:f>
              <c:numCache>
                <c:formatCode>General</c:formatCode>
                <c:ptCount val="4"/>
                <c:pt idx="0">
                  <c:v>176</c:v>
                </c:pt>
                <c:pt idx="1">
                  <c:v>76</c:v>
                </c:pt>
                <c:pt idx="2">
                  <c:v>64</c:v>
                </c:pt>
                <c:pt idx="3">
                  <c:v>139</c:v>
                </c:pt>
              </c:numCache>
            </c:numRef>
          </c:val>
          <c:extLst>
            <c:ext xmlns:c16="http://schemas.microsoft.com/office/drawing/2014/chart" uri="{C3380CC4-5D6E-409C-BE32-E72D297353CC}">
              <c16:uniqueId val="{00000000-6B01-4D48-B3D2-97C9A4BFA6F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5820478161819286"/>
          <c:y val="7.7180027033953241E-2"/>
          <c:w val="0.29398454724055006"/>
          <c:h val="0.64978649206819794"/>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01-4D48-B3D2-97C9A4BFA6F1}"/>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0720-4DCB-AB36-259E10763455}"/>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0720-4DCB-AB36-259E10763455}"/>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0720-4DCB-AB36-259E10763455}"/>
              </c:ext>
            </c:extLst>
          </c:dPt>
          <c:dLbls>
            <c:dLbl>
              <c:idx val="0"/>
              <c:layout>
                <c:manualLayout>
                  <c:x val="0.13858813969247974"/>
                  <c:y val="-0.10976388002552648"/>
                </c:manualLayout>
              </c:layout>
              <c:tx>
                <c:rich>
                  <a:bodyPr/>
                  <a:lstStyle/>
                  <a:p>
                    <a:r>
                      <a:rPr lang="en-US" dirty="0"/>
                      <a:t>Lender </a:t>
                    </a:r>
                    <a:fld id="{670A4FA5-7739-4DF5-A7D2-42242EAC54C9}" type="CATEGORYNAME">
                      <a:rPr lang="en-US" smtClean="0"/>
                      <a:pPr/>
                      <a:t>[CATEGORY NAME]</a:t>
                    </a:fld>
                    <a:endParaRPr lang="en-US" dirty="0"/>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01-4D48-B3D2-97C9A4BFA6F1}"/>
                </c:ext>
              </c:extLst>
            </c:dLbl>
            <c:dLbl>
              <c:idx val="1"/>
              <c:layout>
                <c:manualLayout>
                  <c:x val="-0.22289592467207173"/>
                  <c:y val="0.2220804084237396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20-4DCB-AB36-259E10763455}"/>
                </c:ext>
              </c:extLst>
            </c:dLbl>
            <c:dLbl>
              <c:idx val="2"/>
              <c:layout>
                <c:manualLayout>
                  <c:x val="-0.19517829673357576"/>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20-4DCB-AB36-259E10763455}"/>
                </c:ext>
              </c:extLst>
            </c:dLbl>
            <c:dLbl>
              <c:idx val="3"/>
              <c:layout>
                <c:manualLayout>
                  <c:x val="-0.25407825610287971"/>
                  <c:y val="-7.147415443522654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20-4DCB-AB36-259E10763455}"/>
                </c:ext>
              </c:extLst>
            </c:dLbl>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Did Not Take Action</c:v>
                </c:pt>
                <c:pt idx="1">
                  <c:v>Took Action When Deciding and When Applying for Loan</c:v>
                </c:pt>
                <c:pt idx="2">
                  <c:v>Took Action Only When Deciding to Apply for Loan</c:v>
                </c:pt>
                <c:pt idx="3">
                  <c:v>Took Action Only When Applying for Loan</c:v>
                </c:pt>
              </c:strCache>
            </c:strRef>
          </c:cat>
          <c:val>
            <c:numRef>
              <c:f>Sheet1!$B$2:$B$5</c:f>
              <c:numCache>
                <c:formatCode>General</c:formatCode>
                <c:ptCount val="4"/>
                <c:pt idx="0">
                  <c:v>0.56299999999999994</c:v>
                </c:pt>
                <c:pt idx="1">
                  <c:v>0.104</c:v>
                </c:pt>
                <c:pt idx="2">
                  <c:v>0.19</c:v>
                </c:pt>
                <c:pt idx="3">
                  <c:v>0.14199999999999999</c:v>
                </c:pt>
              </c:numCache>
            </c:numRef>
          </c:val>
          <c:extLst>
            <c:ext xmlns:c16="http://schemas.microsoft.com/office/drawing/2014/chart" uri="{C3380CC4-5D6E-409C-BE32-E72D297353CC}">
              <c16:uniqueId val="{00000000-6B01-4D48-B3D2-97C9A4BFA6F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i="0" baseline="0" dirty="0">
                <a:effectLst/>
              </a:rPr>
              <a:t>Lenders that Act to Mitigate Borrowers' Worries/Stress </a:t>
            </a:r>
          </a:p>
          <a:p>
            <a:pPr>
              <a:defRPr>
                <a:solidFill>
                  <a:schemeClr val="tx1"/>
                </a:solidFill>
              </a:defRPr>
            </a:pPr>
            <a:r>
              <a:rPr lang="en-US" sz="1800" b="1" i="0" baseline="0" dirty="0">
                <a:effectLst/>
              </a:rPr>
              <a:t>are Rewarded with Higher CX Ratings</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577063634980178"/>
          <c:y val="0.17514676431881898"/>
          <c:w val="0.86704189298798706"/>
          <c:h val="0.64643443070633089"/>
        </c:manualLayout>
      </c:layout>
      <c:barChart>
        <c:barDir val="col"/>
        <c:grouping val="clustered"/>
        <c:varyColors val="0"/>
        <c:ser>
          <c:idx val="0"/>
          <c:order val="0"/>
          <c:tx>
            <c:strRef>
              <c:f>Sheet1!$B$1</c:f>
              <c:strCache>
                <c:ptCount val="1"/>
                <c:pt idx="0">
                  <c:v>Lender DID NOT Take Action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CX Success</c:v>
                </c:pt>
                <c:pt idx="1">
                  <c:v>CX Effort</c:v>
                </c:pt>
                <c:pt idx="2">
                  <c:v>CX Emotion</c:v>
                </c:pt>
              </c:strCache>
            </c:strRef>
          </c:cat>
          <c:val>
            <c:numRef>
              <c:f>Sheet1!$B$2:$B$4</c:f>
              <c:numCache>
                <c:formatCode>0%</c:formatCode>
                <c:ptCount val="3"/>
                <c:pt idx="0">
                  <c:v>0.61635220125786161</c:v>
                </c:pt>
                <c:pt idx="1">
                  <c:v>0.63694267515923564</c:v>
                </c:pt>
                <c:pt idx="2">
                  <c:v>0.54430379746835444</c:v>
                </c:pt>
              </c:numCache>
            </c:numRef>
          </c:val>
          <c:extLst>
            <c:ext xmlns:c16="http://schemas.microsoft.com/office/drawing/2014/chart" uri="{C3380CC4-5D6E-409C-BE32-E72D297353CC}">
              <c16:uniqueId val="{00000000-9EEB-4376-B06A-CC874764EE09}"/>
            </c:ext>
          </c:extLst>
        </c:ser>
        <c:ser>
          <c:idx val="1"/>
          <c:order val="1"/>
          <c:tx>
            <c:strRef>
              <c:f>Sheet1!$C$1</c:f>
              <c:strCache>
                <c:ptCount val="1"/>
                <c:pt idx="0">
                  <c:v>Lender Took 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CX Success</c:v>
                </c:pt>
                <c:pt idx="1">
                  <c:v>CX Effort</c:v>
                </c:pt>
                <c:pt idx="2">
                  <c:v>CX Emotion</c:v>
                </c:pt>
              </c:strCache>
            </c:strRef>
          </c:cat>
          <c:val>
            <c:numRef>
              <c:f>Sheet1!$C$2:$C$4</c:f>
              <c:numCache>
                <c:formatCode>0%</c:formatCode>
                <c:ptCount val="3"/>
                <c:pt idx="0">
                  <c:v>0.80991735537190079</c:v>
                </c:pt>
                <c:pt idx="1">
                  <c:v>0.77685950413223137</c:v>
                </c:pt>
                <c:pt idx="2">
                  <c:v>0.77049180327868805</c:v>
                </c:pt>
              </c:numCache>
            </c:numRef>
          </c:val>
          <c:extLst>
            <c:ext xmlns:c16="http://schemas.microsoft.com/office/drawing/2014/chart" uri="{C3380CC4-5D6E-409C-BE32-E72D297353CC}">
              <c16:uniqueId val="{00000001-9EEB-4376-B06A-CC874764EE09}"/>
            </c:ext>
          </c:extLst>
        </c:ser>
        <c:dLbls>
          <c:showLegendKey val="0"/>
          <c:showVal val="0"/>
          <c:showCatName val="0"/>
          <c:showSerName val="0"/>
          <c:showPercent val="0"/>
          <c:showBubbleSize val="0"/>
        </c:dLbls>
        <c:gapWidth val="219"/>
        <c:overlap val="-27"/>
        <c:axId val="1044406552"/>
        <c:axId val="1044400648"/>
      </c:barChart>
      <c:catAx>
        <c:axId val="104440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44400648"/>
        <c:crosses val="autoZero"/>
        <c:auto val="1"/>
        <c:lblAlgn val="ctr"/>
        <c:lblOffset val="100"/>
        <c:noMultiLvlLbl val="0"/>
      </c:catAx>
      <c:valAx>
        <c:axId val="1044400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Top Three Box %</a:t>
                </a:r>
              </a:p>
            </c:rich>
          </c:tx>
          <c:layout>
            <c:manualLayout>
              <c:xMode val="edge"/>
              <c:yMode val="edge"/>
              <c:x val="7.3515009842519685E-3"/>
              <c:y val="0.3440999957076295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44406552"/>
        <c:crosses val="autoZero"/>
        <c:crossBetween val="between"/>
      </c:valAx>
      <c:spPr>
        <a:noFill/>
        <a:ln>
          <a:noFill/>
        </a:ln>
        <a:effectLst/>
      </c:spPr>
    </c:plotArea>
    <c:legend>
      <c:legendPos val="b"/>
      <c:layout>
        <c:manualLayout>
          <c:xMode val="edge"/>
          <c:yMode val="edge"/>
          <c:x val="0.19968130278921783"/>
          <c:y val="0.92399844184936275"/>
          <c:w val="0.60063739442156439"/>
          <c:h val="7.60015581506372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2346838765407"/>
          <c:y val="0.16027547929943123"/>
          <c:w val="0.87137934399813932"/>
          <c:h val="0.6129954641080636"/>
        </c:manualLayout>
      </c:layout>
      <c:barChart>
        <c:barDir val="col"/>
        <c:grouping val="clustered"/>
        <c:varyColors val="0"/>
        <c:ser>
          <c:idx val="0"/>
          <c:order val="0"/>
          <c:tx>
            <c:strRef>
              <c:f>Sheet1!$B$1</c:f>
              <c:strCache>
                <c:ptCount val="1"/>
                <c:pt idx="0">
                  <c:v>Lender Did Not Take Action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Likely to Consider Lender for Next Purchase</c:v>
                </c:pt>
                <c:pt idx="1">
                  <c:v>Likely to Recommend Lender</c:v>
                </c:pt>
              </c:strCache>
            </c:strRef>
          </c:cat>
          <c:val>
            <c:numRef>
              <c:f>Sheet1!$B$2:$B$3</c:f>
              <c:numCache>
                <c:formatCode>0%</c:formatCode>
                <c:ptCount val="2"/>
                <c:pt idx="0">
                  <c:v>0.45</c:v>
                </c:pt>
                <c:pt idx="1">
                  <c:v>0.41</c:v>
                </c:pt>
              </c:numCache>
            </c:numRef>
          </c:val>
          <c:extLst>
            <c:ext xmlns:c16="http://schemas.microsoft.com/office/drawing/2014/chart" uri="{C3380CC4-5D6E-409C-BE32-E72D297353CC}">
              <c16:uniqueId val="{00000000-3D1B-481D-921D-6CA7F5C5FE47}"/>
            </c:ext>
          </c:extLst>
        </c:ser>
        <c:ser>
          <c:idx val="1"/>
          <c:order val="1"/>
          <c:tx>
            <c:strRef>
              <c:f>Sheet1!$C$1</c:f>
              <c:strCache>
                <c:ptCount val="1"/>
                <c:pt idx="0">
                  <c:v>Lender Took Action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Likely to Consider Lender for Next Purchase</c:v>
                </c:pt>
                <c:pt idx="1">
                  <c:v>Likely to Recommend Lender</c:v>
                </c:pt>
              </c:strCache>
            </c:strRef>
          </c:cat>
          <c:val>
            <c:numRef>
              <c:f>Sheet1!$C$2:$C$3</c:f>
              <c:numCache>
                <c:formatCode>0%</c:formatCode>
                <c:ptCount val="2"/>
                <c:pt idx="0">
                  <c:v>0.78</c:v>
                </c:pt>
                <c:pt idx="1">
                  <c:v>0.75</c:v>
                </c:pt>
              </c:numCache>
            </c:numRef>
          </c:val>
          <c:extLst>
            <c:ext xmlns:c16="http://schemas.microsoft.com/office/drawing/2014/chart" uri="{C3380CC4-5D6E-409C-BE32-E72D297353CC}">
              <c16:uniqueId val="{00000001-3D1B-481D-921D-6CA7F5C5FE47}"/>
            </c:ext>
          </c:extLst>
        </c:ser>
        <c:dLbls>
          <c:showLegendKey val="0"/>
          <c:showVal val="0"/>
          <c:showCatName val="0"/>
          <c:showSerName val="0"/>
          <c:showPercent val="0"/>
          <c:showBubbleSize val="0"/>
        </c:dLbls>
        <c:gapWidth val="219"/>
        <c:overlap val="-27"/>
        <c:axId val="681071304"/>
        <c:axId val="681072616"/>
      </c:barChart>
      <c:catAx>
        <c:axId val="68107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81072616"/>
        <c:crosses val="autoZero"/>
        <c:auto val="1"/>
        <c:lblAlgn val="ctr"/>
        <c:lblOffset val="100"/>
        <c:noMultiLvlLbl val="0"/>
      </c:catAx>
      <c:valAx>
        <c:axId val="681072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800" b="0" i="0" baseline="0" dirty="0">
                    <a:solidFill>
                      <a:schemeClr val="tx1"/>
                    </a:solidFill>
                    <a:effectLst/>
                  </a:rPr>
                  <a:t>Top Three Box %</a:t>
                </a:r>
                <a:endParaRPr lang="en-US" dirty="0">
                  <a:solidFill>
                    <a:schemeClr val="tx1"/>
                  </a:solidFill>
                  <a:effectLst/>
                </a:endParaRPr>
              </a:p>
            </c:rich>
          </c:tx>
          <c:layout>
            <c:manualLayout>
              <c:xMode val="edge"/>
              <c:yMode val="edge"/>
              <c:x val="2.6041666666666665E-3"/>
              <c:y val="0.276156730408698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81071304"/>
        <c:crosses val="autoZero"/>
        <c:crossBetween val="between"/>
      </c:valAx>
      <c:spPr>
        <a:noFill/>
        <a:ln>
          <a:noFill/>
        </a:ln>
        <a:effectLst/>
      </c:spPr>
    </c:plotArea>
    <c:legend>
      <c:legendPos val="b"/>
      <c:layout>
        <c:manualLayout>
          <c:xMode val="edge"/>
          <c:yMode val="edge"/>
          <c:x val="0.2079332992790458"/>
          <c:y val="0.88503034202731334"/>
          <c:w val="0.58149616681617333"/>
          <c:h val="5.9618636613611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0.6609</cdr:x>
      <cdr:y>0</cdr:y>
    </cdr:from>
    <cdr:to>
      <cdr:x>0.84951</cdr:x>
      <cdr:y>0.16697</cdr:y>
    </cdr:to>
    <cdr:sp macro="" textlink="">
      <cdr:nvSpPr>
        <cdr:cNvPr id="2" name="Speech Bubble: Rectangle with Corners Rounded 1">
          <a:extLst xmlns:a="http://schemas.openxmlformats.org/drawingml/2006/main">
            <a:ext uri="{FF2B5EF4-FFF2-40B4-BE49-F238E27FC236}">
              <a16:creationId xmlns:a16="http://schemas.microsoft.com/office/drawing/2014/main" id="{CD11883B-50DD-492C-9745-F99BBBCEF55E}"/>
            </a:ext>
          </a:extLst>
        </cdr:cNvPr>
        <cdr:cNvSpPr/>
      </cdr:nvSpPr>
      <cdr:spPr>
        <a:xfrm xmlns:a="http://schemas.openxmlformats.org/drawingml/2006/main">
          <a:off x="7267613" y="0"/>
          <a:ext cx="2074129" cy="830689"/>
        </a:xfrm>
        <a:prstGeom xmlns:a="http://schemas.openxmlformats.org/drawingml/2006/main" prst="wedgeRoundRectCallout">
          <a:avLst>
            <a:gd name="adj1" fmla="val 54140"/>
            <a:gd name="adj2" fmla="val 88005"/>
            <a:gd name="adj3" fmla="val 16667"/>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sz="1400" b="1" dirty="0"/>
            <a:t>Potential CU Point of Differentiation</a:t>
          </a:r>
        </a:p>
      </cdr:txBody>
    </cdr:sp>
  </cdr:relSizeAnchor>
</c:userShapes>
</file>

<file path=ppt/drawings/drawing2.xml><?xml version="1.0" encoding="utf-8"?>
<c:userShapes xmlns:c="http://schemas.openxmlformats.org/drawingml/2006/chart">
  <cdr:relSizeAnchor xmlns:cdr="http://schemas.openxmlformats.org/drawingml/2006/chartDrawing">
    <cdr:from>
      <cdr:x>0.58411</cdr:x>
      <cdr:y>0.31502</cdr:y>
    </cdr:from>
    <cdr:to>
      <cdr:x>0.65205</cdr:x>
      <cdr:y>0.40913</cdr:y>
    </cdr:to>
    <cdr:sp macro="" textlink="">
      <cdr:nvSpPr>
        <cdr:cNvPr id="3" name="TextBox 2">
          <a:extLst xmlns:a="http://schemas.openxmlformats.org/drawingml/2006/main">
            <a:ext uri="{FF2B5EF4-FFF2-40B4-BE49-F238E27FC236}">
              <a16:creationId xmlns:a16="http://schemas.microsoft.com/office/drawing/2014/main" id="{77AFF987-8B3B-454C-BC2D-0D720DF76828}"/>
            </a:ext>
          </a:extLst>
        </cdr:cNvPr>
        <cdr:cNvSpPr txBox="1"/>
      </cdr:nvSpPr>
      <cdr:spPr>
        <a:xfrm xmlns:a="http://schemas.openxmlformats.org/drawingml/2006/main">
          <a:off x="6423201" y="1567273"/>
          <a:ext cx="747132" cy="4682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chemeClr val="bg1"/>
              </a:solidFill>
            </a:rPr>
            <a:t>39%</a:t>
          </a:r>
        </a:p>
      </cdr:txBody>
    </cdr:sp>
  </cdr:relSizeAnchor>
  <cdr:relSizeAnchor xmlns:cdr="http://schemas.openxmlformats.org/drawingml/2006/chartDrawing">
    <cdr:from>
      <cdr:x>0.5</cdr:x>
      <cdr:y>0.59394</cdr:y>
    </cdr:from>
    <cdr:to>
      <cdr:x>0.56794</cdr:x>
      <cdr:y>0.68805</cdr:y>
    </cdr:to>
    <cdr:sp macro="" textlink="">
      <cdr:nvSpPr>
        <cdr:cNvPr id="4" name="TextBox 1">
          <a:extLst xmlns:a="http://schemas.openxmlformats.org/drawingml/2006/main">
            <a:ext uri="{FF2B5EF4-FFF2-40B4-BE49-F238E27FC236}">
              <a16:creationId xmlns:a16="http://schemas.microsoft.com/office/drawing/2014/main" id="{79E696A0-B8B7-45D8-892D-67F31EDC2519}"/>
            </a:ext>
          </a:extLst>
        </cdr:cNvPr>
        <cdr:cNvSpPr txBox="1"/>
      </cdr:nvSpPr>
      <cdr:spPr>
        <a:xfrm xmlns:a="http://schemas.openxmlformats.org/drawingml/2006/main">
          <a:off x="5498306" y="2954978"/>
          <a:ext cx="747132" cy="4682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17%</a:t>
          </a:r>
        </a:p>
      </cdr:txBody>
    </cdr:sp>
  </cdr:relSizeAnchor>
  <cdr:relSizeAnchor xmlns:cdr="http://schemas.openxmlformats.org/drawingml/2006/chartDrawing">
    <cdr:from>
      <cdr:x>0.39838</cdr:x>
      <cdr:y>0.53164</cdr:y>
    </cdr:from>
    <cdr:to>
      <cdr:x>0.46632</cdr:x>
      <cdr:y>0.62576</cdr:y>
    </cdr:to>
    <cdr:sp macro="" textlink="">
      <cdr:nvSpPr>
        <cdr:cNvPr id="5" name="TextBox 1">
          <a:extLst xmlns:a="http://schemas.openxmlformats.org/drawingml/2006/main">
            <a:ext uri="{FF2B5EF4-FFF2-40B4-BE49-F238E27FC236}">
              <a16:creationId xmlns:a16="http://schemas.microsoft.com/office/drawing/2014/main" id="{79E696A0-B8B7-45D8-892D-67F31EDC2519}"/>
            </a:ext>
          </a:extLst>
        </cdr:cNvPr>
        <cdr:cNvSpPr txBox="1"/>
      </cdr:nvSpPr>
      <cdr:spPr>
        <a:xfrm xmlns:a="http://schemas.openxmlformats.org/drawingml/2006/main">
          <a:off x="4380792" y="2645042"/>
          <a:ext cx="747132" cy="4682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14%</a:t>
          </a:r>
        </a:p>
      </cdr:txBody>
    </cdr:sp>
  </cdr:relSizeAnchor>
  <cdr:relSizeAnchor xmlns:cdr="http://schemas.openxmlformats.org/drawingml/2006/chartDrawing">
    <cdr:from>
      <cdr:x>0.39048</cdr:x>
      <cdr:y>0.21711</cdr:y>
    </cdr:from>
    <cdr:to>
      <cdr:x>0.45842</cdr:x>
      <cdr:y>0.31122</cdr:y>
    </cdr:to>
    <cdr:sp macro="" textlink="">
      <cdr:nvSpPr>
        <cdr:cNvPr id="6" name="TextBox 1">
          <a:extLst xmlns:a="http://schemas.openxmlformats.org/drawingml/2006/main">
            <a:ext uri="{FF2B5EF4-FFF2-40B4-BE49-F238E27FC236}">
              <a16:creationId xmlns:a16="http://schemas.microsoft.com/office/drawing/2014/main" id="{94E08657-E32A-4449-9635-97C777949C3C}"/>
            </a:ext>
          </a:extLst>
        </cdr:cNvPr>
        <cdr:cNvSpPr txBox="1"/>
      </cdr:nvSpPr>
      <cdr:spPr>
        <a:xfrm xmlns:a="http://schemas.openxmlformats.org/drawingml/2006/main">
          <a:off x="4293974" y="1080172"/>
          <a:ext cx="747132" cy="4682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30%</a:t>
          </a:r>
        </a:p>
      </cdr:txBody>
    </cdr:sp>
  </cdr:relSizeAnchor>
</c:userShapes>
</file>

<file path=ppt/drawings/drawing3.xml><?xml version="1.0" encoding="utf-8"?>
<c:userShapes xmlns:c="http://schemas.openxmlformats.org/drawingml/2006/chart">
  <cdr:relSizeAnchor xmlns:cdr="http://schemas.openxmlformats.org/drawingml/2006/chartDrawing">
    <cdr:from>
      <cdr:x>0.58166</cdr:x>
      <cdr:y>0.42042</cdr:y>
    </cdr:from>
    <cdr:to>
      <cdr:x>0.6496</cdr:x>
      <cdr:y>0.51454</cdr:y>
    </cdr:to>
    <cdr:sp macro="" textlink="">
      <cdr:nvSpPr>
        <cdr:cNvPr id="3" name="TextBox 2">
          <a:extLst xmlns:a="http://schemas.openxmlformats.org/drawingml/2006/main">
            <a:ext uri="{FF2B5EF4-FFF2-40B4-BE49-F238E27FC236}">
              <a16:creationId xmlns:a16="http://schemas.microsoft.com/office/drawing/2014/main" id="{77AFF987-8B3B-454C-BC2D-0D720DF76828}"/>
            </a:ext>
          </a:extLst>
        </cdr:cNvPr>
        <cdr:cNvSpPr txBox="1"/>
      </cdr:nvSpPr>
      <cdr:spPr>
        <a:xfrm xmlns:a="http://schemas.openxmlformats.org/drawingml/2006/main">
          <a:off x="6396307" y="2091688"/>
          <a:ext cx="747132" cy="4682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chemeClr val="bg1"/>
              </a:solidFill>
            </a:rPr>
            <a:t>56%</a:t>
          </a:r>
        </a:p>
      </cdr:txBody>
    </cdr:sp>
  </cdr:relSizeAnchor>
  <cdr:relSizeAnchor xmlns:cdr="http://schemas.openxmlformats.org/drawingml/2006/chartDrawing">
    <cdr:from>
      <cdr:x>0.40476</cdr:x>
      <cdr:y>0.54259</cdr:y>
    </cdr:from>
    <cdr:to>
      <cdr:x>0.47271</cdr:x>
      <cdr:y>0.6367</cdr:y>
    </cdr:to>
    <cdr:sp macro="" textlink="">
      <cdr:nvSpPr>
        <cdr:cNvPr id="4" name="TextBox 1">
          <a:extLst xmlns:a="http://schemas.openxmlformats.org/drawingml/2006/main">
            <a:ext uri="{FF2B5EF4-FFF2-40B4-BE49-F238E27FC236}">
              <a16:creationId xmlns:a16="http://schemas.microsoft.com/office/drawing/2014/main" id="{79E696A0-B8B7-45D8-892D-67F31EDC2519}"/>
            </a:ext>
          </a:extLst>
        </cdr:cNvPr>
        <cdr:cNvSpPr txBox="1"/>
      </cdr:nvSpPr>
      <cdr:spPr>
        <a:xfrm xmlns:a="http://schemas.openxmlformats.org/drawingml/2006/main">
          <a:off x="4451038" y="2699484"/>
          <a:ext cx="747132" cy="4682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10%</a:t>
          </a:r>
        </a:p>
      </cdr:txBody>
    </cdr:sp>
  </cdr:relSizeAnchor>
  <cdr:relSizeAnchor xmlns:cdr="http://schemas.openxmlformats.org/drawingml/2006/chartDrawing">
    <cdr:from>
      <cdr:x>0.36903</cdr:x>
      <cdr:y>0.33974</cdr:y>
    </cdr:from>
    <cdr:to>
      <cdr:x>0.43697</cdr:x>
      <cdr:y>0.43386</cdr:y>
    </cdr:to>
    <cdr:sp macro="" textlink="">
      <cdr:nvSpPr>
        <cdr:cNvPr id="5" name="TextBox 1">
          <a:extLst xmlns:a="http://schemas.openxmlformats.org/drawingml/2006/main">
            <a:ext uri="{FF2B5EF4-FFF2-40B4-BE49-F238E27FC236}">
              <a16:creationId xmlns:a16="http://schemas.microsoft.com/office/drawing/2014/main" id="{79E696A0-B8B7-45D8-892D-67F31EDC2519}"/>
            </a:ext>
          </a:extLst>
        </cdr:cNvPr>
        <cdr:cNvSpPr txBox="1"/>
      </cdr:nvSpPr>
      <cdr:spPr>
        <a:xfrm xmlns:a="http://schemas.openxmlformats.org/drawingml/2006/main">
          <a:off x="4058063" y="1690300"/>
          <a:ext cx="747132" cy="4682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19%</a:t>
          </a:r>
        </a:p>
      </cdr:txBody>
    </cdr:sp>
  </cdr:relSizeAnchor>
  <cdr:relSizeAnchor xmlns:cdr="http://schemas.openxmlformats.org/drawingml/2006/chartDrawing">
    <cdr:from>
      <cdr:x>0.43206</cdr:x>
      <cdr:y>0.15495</cdr:y>
    </cdr:from>
    <cdr:to>
      <cdr:x>0.5</cdr:x>
      <cdr:y>0.24906</cdr:y>
    </cdr:to>
    <cdr:sp macro="" textlink="">
      <cdr:nvSpPr>
        <cdr:cNvPr id="6" name="TextBox 1">
          <a:extLst xmlns:a="http://schemas.openxmlformats.org/drawingml/2006/main">
            <a:ext uri="{FF2B5EF4-FFF2-40B4-BE49-F238E27FC236}">
              <a16:creationId xmlns:a16="http://schemas.microsoft.com/office/drawing/2014/main" id="{94E08657-E32A-4449-9635-97C777949C3C}"/>
            </a:ext>
          </a:extLst>
        </cdr:cNvPr>
        <cdr:cNvSpPr txBox="1"/>
      </cdr:nvSpPr>
      <cdr:spPr>
        <a:xfrm xmlns:a="http://schemas.openxmlformats.org/drawingml/2006/main">
          <a:off x="4751174" y="770889"/>
          <a:ext cx="747132" cy="4682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14%</a:t>
          </a:r>
        </a:p>
      </cdr:txBody>
    </cdr:sp>
  </cdr:relSizeAnchor>
</c:userShapes>
</file>

<file path=ppt/drawings/drawing4.xml><?xml version="1.0" encoding="utf-8"?>
<c:userShapes xmlns:c="http://schemas.openxmlformats.org/drawingml/2006/chart">
  <cdr:relSizeAnchor xmlns:cdr="http://schemas.openxmlformats.org/drawingml/2006/chartDrawing">
    <cdr:from>
      <cdr:x>0.6609</cdr:x>
      <cdr:y>0</cdr:y>
    </cdr:from>
    <cdr:to>
      <cdr:x>0.84951</cdr:x>
      <cdr:y>0.16697</cdr:y>
    </cdr:to>
    <cdr:sp macro="" textlink="">
      <cdr:nvSpPr>
        <cdr:cNvPr id="2" name="Speech Bubble: Rectangle with Corners Rounded 1">
          <a:extLst xmlns:a="http://schemas.openxmlformats.org/drawingml/2006/main">
            <a:ext uri="{FF2B5EF4-FFF2-40B4-BE49-F238E27FC236}">
              <a16:creationId xmlns:a16="http://schemas.microsoft.com/office/drawing/2014/main" id="{CD11883B-50DD-492C-9745-F99BBBCEF55E}"/>
            </a:ext>
          </a:extLst>
        </cdr:cNvPr>
        <cdr:cNvSpPr/>
      </cdr:nvSpPr>
      <cdr:spPr>
        <a:xfrm xmlns:a="http://schemas.openxmlformats.org/drawingml/2006/main">
          <a:off x="7267613" y="0"/>
          <a:ext cx="2074129" cy="830689"/>
        </a:xfrm>
        <a:prstGeom xmlns:a="http://schemas.openxmlformats.org/drawingml/2006/main" prst="wedgeRoundRectCallout">
          <a:avLst>
            <a:gd name="adj1" fmla="val 54140"/>
            <a:gd name="adj2" fmla="val 88005"/>
            <a:gd name="adj3" fmla="val 16667"/>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sz="1400" b="1" dirty="0"/>
            <a:t>Potential CU Point of Differentiation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3315" name="Rectangle 3"/>
          <p:cNvSpPr>
            <a:spLocks noGrp="1" noChangeArrowheads="1"/>
          </p:cNvSpPr>
          <p:nvPr>
            <p:ph type="dt" sz="quarter"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3316" name="Rectangle 4"/>
          <p:cNvSpPr>
            <a:spLocks noGrp="1" noChangeArrowheads="1"/>
          </p:cNvSpPr>
          <p:nvPr>
            <p:ph type="ftr" sz="quarter" idx="2"/>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3317" name="Rectangle 5"/>
          <p:cNvSpPr>
            <a:spLocks noGrp="1" noChangeArrowheads="1"/>
          </p:cNvSpPr>
          <p:nvPr>
            <p:ph type="sldNum" sz="quarter" idx="3"/>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C9539FE0-93D5-485C-9691-F414A22DEA93}" type="slidenum">
              <a:rPr lang="en-US"/>
              <a:pPr>
                <a:defRPr/>
              </a:pPr>
              <a:t>‹#›</a:t>
            </a:fld>
            <a:endParaRPr lang="en-US"/>
          </a:p>
        </p:txBody>
      </p:sp>
    </p:spTree>
    <p:extLst>
      <p:ext uri="{BB962C8B-B14F-4D97-AF65-F5344CB8AC3E}">
        <p14:creationId xmlns:p14="http://schemas.microsoft.com/office/powerpoint/2010/main" val="2808553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407988" y="698500"/>
            <a:ext cx="61960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345" y="4416102"/>
            <a:ext cx="5607712"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719F38AC-A1FC-47AB-81BE-B8AD59C3D23E}" type="slidenum">
              <a:rPr lang="en-US"/>
              <a:pPr>
                <a:defRPr/>
              </a:pPr>
              <a:t>‹#›</a:t>
            </a:fld>
            <a:endParaRPr lang="en-US"/>
          </a:p>
        </p:txBody>
      </p:sp>
    </p:spTree>
    <p:extLst>
      <p:ext uri="{BB962C8B-B14F-4D97-AF65-F5344CB8AC3E}">
        <p14:creationId xmlns:p14="http://schemas.microsoft.com/office/powerpoint/2010/main" val="11565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allstreetonparade.com/2019/04/gallup-polls-show-america-is-dangerously-moving-in-the-wrong-direc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quickenloans.com/calculator-affordability"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roadloans.com/finance-calculators/affordability"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tructurely.com/features"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opploans.com/why-opploans/" TargetMode="External"/><Relationship Id="rId4" Type="http://schemas.openxmlformats.org/officeDocument/2006/relationships/hyperlink" Target="https://www.marketingtechnews.net/news/2018/oct/19/power-and-potential-emotional-chatbots/"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a:t>
            </a:fld>
            <a:endParaRPr lang="en-US"/>
          </a:p>
        </p:txBody>
      </p:sp>
    </p:spTree>
    <p:extLst>
      <p:ext uri="{BB962C8B-B14F-4D97-AF65-F5344CB8AC3E}">
        <p14:creationId xmlns:p14="http://schemas.microsoft.com/office/powerpoint/2010/main" val="255577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element, Simplifies, is a current battleground for differentiation in financial services.  [Read Chevron]</a:t>
            </a:r>
          </a:p>
          <a:p>
            <a:endParaRPr lang="en-US" dirty="0"/>
          </a:p>
          <a:p>
            <a:r>
              <a:rPr lang="en-US" dirty="0"/>
              <a:t>Digital transformation is one the key enablers of a simple experience.</a:t>
            </a:r>
          </a:p>
          <a:p>
            <a:endParaRPr lang="en-US" dirty="0"/>
          </a:p>
          <a:p>
            <a:r>
              <a:rPr lang="en-US" dirty="0"/>
              <a:t>Rocket Mortgage’s mortgage application process is a great example of a company trying to differentiate itself by providing an experience that simplifies consumers’ lives.</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10</a:t>
            </a:fld>
            <a:endParaRPr lang="en-US"/>
          </a:p>
        </p:txBody>
      </p:sp>
    </p:spTree>
    <p:extLst>
      <p:ext uri="{BB962C8B-B14F-4D97-AF65-F5344CB8AC3E}">
        <p14:creationId xmlns:p14="http://schemas.microsoft.com/office/powerpoint/2010/main" val="192216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element, Saves Time, is also currently a battleground for differentiation in financial services.  [Read Chevron]</a:t>
            </a:r>
          </a:p>
          <a:p>
            <a:endParaRPr lang="en-US" dirty="0"/>
          </a:p>
          <a:p>
            <a:r>
              <a:rPr lang="en-US" dirty="0"/>
              <a:t>Again, digital transformation is one the key enablers of an experience that saves time.</a:t>
            </a:r>
          </a:p>
          <a:p>
            <a:endParaRPr lang="en-US" dirty="0"/>
          </a:p>
          <a:p>
            <a:r>
              <a:rPr lang="en-US" dirty="0"/>
              <a:t>A good example of an experience that saves time are those lenders, including some credit unions, that are able to offer an “instant decision” on applications for certain types of loans.</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11</a:t>
            </a:fld>
            <a:endParaRPr lang="en-US"/>
          </a:p>
        </p:txBody>
      </p:sp>
    </p:spTree>
    <p:extLst>
      <p:ext uri="{BB962C8B-B14F-4D97-AF65-F5344CB8AC3E}">
        <p14:creationId xmlns:p14="http://schemas.microsoft.com/office/powerpoint/2010/main" val="398778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element, Heirloom, is somewhat difficult to describe. [Read Chevron]</a:t>
            </a:r>
          </a:p>
          <a:p>
            <a:endParaRPr lang="en-US" dirty="0"/>
          </a:p>
          <a:p>
            <a:r>
              <a:rPr lang="en-US" dirty="0"/>
              <a:t>Some have argued that providing an experience that delivers on the heirloom experience is vital for financial services given the link between money and inheritance.</a:t>
            </a:r>
          </a:p>
          <a:p>
            <a:endParaRPr lang="en-US" dirty="0"/>
          </a:p>
          <a:p>
            <a:r>
              <a:rPr lang="en-US" dirty="0"/>
              <a:t>Longevity or staying power obviously plays a role with regard to this element.  Startups that don’t have a track record have an uphill struggle to demonstrate that the deliver an heirloom-like experience.</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12</a:t>
            </a:fld>
            <a:endParaRPr lang="en-US"/>
          </a:p>
        </p:txBody>
      </p:sp>
    </p:spTree>
    <p:extLst>
      <p:ext uri="{BB962C8B-B14F-4D97-AF65-F5344CB8AC3E}">
        <p14:creationId xmlns:p14="http://schemas.microsoft.com/office/powerpoint/2010/main" val="168344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fifth element, Reduces Anxiety, is the only one addresses the emotional aspect of customer experience. [READ]</a:t>
            </a:r>
          </a:p>
          <a:p>
            <a:endParaRPr lang="en-US" dirty="0"/>
          </a:p>
          <a:p>
            <a:r>
              <a:rPr lang="en-US" dirty="0"/>
              <a:t>Bain argues that financial institutions have an opportunity to further increase loyalty by reducing customers’ anxiety.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this reason, we believe that the future battleground for differentiation in financial services will be focused on this element of customer experience.  As we’ll see later in this presentation, we already see some progressive financial services firms taking steps to address their customers’ stress and worries.</a:t>
            </a:r>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13</a:t>
            </a:fld>
            <a:endParaRPr lang="en-US"/>
          </a:p>
        </p:txBody>
      </p:sp>
    </p:spTree>
    <p:extLst>
      <p:ext uri="{BB962C8B-B14F-4D97-AF65-F5344CB8AC3E}">
        <p14:creationId xmlns:p14="http://schemas.microsoft.com/office/powerpoint/2010/main" val="314350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rated credit unions’ potential level of delivery on the 5 elements of customer experience.  Remember, this is not where credit unions are today, rather this is where they could be in the future.</a:t>
            </a:r>
          </a:p>
          <a:p>
            <a:endParaRPr lang="en-US" dirty="0"/>
          </a:p>
          <a:p>
            <a:r>
              <a:rPr lang="en-US" dirty="0"/>
              <a:t>We rated delivery on quality high for credit unions.  Like banks, credit unions definitely offer financial products / services that help members successfully manage their financial lives.</a:t>
            </a:r>
          </a:p>
          <a:p>
            <a:endParaRPr lang="en-US" dirty="0"/>
          </a:p>
          <a:p>
            <a:r>
              <a:rPr lang="en-US" dirty="0"/>
              <a:t>Given the difference in the scale of their digital investment, we rated credit unions lower than the national banks on delivery of “simplifies” and “saves time”.   It would require massive investment by credit unions to leapfrog both the national banks and the fintech startups.</a:t>
            </a:r>
          </a:p>
          <a:p>
            <a:endParaRPr lang="en-US" dirty="0"/>
          </a:p>
          <a:p>
            <a:r>
              <a:rPr lang="en-US" dirty="0"/>
              <a:t>Like the national banks, we rated credit unions very high on heirloom – credit unions have also been around for a long time and,</a:t>
            </a:r>
            <a:r>
              <a:rPr lang="en-US" baseline="0" dirty="0"/>
              <a:t> despite the long-term trend of consolidation, will likely be around for many years to come.</a:t>
            </a:r>
          </a:p>
          <a:p>
            <a:endParaRPr lang="en-US" baseline="0" dirty="0"/>
          </a:p>
          <a:p>
            <a:r>
              <a:rPr lang="en-US" baseline="0" dirty="0"/>
              <a:t>Finally, we believe credit unions have a huge opportunity to differentiate themselves from the fintech startups and national banks by owning “reduces anxiety”.  In order for this potential point of differentiation to become a reality, credit unions must succeed in copying the consultative experience they currently offer through in-person and phone channels into the digital experiences they will deliver in the future.</a:t>
            </a:r>
          </a:p>
          <a:p>
            <a:endParaRPr lang="en-US" baseline="0" dirty="0"/>
          </a:p>
          <a:p>
            <a:r>
              <a:rPr lang="en-US" baseline="0" dirty="0"/>
              <a:t>NOTE: American Banker: Digital </a:t>
            </a:r>
            <a:r>
              <a:rPr lang="en-US" baseline="0"/>
              <a:t>Banking 2019 (June 2019) – </a:t>
            </a:r>
            <a:r>
              <a:rPr lang="en-US" baseline="0" dirty="0"/>
              <a:t>look at emotions as delighted (as easy and fast as possible) – not considering they consumer/member may be entering this process with anxiety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14</a:t>
            </a:fld>
            <a:endParaRPr lang="en-US"/>
          </a:p>
        </p:txBody>
      </p:sp>
    </p:spTree>
    <p:extLst>
      <p:ext uri="{BB962C8B-B14F-4D97-AF65-F5344CB8AC3E}">
        <p14:creationId xmlns:p14="http://schemas.microsoft.com/office/powerpoint/2010/main" val="677061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202944"/>
                </a:solidFill>
              </a:rPr>
              <a:t>In our first section, we’ll take a look at some research which demonstrates that today’s consumers are worried &amp; stressed out.  And, “yes”, personal finances are one of the key things that causes these worries and stress.</a:t>
            </a:r>
          </a:p>
          <a:p>
            <a:endParaRPr lang="en-US" sz="1200" b="0" dirty="0">
              <a:solidFill>
                <a:srgbClr val="202944"/>
              </a:solidFill>
            </a:endParaRPr>
          </a:p>
          <a:p>
            <a:r>
              <a:rPr lang="en-US" sz="1200" b="0" dirty="0">
                <a:solidFill>
                  <a:srgbClr val="202944"/>
                </a:solidFill>
              </a:rPr>
              <a:t>We will then take a look at some proprietary research CUNA Mutual recently conducted that examined borrowers’ stress and worries during the lending event.  </a:t>
            </a:r>
          </a:p>
          <a:p>
            <a:endParaRPr lang="en-US" sz="1200" b="0" dirty="0">
              <a:solidFill>
                <a:srgbClr val="202944"/>
              </a:solidFill>
            </a:endParaRPr>
          </a:p>
          <a:p>
            <a:r>
              <a:rPr lang="en-US" sz="1200" b="0" dirty="0">
                <a:solidFill>
                  <a:srgbClr val="202944"/>
                </a:solidFill>
              </a:rPr>
              <a:t>We’ll then take a look at some real-world examples of lenders taking action to alleviate borrowers’ stress and worries.</a:t>
            </a:r>
          </a:p>
          <a:p>
            <a:endParaRPr lang="en-US" sz="1200" b="0" dirty="0">
              <a:solidFill>
                <a:srgbClr val="202944"/>
              </a:solidFill>
            </a:endParaRPr>
          </a:p>
          <a:p>
            <a:r>
              <a:rPr lang="en-US" sz="1200" b="0" dirty="0">
                <a:solidFill>
                  <a:srgbClr val="202944"/>
                </a:solidFill>
              </a:rPr>
              <a:t>And finally, we’ll wrap up with some key take-aways and concluding questions.</a:t>
            </a:r>
          </a:p>
          <a:p>
            <a:endParaRPr lang="en-US" sz="1200" b="0" dirty="0">
              <a:solidFill>
                <a:srgbClr val="202944"/>
              </a:solidFill>
            </a:endParaRPr>
          </a:p>
          <a:p>
            <a:r>
              <a:rPr lang="en-US" sz="1200" b="0" dirty="0">
                <a:solidFill>
                  <a:srgbClr val="202944"/>
                </a:solidFill>
              </a:rPr>
              <a:t>Let’s now take a look at some of the research findings show how worried &amp; stressed American consumers are.</a:t>
            </a:r>
          </a:p>
          <a:p>
            <a:endParaRPr lang="en-US" sz="1200" b="0" dirty="0">
              <a:solidFill>
                <a:srgbClr val="202944"/>
              </a:solidFill>
            </a:endParaRPr>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15</a:t>
            </a:fld>
            <a:endParaRPr lang="en-US"/>
          </a:p>
        </p:txBody>
      </p:sp>
    </p:spTree>
    <p:extLst>
      <p:ext uri="{BB962C8B-B14F-4D97-AF65-F5344CB8AC3E}">
        <p14:creationId xmlns:p14="http://schemas.microsoft.com/office/powerpoint/2010/main" val="1869968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16</a:t>
            </a:fld>
            <a:endParaRPr lang="en-US"/>
          </a:p>
        </p:txBody>
      </p:sp>
    </p:spTree>
    <p:extLst>
      <p:ext uri="{BB962C8B-B14F-4D97-AF65-F5344CB8AC3E}">
        <p14:creationId xmlns:p14="http://schemas.microsoft.com/office/powerpoint/2010/main" val="375788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Stress, worry and anger are on the rise in America.  With a 55 percent stress rate, the U.S. now ranks even with such nations as Albania, Iran and Sri Lanka. The highest stress levels were reported among Americans aged 30 to 49, where 65 percent reported experiencing stress the prior day. The figure was just one percent lower for Americans aged 15 to 29, where 64 percent reported experiencing stress the prior day.</a:t>
            </a:r>
          </a:p>
          <a:p>
            <a:endParaRPr lang="en-US" sz="1200" dirty="0"/>
          </a:p>
          <a:p>
            <a:r>
              <a:rPr lang="en-US" sz="1200" dirty="0"/>
              <a:t>The new </a:t>
            </a:r>
            <a:r>
              <a:rPr lang="en-US" sz="1200" dirty="0">
                <a:hlinkClick r:id="rId3"/>
              </a:rPr>
              <a:t>Gallup poll</a:t>
            </a:r>
            <a:r>
              <a:rPr lang="en-US" sz="1200" dirty="0"/>
              <a:t> also measured worry and anger. Nearly half of Americans (45 percent) indicated that they felt worried a lot while 22 percent said they felt anger a lot. All three measurements (stress, worry and anger) had increased measurably since the prior poll.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17</a:t>
            </a:fld>
            <a:endParaRPr lang="en-US"/>
          </a:p>
        </p:txBody>
      </p:sp>
    </p:spTree>
    <p:extLst>
      <p:ext uri="{BB962C8B-B14F-4D97-AF65-F5344CB8AC3E}">
        <p14:creationId xmlns:p14="http://schemas.microsoft.com/office/powerpoint/2010/main" val="307304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t>Personal finances appear to be a key driver behind the uptick in consumers’ stress and worries.</a:t>
            </a:r>
          </a:p>
          <a:p>
            <a:endParaRPr lang="en-US" sz="1200" b="0" baseline="0" dirty="0"/>
          </a:p>
          <a:p>
            <a:r>
              <a:rPr lang="en-US" sz="1200" b="0" baseline="0" dirty="0"/>
              <a:t>For the past four years, CUNA Mutual has asked American consumers whether or not they worry about their family’s financial stability on a daily basis. </a:t>
            </a:r>
          </a:p>
          <a:p>
            <a:endParaRPr lang="en-US" sz="1200" b="0" baseline="0" dirty="0"/>
          </a:p>
          <a:p>
            <a:r>
              <a:rPr lang="en-US" sz="1200" b="0" baseline="0" dirty="0"/>
              <a:t>As you may recall, in our first year’s research in 2015  this number was alarming, with 62% of Americans saying that they worried about their family’s financial stability on a daily basis. We saw that trend down in both 2016 and 2017 hitting a low of 44% last year.  However when we asked that same question of all consumers this past year it was back up to 58%. </a:t>
            </a:r>
          </a:p>
          <a:p>
            <a:endParaRPr lang="en-US" dirty="0"/>
          </a:p>
          <a:p>
            <a:r>
              <a:rPr lang="en-US" dirty="0"/>
              <a:t>Financial stress and worries are starting to negatively impact many American consumers’ emotional well-being.  Earlier this year, CUNA Mutual commissioned a consumer research study to better understand the role that emotions play in the shaping consumers’ customer experience and customer loyalty perceptions.  In total, 1,005 consumers completed the online survey.  We found that significant portion of the U.S. consumer population say they have some sort of financial anxiety.  [READ}</a:t>
            </a:r>
          </a:p>
          <a:p>
            <a:endParaRPr lang="en-US" dirty="0"/>
          </a:p>
          <a:p>
            <a:r>
              <a:rPr lang="en-US" dirty="0"/>
              <a:t>Interesting (and statistically significant) demographic differences: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lumMod val="95000"/>
                  </a:schemeClr>
                </a:solidFill>
              </a:rPr>
              <a:t>I am more anxious when spending money today than I was five years ago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Not surprisingly, younger (21-34) consumers were significantly more likely to agree with this statement.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Females – 42%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Males – 35%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Household income &gt;= $100K – 31%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Household income &lt; $100K – 41%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lumMod val="95000"/>
                  </a:schemeClr>
                </a:solidFill>
              </a:rPr>
              <a:t>I feel anxious about my current financial situation</a:t>
            </a:r>
            <a:endParaRPr lang="en-US" sz="1200" b="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Respondents who reported having children were significantly more likely to agree with this statement (33% vs. 27%).</a:t>
            </a:r>
          </a:p>
          <a:p>
            <a:endParaRPr lang="en-US" b="0" dirty="0"/>
          </a:p>
          <a:p>
            <a:r>
              <a:rPr lang="en-US" b="0" dirty="0"/>
              <a:t>Household income &lt; $50K – 32%</a:t>
            </a:r>
          </a:p>
          <a:p>
            <a:r>
              <a:rPr lang="en-US" b="0" dirty="0"/>
              <a:t>Household income  &gt;= $100K – 24%</a:t>
            </a:r>
          </a:p>
          <a:p>
            <a:r>
              <a:rPr lang="en-US" b="0" dirty="0"/>
              <a:t>Note: Middle income category did not differ from other two groups by stat. significant margin – 27%)</a:t>
            </a:r>
          </a:p>
          <a:p>
            <a:endParaRPr lang="en-US" b="0" dirty="0"/>
          </a:p>
          <a:p>
            <a:r>
              <a:rPr lang="en-US" b="0" dirty="0"/>
              <a:t>Differences by age were also significant with 21-34, 35-44 and 55-64 significantly more likely to agree than 65+ (37% and 30% and 30% vs. 19%)</a:t>
            </a:r>
          </a:p>
          <a:p>
            <a:endParaRPr lang="en-US" b="0" dirty="0"/>
          </a:p>
          <a:p>
            <a:r>
              <a:rPr lang="en-US" b="0" dirty="0"/>
              <a:t>21-34 also were significantly more likely to agree than 45-54 (37% vs. 25%)</a:t>
            </a:r>
          </a:p>
          <a:p>
            <a:endParaRPr lang="en-US" b="0" dirty="0"/>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lumMod val="95000"/>
                  </a:schemeClr>
                </a:solidFill>
              </a:rPr>
              <a:t>I don’t like to think about money</a:t>
            </a:r>
          </a:p>
          <a:p>
            <a:r>
              <a:rPr lang="en-US" b="0" dirty="0"/>
              <a:t>No significant differences for key demographics…</a:t>
            </a:r>
          </a:p>
          <a:p>
            <a:endParaRPr lang="en-US" b="0" dirty="0"/>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lumMod val="95000"/>
                  </a:schemeClr>
                </a:solidFill>
              </a:rPr>
              <a:t>My level of debt is ruining the quality of my life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Again, big differences by age:  21-34 vs. 45-54, 55-64 and 65+ (28% vs. 16% and 18% and 13%)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35-44 vs. 65+ (22% vs. 13%)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African-Americans (not Hispanic) vs. White (not Hispanic) (29% vs. 18%)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Children Yes vs. Children No (24% vs. 18%)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lumMod val="95000"/>
                  </a:schemeClr>
                </a:solidFill>
              </a:rPr>
              <a:t>College grad vs. College Incomplete (24% vs. 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bg1">
                  <a:lumMod val="9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bg1">
                  <a:lumMod val="95000"/>
                </a:schemeClr>
              </a:solidFill>
            </a:endParaRPr>
          </a:p>
          <a:p>
            <a:endParaRPr lang="en-US" b="0" dirty="0"/>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18</a:t>
            </a:fld>
            <a:endParaRPr lang="en-US"/>
          </a:p>
        </p:txBody>
      </p:sp>
    </p:spTree>
    <p:extLst>
      <p:ext uri="{BB962C8B-B14F-4D97-AF65-F5344CB8AC3E}">
        <p14:creationId xmlns:p14="http://schemas.microsoft.com/office/powerpoint/2010/main" val="2434035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Note: Full 1,005 consumer sample was asked these questions.  Not able to flag demographic difference since questions were already cut by anxious / not anxious).</a:t>
            </a:r>
          </a:p>
          <a:p>
            <a:pPr algn="l"/>
            <a:endParaRPr lang="en-US" dirty="0"/>
          </a:p>
          <a:p>
            <a:pPr algn="l"/>
            <a:r>
              <a:rPr lang="en-US" dirty="0"/>
              <a:t>Furthermore, this research confirmed the significant role consumers’ emotions in shaping customer experience perceptions of consumers’ primary financial institution (PFI).  Again we measured customer experience </a:t>
            </a:r>
            <a:r>
              <a:rPr lang="en-US" b="0" dirty="0"/>
              <a:t>using T</a:t>
            </a:r>
            <a:r>
              <a:rPr lang="en-US" sz="1200" b="0" i="0" kern="1200" dirty="0">
                <a:solidFill>
                  <a:schemeClr val="tx1"/>
                </a:solidFill>
                <a:effectLst/>
                <a:latin typeface="Arial" pitchFamily="34" charset="0"/>
                <a:ea typeface="+mn-ea"/>
                <a:cs typeface="+mn-cs"/>
              </a:rPr>
              <a:t>emkin Experience Ratings which is based on three questions that measure key elements of every customer experience: </a:t>
            </a:r>
          </a:p>
          <a:p>
            <a:pPr algn="l"/>
            <a:endParaRPr lang="en-US" sz="1200" b="0" i="0" kern="1200" dirty="0">
              <a:solidFill>
                <a:schemeClr val="tx1"/>
              </a:solidFill>
              <a:effectLst/>
              <a:latin typeface="Arial" pitchFamily="34" charset="0"/>
              <a:ea typeface="+mn-ea"/>
              <a:cs typeface="+mn-cs"/>
            </a:endParaRPr>
          </a:p>
          <a:p>
            <a:pPr algn="l"/>
            <a:r>
              <a:rPr lang="en-US" dirty="0"/>
              <a:t>CX Success – degree to which customer able to accomplish what they wanted to</a:t>
            </a:r>
          </a:p>
          <a:p>
            <a:pPr algn="l"/>
            <a:r>
              <a:rPr lang="en-US" dirty="0"/>
              <a:t>CX Effort – how easy it was to interact with their PFI</a:t>
            </a:r>
          </a:p>
          <a:p>
            <a:pPr algn="l"/>
            <a:r>
              <a:rPr lang="en-US" dirty="0"/>
              <a:t>CX Emotion – how the interactions made the customer feel</a:t>
            </a:r>
          </a:p>
          <a:p>
            <a:pPr algn="l"/>
            <a:endParaRPr lang="en-US" dirty="0"/>
          </a:p>
          <a:p>
            <a:pPr algn="l"/>
            <a:r>
              <a:rPr lang="en-US" dirty="0"/>
              <a:t>For all three questions, people who were not anxious, i.e., those who disagreed that they felt anxious about their current financial situation (defined as ratings of 1, 2, or 3 on a 10 pt. Strongly Disagree-Strongly Agree scale), rated their customer experience with their PFI </a:t>
            </a:r>
            <a:r>
              <a:rPr lang="en-US" u="sng" dirty="0"/>
              <a:t>significantly</a:t>
            </a:r>
            <a:r>
              <a:rPr lang="en-US" dirty="0"/>
              <a:t> higher than those who were Anxious (4-10 ratings on a 10 pt. Strongly Disagree-Strongly Agree scale).</a:t>
            </a:r>
          </a:p>
          <a:p>
            <a:pPr algn="l"/>
            <a:endParaRPr lang="en-US" dirty="0"/>
          </a:p>
          <a:p>
            <a:pPr algn="l"/>
            <a:r>
              <a:rPr lang="en-US" dirty="0"/>
              <a:t>So emotions, specifically anxiety, really do have a tangible impact on customer experience perceptions.</a:t>
            </a:r>
          </a:p>
          <a:p>
            <a:pPr algn="l"/>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19</a:t>
            </a:fld>
            <a:endParaRPr lang="en-US"/>
          </a:p>
        </p:txBody>
      </p:sp>
    </p:spTree>
    <p:extLst>
      <p:ext uri="{BB962C8B-B14F-4D97-AF65-F5344CB8AC3E}">
        <p14:creationId xmlns:p14="http://schemas.microsoft.com/office/powerpoint/2010/main" val="87805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Recent CUNA Mutual proprietary research confirms what other research has shown for a number of years </a:t>
            </a:r>
            <a:r>
              <a:rPr lang="en-US" dirty="0">
                <a:sym typeface="Wingdings" panose="05000000000000000000" pitchFamily="2" charset="2"/>
              </a:rPr>
              <a:t> credit unions beat other financial institutions in terms Primary Financial Institution CX Ratings.  </a:t>
            </a:r>
            <a:r>
              <a:rPr lang="en-US" dirty="0"/>
              <a:t>We measured customer experience </a:t>
            </a:r>
            <a:r>
              <a:rPr lang="en-US" b="0" dirty="0"/>
              <a:t>using the T</a:t>
            </a:r>
            <a:r>
              <a:rPr lang="en-US" sz="1200" b="0" i="0" kern="1200" dirty="0">
                <a:solidFill>
                  <a:schemeClr val="tx1"/>
                </a:solidFill>
                <a:effectLst/>
                <a:latin typeface="Arial" pitchFamily="34" charset="0"/>
                <a:ea typeface="+mn-ea"/>
                <a:cs typeface="+mn-cs"/>
              </a:rPr>
              <a:t>emkin Experience Ratings which are an open standard for measuring customer experience. It’s based on three questions that measure key elements of every customer experience: </a:t>
            </a:r>
          </a:p>
          <a:p>
            <a:pPr algn="l"/>
            <a:endParaRPr lang="en-US" sz="1200" b="0" i="0" kern="1200" dirty="0">
              <a:solidFill>
                <a:schemeClr val="tx1"/>
              </a:solidFill>
              <a:effectLst/>
              <a:latin typeface="Arial" pitchFamily="34" charset="0"/>
              <a:ea typeface="+mn-ea"/>
              <a:cs typeface="+mn-cs"/>
            </a:endParaRPr>
          </a:p>
          <a:p>
            <a:pPr algn="l"/>
            <a:r>
              <a:rPr lang="en-US" dirty="0"/>
              <a:t>CX Success – degree to which customer able to accomplish what they wanted to</a:t>
            </a:r>
          </a:p>
          <a:p>
            <a:pPr algn="l"/>
            <a:r>
              <a:rPr lang="en-US" dirty="0"/>
              <a:t>CX Effort – how easy it was to interact with their PFI</a:t>
            </a:r>
          </a:p>
          <a:p>
            <a:pPr algn="l"/>
            <a:r>
              <a:rPr lang="en-US" dirty="0"/>
              <a:t>CX Emotion – how the interactions made the customer feel</a:t>
            </a:r>
          </a:p>
          <a:p>
            <a:pPr algn="l"/>
            <a:endParaRPr lang="en-US" dirty="0"/>
          </a:p>
          <a:p>
            <a:pPr algn="l"/>
            <a:r>
              <a:rPr lang="en-US" dirty="0"/>
              <a:t>As the graph shows, credit unions beat all other </a:t>
            </a:r>
            <a:r>
              <a:rPr lang="en-US" dirty="0" err="1"/>
              <a:t>Fis</a:t>
            </a:r>
            <a:r>
              <a:rPr lang="en-US" dirty="0"/>
              <a:t> on all three questions. [Note: every rating was </a:t>
            </a:r>
          </a:p>
          <a:p>
            <a:pPr algn="l"/>
            <a:endParaRPr lang="en-US" dirty="0"/>
          </a:p>
          <a:p>
            <a:pPr algn="l"/>
            <a:r>
              <a:rPr lang="en-US" dirty="0"/>
              <a:t>Note: CX Ratings are not exactly the same as satisfaction ratings.  ACSI last fall announced banks and </a:t>
            </a:r>
            <a:r>
              <a:rPr lang="en-US" dirty="0" err="1"/>
              <a:t>Cus</a:t>
            </a:r>
            <a:r>
              <a:rPr lang="en-US" dirty="0"/>
              <a:t> are now tied in terms of customer satisfaction.  Without seeing detailed satisfaction results from ACSI, I cannot explain why </a:t>
            </a:r>
            <a:r>
              <a:rPr lang="en-US" dirty="0" err="1"/>
              <a:t>Cus</a:t>
            </a:r>
            <a:r>
              <a:rPr lang="en-US" dirty="0"/>
              <a:t> don’t beat banks, but I suspect it has something to do with perceptions of branch coverage, digital capabilities and breadth of product suite, rather than actual experience.</a:t>
            </a:r>
          </a:p>
          <a:p>
            <a:pPr algn="l"/>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a:t>
            </a:fld>
            <a:endParaRPr lang="en-US"/>
          </a:p>
        </p:txBody>
      </p:sp>
    </p:spTree>
    <p:extLst>
      <p:ext uri="{BB962C8B-B14F-4D97-AF65-F5344CB8AC3E}">
        <p14:creationId xmlns:p14="http://schemas.microsoft.com/office/powerpoint/2010/main" val="215471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CUNA Mutual’s proprietary consumer research also examined the role of anxiety, worries and stress during the lending event shaped consumers’ customer experience and customer loyalty perceptions.</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20</a:t>
            </a:fld>
            <a:endParaRPr lang="en-US"/>
          </a:p>
        </p:txBody>
      </p:sp>
    </p:spTree>
    <p:extLst>
      <p:ext uri="{BB962C8B-B14F-4D97-AF65-F5344CB8AC3E}">
        <p14:creationId xmlns:p14="http://schemas.microsoft.com/office/powerpoint/2010/main" val="3055021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Note: Full sample not used - 476 respondents indicated that they had applied for a loan within the past five years. </a:t>
            </a:r>
          </a:p>
          <a:p>
            <a:pPr algn="l"/>
            <a:endParaRPr lang="en-US" dirty="0"/>
          </a:p>
          <a:p>
            <a:endParaRPr lang="en-US" dirty="0"/>
          </a:p>
          <a:p>
            <a:r>
              <a:rPr lang="en-US" dirty="0"/>
              <a:t>We asked consumers who applied for a loan in the past 5 years what emotions they the felt when deciding to apply for a loan and when they were completing the loan application.  Respondents were free to check as many emotions as they wanted, i.e., it as possible for a respondent to mark both Happy and Stressed .  Hopefulness was the most frequently cited emotion overall.  However, you can see here that many respondents felt either anxious, stressed, or afraid when deciding to apply or when applying for their loan.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purposes of this presentation, b</a:t>
            </a:r>
            <a:r>
              <a:rPr lang="en-US" i="0" dirty="0"/>
              <a:t>orrowers who were anxious, stressed and/or afraid at some point before or during the loan application will be referred to as:  </a:t>
            </a:r>
            <a:r>
              <a:rPr lang="en-US" b="1" i="0" dirty="0"/>
              <a:t>Worried / Stressed</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Interesting (and statistically significant) demographic differences:</a:t>
            </a:r>
          </a:p>
          <a:p>
            <a:endParaRPr lang="en-US" dirty="0"/>
          </a:p>
          <a:p>
            <a:r>
              <a:rPr lang="en-US" b="1" dirty="0"/>
              <a:t>Anxious</a:t>
            </a:r>
          </a:p>
          <a:p>
            <a:endParaRPr lang="en-US" b="0" dirty="0"/>
          </a:p>
          <a:p>
            <a:r>
              <a:rPr lang="en-US" b="0" dirty="0"/>
              <a:t>Deciding to apply:</a:t>
            </a:r>
          </a:p>
          <a:p>
            <a:endParaRPr lang="en-US" b="0" dirty="0"/>
          </a:p>
          <a:p>
            <a:r>
              <a:rPr lang="en-US" b="0" dirty="0"/>
              <a:t>Females vs. males (44% vs. 33%)</a:t>
            </a:r>
          </a:p>
          <a:p>
            <a:r>
              <a:rPr lang="en-US" b="0" dirty="0"/>
              <a:t>Age 21-34 vs. 55-64 (46% vs. 28%)</a:t>
            </a:r>
          </a:p>
          <a:p>
            <a:endParaRPr lang="en-US" b="0" dirty="0"/>
          </a:p>
          <a:p>
            <a:r>
              <a:rPr lang="en-US" b="0" dirty="0"/>
              <a:t>During loan application:</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Age 21-34 and 35-44 vs. 55-54 (44% and 42% vs. 25%)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Age 21-34 vs. 65+ (44% vs. 30%)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Income $50K-$100K vs. &lt; $50K and &gt;=$100K (47% vs. 34% and 25%)</a:t>
            </a:r>
          </a:p>
          <a:p>
            <a:endParaRPr lang="en-US" b="0" dirty="0"/>
          </a:p>
          <a:p>
            <a:endParaRPr lang="en-US" b="0" dirty="0"/>
          </a:p>
          <a:p>
            <a:endParaRPr lang="en-US" b="0" dirty="0"/>
          </a:p>
          <a:p>
            <a:r>
              <a:rPr lang="en-US" b="1" dirty="0"/>
              <a:t>Stressed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Deciding to apply:</a:t>
            </a:r>
          </a:p>
          <a:p>
            <a:endParaRPr lang="en-US" b="1" dirty="0"/>
          </a:p>
          <a:p>
            <a:r>
              <a:rPr lang="en-US" b="0" dirty="0"/>
              <a:t>Females vs. males (33% vs. 21%)</a:t>
            </a:r>
          </a:p>
          <a:p>
            <a:r>
              <a:rPr lang="en-US" b="0" dirty="0"/>
              <a:t>Age 21-34 and 35-44 vs. 55-54 and 65+ (34% and 35% vs. 21% and 16%)</a:t>
            </a:r>
          </a:p>
          <a:p>
            <a:endParaRPr lang="en-US" b="0" dirty="0"/>
          </a:p>
          <a:p>
            <a:r>
              <a:rPr lang="en-US" b="0" dirty="0"/>
              <a:t>During loan application:</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Females vs. males (25% vs. 17%)</a:t>
            </a:r>
          </a:p>
          <a:p>
            <a:endParaRPr lang="en-US" b="0" dirty="0"/>
          </a:p>
          <a:p>
            <a:endParaRPr lang="en-US" b="0" dirty="0"/>
          </a:p>
          <a:p>
            <a:r>
              <a:rPr lang="en-US" b="1" dirty="0"/>
              <a:t>Afraid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Deciding to apply:</a:t>
            </a:r>
          </a:p>
          <a:p>
            <a:endParaRPr lang="en-US" b="1" dirty="0"/>
          </a:p>
          <a:p>
            <a:r>
              <a:rPr lang="en-US" b="0" dirty="0"/>
              <a:t>Age 21-34 vs. 35-44 and 45-54 (16% vs. 7% and 4%)</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During loan application:</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Age 21-34 and 35-44 and 45-54 (12% and 9% vs. 1%)</a:t>
            </a:r>
          </a:p>
          <a:p>
            <a:r>
              <a:rPr lang="en-US" b="0" dirty="0"/>
              <a:t>Age 21-34 vs. 55-64 (12% vs. 2%)</a:t>
            </a:r>
          </a:p>
          <a:p>
            <a:endParaRPr lang="en-US" b="0" dirty="0"/>
          </a:p>
          <a:p>
            <a:endParaRPr lang="en-US" b="0" dirty="0"/>
          </a:p>
          <a:p>
            <a:r>
              <a:rPr lang="en-US" b="0" i="1" dirty="0"/>
              <a:t>Note: 45-54 year </a:t>
            </a:r>
            <a:r>
              <a:rPr lang="en-US" b="0" i="1" dirty="0" err="1"/>
              <a:t>olds</a:t>
            </a:r>
            <a:r>
              <a:rPr lang="en-US" b="0" i="1" dirty="0"/>
              <a:t> were most </a:t>
            </a:r>
            <a:r>
              <a:rPr lang="en-US" b="1" i="1" dirty="0"/>
              <a:t>hopeful</a:t>
            </a:r>
            <a:r>
              <a:rPr lang="en-US" b="0" i="1" dirty="0"/>
              <a:t> at 58%.</a:t>
            </a:r>
          </a:p>
          <a:p>
            <a:endParaRPr lang="en-US" b="0" dirty="0"/>
          </a:p>
          <a:p>
            <a:endParaRPr lang="en-US" b="0" dirty="0"/>
          </a:p>
          <a:p>
            <a:endParaRPr lang="en-US" b="0" dirty="0"/>
          </a:p>
          <a:p>
            <a:endParaRPr lang="en-US" b="0" dirty="0"/>
          </a:p>
          <a:p>
            <a:endParaRPr lang="en-US" b="0" dirty="0"/>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fld id="{E08135B0-4C05-FF40-89A8-987886D41758}" type="slidenum">
              <a:rPr lang="en-US" smtClean="0"/>
              <a:pPr/>
              <a:t>21</a:t>
            </a:fld>
            <a:endParaRPr lang="en-US" dirty="0"/>
          </a:p>
        </p:txBody>
      </p:sp>
    </p:spTree>
    <p:extLst>
      <p:ext uri="{BB962C8B-B14F-4D97-AF65-F5344CB8AC3E}">
        <p14:creationId xmlns:p14="http://schemas.microsoft.com/office/powerpoint/2010/main" val="3431092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Number of respondents who applied for a loan within the past 5 years and answered the emotion questions dropped from 476 to 455.  Since pooled, can’t run stats testing, but look at notes for slide 27 to see what demographics “popped” for component questions.</a:t>
            </a:r>
          </a:p>
          <a:p>
            <a:endParaRPr lang="en-US" dirty="0"/>
          </a:p>
          <a:p>
            <a:r>
              <a:rPr lang="en-US" dirty="0"/>
              <a:t>We pooled the questions asking borrowers what emotions they experienced during both borrowing phases we examined, when deciding to apply for a loan and during the loan application process, to determine what percentage of borrowers did not report being Worried or Stressed.  </a:t>
            </a:r>
          </a:p>
          <a:p>
            <a:endParaRPr lang="en-US" dirty="0"/>
          </a:p>
          <a:p>
            <a:r>
              <a:rPr lang="en-US" dirty="0"/>
              <a:t>We see in this chart that 4 out of 10 borrowers were not Worried or Stressed in either phase.</a:t>
            </a:r>
          </a:p>
          <a:p>
            <a:endParaRPr lang="en-US" dirty="0"/>
          </a:p>
          <a:p>
            <a:r>
              <a:rPr lang="en-US" dirty="0"/>
              <a:t>Three out of 10 borrowers reported being Worried or Stressed in both phases.</a:t>
            </a:r>
          </a:p>
          <a:p>
            <a:endParaRPr lang="en-US" dirty="0"/>
          </a:p>
          <a:p>
            <a:r>
              <a:rPr lang="en-US" dirty="0"/>
              <a:t>The remaining 31% of borrowers were Worried or Stressed in only one of the two phases we examined.</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22</a:t>
            </a:fld>
            <a:endParaRPr lang="en-US"/>
          </a:p>
        </p:txBody>
      </p:sp>
    </p:spTree>
    <p:extLst>
      <p:ext uri="{BB962C8B-B14F-4D97-AF65-F5344CB8AC3E}">
        <p14:creationId xmlns:p14="http://schemas.microsoft.com/office/powerpoint/2010/main" val="5195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Sample size dropped to 279 since we are now looking at respondents who applied for a loan with the past 5 years and who reported that they were worried / stressed during one or both of the borrowing phases we examined.  Small sample size limits ability to look at demographic differences.</a:t>
            </a:r>
          </a:p>
          <a:p>
            <a:endParaRPr lang="en-US" dirty="0"/>
          </a:p>
          <a:p>
            <a:r>
              <a:rPr lang="en-US" dirty="0"/>
              <a:t>For both borrowing phases, we asked respondents if their lender took any action to reduce their worries and stress.  As you can see in this graph, the majority of respondents we asked (56%) reported that their lender took no such actions.  Of those respondents who did indicate their lender took some sort of action, the largest percentage (195) reported that this action took place when the borrower was deciding to apply for the loan.  </a:t>
            </a:r>
          </a:p>
          <a:p>
            <a:endParaRPr lang="en-US" dirty="0"/>
          </a:p>
          <a:p>
            <a:r>
              <a:rPr lang="en-US" dirty="0"/>
              <a:t>You are probably wondering what sorts of actions these lenders took.  We did ask this question, but since it was an online survey and the open-ended responses unfortunately did not provide a lot of insight, e.g., “they reassured me”.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23</a:t>
            </a:fld>
            <a:endParaRPr lang="en-US"/>
          </a:p>
        </p:txBody>
      </p:sp>
    </p:spTree>
    <p:extLst>
      <p:ext uri="{BB962C8B-B14F-4D97-AF65-F5344CB8AC3E}">
        <p14:creationId xmlns:p14="http://schemas.microsoft.com/office/powerpoint/2010/main" val="3045585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Sample size dropped to 279 since we are now looking at respondents who applied for a loan within the past 5 years and who reported that they were worried / stressed during one or both of the borrowing phases we examined.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importance of lenders taking action to reduce borrowers’ stress is driven home in this slide and the next one.  Here we see that those borrowers whose lenders did take action to reduce their worries / stress gave significantly higher ratings on the three Temkin Experience Rating questions than borrowers who reported that their lenders took no such action.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Put another way, lenders that act to mitigate borrowers' worries/stress are rewarded with higher CX ratings.  There is a pay-off for lenders that focus on the emotional element of CX by working to reduce </a:t>
            </a:r>
            <a:r>
              <a:rPr lang="en-US" dirty="0" err="1"/>
              <a:t>borrrowers</a:t>
            </a:r>
            <a:r>
              <a:rPr lang="en-US" dirty="0"/>
              <a:t>’ anxiety.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24</a:t>
            </a:fld>
            <a:endParaRPr lang="en-US"/>
          </a:p>
        </p:txBody>
      </p:sp>
    </p:spTree>
    <p:extLst>
      <p:ext uri="{BB962C8B-B14F-4D97-AF65-F5344CB8AC3E}">
        <p14:creationId xmlns:p14="http://schemas.microsoft.com/office/powerpoint/2010/main" val="1029836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Sample size dropped to 203 since we are now looking at respondents who applied for a loan with the past 5 years and who reported that they were worried / stressed during the second phase (during the loan application process), i.e., those people who reported being worried / stressed only when thinking about applying were not asked this question.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Here we see the linkage between lenders taking action to reduce borrowers’ worries / stress and two customer loyalty metrics:  likelihood to consider the lender for the next purchase and likelihood to recommend the lender to a friend or family member.  The differences between loyalty ratings of borrowers whose lenders took such action vs. borrowers whose lenders did not are HUGE (and statistically significant).  There can be no doubt that lenders need to take steps to reduce borrowers worries / stress and they will be rewarded for doing so.</a:t>
            </a:r>
          </a:p>
          <a:p>
            <a:endParaRPr lang="en-US" dirty="0"/>
          </a:p>
          <a:p>
            <a:r>
              <a:rPr lang="en-US" dirty="0"/>
              <a:t>What are some of these actions that lenders should take?  Looking at the sources of borrowers’ worry / stress provides some important clues.</a:t>
            </a:r>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25</a:t>
            </a:fld>
            <a:endParaRPr lang="en-US"/>
          </a:p>
        </p:txBody>
      </p:sp>
    </p:spTree>
    <p:extLst>
      <p:ext uri="{BB962C8B-B14F-4D97-AF65-F5344CB8AC3E}">
        <p14:creationId xmlns:p14="http://schemas.microsoft.com/office/powerpoint/2010/main" val="3618835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deciding to apply for a loan, respondents were most concerned with their own financial situation – namely if they had the right credit score, and if it was ultimately the right decision for a specific situation.  [READ FIRST FEW SOURCES OF ANXIETY LISTED]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Graph percentage do not add to 100% since multiple sources of anxiety could be cited.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Most important reason – respondents could only pick one source of anxiety for this follow up question.</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26</a:t>
            </a:fld>
            <a:endParaRPr lang="en-US"/>
          </a:p>
        </p:txBody>
      </p:sp>
    </p:spTree>
    <p:extLst>
      <p:ext uri="{BB962C8B-B14F-4D97-AF65-F5344CB8AC3E}">
        <p14:creationId xmlns:p14="http://schemas.microsoft.com/office/powerpoint/2010/main" val="1543234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Once the loan application process has started, respondents were most worried about being approved, and this was also the single most important source of anxiety. Respondents were also worried about their next steps in the event the loan was not approved.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FIRST FEW SOURCES OF ANXIETY LISTED]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sources of anxiety we just reviewed on this and the prior slide provide hints at the types of actions borrowers want their lenders to take to reduce their worries / stress.  For example, what actions are lenders taking to reassure borrowers who are worried about not knowing if they would be approved?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27</a:t>
            </a:fld>
            <a:endParaRPr lang="en-US"/>
          </a:p>
        </p:txBody>
      </p:sp>
    </p:spTree>
    <p:extLst>
      <p:ext uri="{BB962C8B-B14F-4D97-AF65-F5344CB8AC3E}">
        <p14:creationId xmlns:p14="http://schemas.microsoft.com/office/powerpoint/2010/main" val="3882727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sources of borrowers’ worries / stress as a guide, let’s now take a look at some real-world examples of lenders taking action to reduce borrowers’ anxiety.</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28</a:t>
            </a:fld>
            <a:endParaRPr lang="en-US"/>
          </a:p>
        </p:txBody>
      </p:sp>
    </p:spTree>
    <p:extLst>
      <p:ext uri="{BB962C8B-B14F-4D97-AF65-F5344CB8AC3E}">
        <p14:creationId xmlns:p14="http://schemas.microsoft.com/office/powerpoint/2010/main" val="281461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one is text dense – I tried collapsing the key points in the B2B study into a single slide. Pls. let me know if it’s too much.</a:t>
            </a:r>
          </a:p>
          <a:p>
            <a:endParaRPr lang="en-US" dirty="0"/>
          </a:p>
          <a:p>
            <a:pPr marL="171450" indent="-171450">
              <a:buFont typeface="Arial" panose="020B0604020202020204" pitchFamily="34" charset="0"/>
              <a:buChar char="•"/>
            </a:pPr>
            <a:r>
              <a:rPr lang="en-US" dirty="0"/>
              <a:t>We shared some of these consumer research results with our online panel of credit union executives.</a:t>
            </a:r>
          </a:p>
          <a:p>
            <a:pPr marL="171450" indent="-171450">
              <a:buFont typeface="Arial" panose="020B0604020202020204" pitchFamily="34" charset="0"/>
              <a:buChar char="•"/>
            </a:pPr>
            <a:r>
              <a:rPr lang="en-US" dirty="0"/>
              <a:t>Here are some of their recommendations for addressing members’ worries and stress throughout the lending process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Depending on time, you might just hit on one or two bullets per lending stage</a:t>
            </a:r>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29</a:t>
            </a:fld>
            <a:endParaRPr lang="en-US"/>
          </a:p>
        </p:txBody>
      </p:sp>
    </p:spTree>
    <p:extLst>
      <p:ext uri="{BB962C8B-B14F-4D97-AF65-F5344CB8AC3E}">
        <p14:creationId xmlns:p14="http://schemas.microsoft.com/office/powerpoint/2010/main" val="93506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that CUs beat banks in terms of CX ratings because of the consultative members experience that credit unions deliver.  </a:t>
            </a:r>
          </a:p>
          <a:p>
            <a:endParaRPr lang="en-US" dirty="0"/>
          </a:p>
          <a:p>
            <a:r>
              <a:rPr lang="en-US" dirty="0"/>
              <a:t>Here are a couple quotes that suggest CUs offer a highly consultative member experience.  [READ QUOTES]</a:t>
            </a:r>
          </a:p>
          <a:p>
            <a:endParaRPr lang="en-US" dirty="0"/>
          </a:p>
          <a:p>
            <a:r>
              <a:rPr lang="en-US" dirty="0"/>
              <a:t>Member quote is an actual member online rating of their credit union.   CU Exec quote comes from a recent CUNA Mutual research study of credit unions.</a:t>
            </a:r>
          </a:p>
          <a:p>
            <a:endParaRPr lang="en-US" dirty="0"/>
          </a:p>
          <a:p>
            <a:r>
              <a:rPr lang="en-US" dirty="0"/>
              <a:t>As you can see, members generally received a highly personalized, consultative experience when meeting with credit union loan officers.</a:t>
            </a:r>
          </a:p>
          <a:p>
            <a:endParaRPr lang="en-US" dirty="0"/>
          </a:p>
          <a:p>
            <a:r>
              <a:rPr lang="en-US" dirty="0"/>
              <a:t>As more and more borrowers migrate to digital channels…</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a:t>
            </a:fld>
            <a:endParaRPr lang="en-US"/>
          </a:p>
        </p:txBody>
      </p:sp>
    </p:spTree>
    <p:extLst>
      <p:ext uri="{BB962C8B-B14F-4D97-AF65-F5344CB8AC3E}">
        <p14:creationId xmlns:p14="http://schemas.microsoft.com/office/powerpoint/2010/main" val="2213355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the research I just shared demonstrates, many of the specific concerns of prospective borrowers involved their credit score. For example, some worried their score may not be high enough as they are deciding to apply for a loan.  As we see here, providing credit scores as a free service to members is one way to address this stress or worry.  In this example, the credit union makes the members’ credit score very accessible – it’s displayed on the main dashboard of their online banking platform.  Some lenders also provide advice and tips on how a person can raise their credit scores.</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30</a:t>
            </a:fld>
            <a:endParaRPr lang="en-US"/>
          </a:p>
        </p:txBody>
      </p:sp>
    </p:spTree>
    <p:extLst>
      <p:ext uri="{BB962C8B-B14F-4D97-AF65-F5344CB8AC3E}">
        <p14:creationId xmlns:p14="http://schemas.microsoft.com/office/powerpoint/2010/main" val="3127307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credit union even enables members to simulate their credit score under a variety of scenarios, e.g., adding another loan, eliminating balances on all cards, etc.  As this quote from the Chief Lending Officer suggests the credit union has been very pleased with the response to these tools that help members monitor and manage their credit scores.</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31</a:t>
            </a:fld>
            <a:endParaRPr lang="en-US"/>
          </a:p>
        </p:txBody>
      </p:sp>
    </p:spTree>
    <p:extLst>
      <p:ext uri="{BB962C8B-B14F-4D97-AF65-F5344CB8AC3E}">
        <p14:creationId xmlns:p14="http://schemas.microsoft.com/office/powerpoint/2010/main" val="402637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latin typeface="Arial" pitchFamily="34" charset="0"/>
                <a:ea typeface="+mn-ea"/>
                <a:cs typeface="+mn-cs"/>
                <a:hlinkClick r:id="rId3">
                  <a:extLst>
                    <a:ext uri="{A12FA001-AC4F-418D-AE19-62706E023703}">
                      <ahyp:hlinkClr xmlns:ahyp="http://schemas.microsoft.com/office/drawing/2018/hyperlinkcolor" val="tx"/>
                    </a:ext>
                  </a:extLst>
                </a:hlinkClick>
              </a:rPr>
              <a:t>Some prospective borrowers are concerned that they might not be able to afford their loan payments.  </a:t>
            </a:r>
          </a:p>
          <a:p>
            <a:endParaRPr lang="en-US" sz="1200" u="none" kern="1200" dirty="0">
              <a:solidFill>
                <a:schemeClr val="tx1"/>
              </a:solidFill>
              <a:latin typeface="Arial" pitchFamily="34" charset="0"/>
              <a:ea typeface="+mn-ea"/>
              <a:cs typeface="+mn-cs"/>
              <a:hlinkClick r:id="rId3">
                <a:extLst>
                  <a:ext uri="{A12FA001-AC4F-418D-AE19-62706E023703}">
                    <ahyp:hlinkClr xmlns:ahyp="http://schemas.microsoft.com/office/drawing/2018/hyperlinkcolor" val="tx"/>
                  </a:ext>
                </a:extLst>
              </a:hlinkClick>
            </a:endParaRPr>
          </a:p>
          <a:p>
            <a:r>
              <a:rPr lang="en-US" sz="1200" u="none" kern="1200" dirty="0">
                <a:solidFill>
                  <a:schemeClr val="tx1"/>
                </a:solidFill>
                <a:latin typeface="Arial" pitchFamily="34" charset="0"/>
                <a:ea typeface="+mn-ea"/>
                <a:cs typeface="+mn-cs"/>
                <a:hlinkClick r:id="rId3">
                  <a:extLst>
                    <a:ext uri="{A12FA001-AC4F-418D-AE19-62706E023703}">
                      <ahyp:hlinkClr xmlns:ahyp="http://schemas.microsoft.com/office/drawing/2018/hyperlinkcolor" val="tx"/>
                    </a:ext>
                  </a:extLst>
                </a:hlinkClick>
              </a:rPr>
              <a:t>As we see in these two examples, loan affordability calculators are a key way to address this source of stress and worry.</a:t>
            </a:r>
          </a:p>
          <a:p>
            <a:endParaRPr lang="en-US" sz="1200" kern="1200" dirty="0">
              <a:solidFill>
                <a:schemeClr val="tx1"/>
              </a:solidFill>
              <a:latin typeface="Arial" pitchFamily="34" charset="0"/>
              <a:ea typeface="+mn-ea"/>
              <a:cs typeface="+mn-cs"/>
              <a:hlinkClick r:id="rId3">
                <a:extLst>
                  <a:ext uri="{A12FA001-AC4F-418D-AE19-62706E023703}">
                    <ahyp:hlinkClr xmlns:ahyp="http://schemas.microsoft.com/office/drawing/2018/hyperlinkcolor" val="tx"/>
                  </a:ext>
                </a:extLst>
              </a:hlinkClick>
            </a:endParaRPr>
          </a:p>
          <a:p>
            <a:endParaRPr lang="en-US" dirty="0">
              <a:hlinkClick r:id="rId3"/>
            </a:endParaRPr>
          </a:p>
          <a:p>
            <a:r>
              <a:rPr lang="en-US" dirty="0">
                <a:hlinkClick r:id="rId3"/>
              </a:rPr>
              <a:t>https://www.quickenloans.com/calculator-affordability</a:t>
            </a:r>
            <a:endParaRPr lang="en-US" dirty="0"/>
          </a:p>
          <a:p>
            <a:r>
              <a:rPr lang="en-US" dirty="0">
                <a:hlinkClick r:id="rId4"/>
              </a:rPr>
              <a:t>https://roadloans.com/finance-calculators/affordability</a:t>
            </a:r>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32</a:t>
            </a:fld>
            <a:endParaRPr lang="en-US"/>
          </a:p>
        </p:txBody>
      </p:sp>
    </p:spTree>
    <p:extLst>
      <p:ext uri="{BB962C8B-B14F-4D97-AF65-F5344CB8AC3E}">
        <p14:creationId xmlns:p14="http://schemas.microsoft.com/office/powerpoint/2010/main" val="623879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research I shared earlier, the top worry of borrowers during the loan application process was not knowing if they would be approved.  </a:t>
            </a:r>
          </a:p>
          <a:p>
            <a:endParaRPr lang="en-US" dirty="0"/>
          </a:p>
          <a:p>
            <a:r>
              <a:rPr lang="en-US" dirty="0"/>
              <a:t>Our research shows that some lenders are presenting pre-approved offers to prospective borrowers; thus, completely circumventing the source of this worry.  </a:t>
            </a:r>
          </a:p>
          <a:p>
            <a:endParaRPr lang="en-US" dirty="0"/>
          </a:p>
          <a:p>
            <a:r>
              <a:rPr lang="en-US" dirty="0"/>
              <a:t>An innovative twist on pre-approved loan offers are click-to-accept loan offers, where the prospective borrower can see all the loan types / amounts for which they have been pre-approved.</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33</a:t>
            </a:fld>
            <a:endParaRPr lang="en-US"/>
          </a:p>
        </p:txBody>
      </p:sp>
    </p:spTree>
    <p:extLst>
      <p:ext uri="{BB962C8B-B14F-4D97-AF65-F5344CB8AC3E}">
        <p14:creationId xmlns:p14="http://schemas.microsoft.com/office/powerpoint/2010/main" val="3955028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innovative way to address borrowers’ worry about not knowing if they would be approved has been rolled out by Credit Karma.</a:t>
            </a:r>
          </a:p>
          <a:p>
            <a:endParaRPr lang="en-US" dirty="0"/>
          </a:p>
          <a:p>
            <a:r>
              <a:rPr lang="en-US" dirty="0"/>
              <a:t>Some of the biggest U.S. lenders, eager to bring in more borrowers and extend a years long expansion in consumer credit, are handing over the keys to their loan underwriting process to Credit Karma.</a:t>
            </a:r>
          </a:p>
          <a:p>
            <a:endParaRPr lang="en-US" dirty="0"/>
          </a:p>
          <a:p>
            <a:r>
              <a:rPr lang="en-US" dirty="0"/>
              <a:t>This enables the fintech startup to present credit card shoppers with an approval odds rating for specific credit card offers.  Approval Odds can help consumers find a card that matches their credit profile, but they don’t guarantee approval. Ultimately, the lender has the final say.</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34</a:t>
            </a:fld>
            <a:endParaRPr lang="en-US"/>
          </a:p>
        </p:txBody>
      </p:sp>
    </p:spTree>
    <p:extLst>
      <p:ext uri="{BB962C8B-B14F-4D97-AF65-F5344CB8AC3E}">
        <p14:creationId xmlns:p14="http://schemas.microsoft.com/office/powerpoint/2010/main" val="990868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worry of borrowers during the application process is not knowing their alternatives if they are denied credit.  </a:t>
            </a:r>
          </a:p>
          <a:p>
            <a:endParaRPr lang="en-US" dirty="0"/>
          </a:p>
          <a:p>
            <a:r>
              <a:rPr lang="en-US" dirty="0"/>
              <a:t>As we can see in these two examples, some fintech startups are providing advice and tips to consumers who were denied credit.  </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35</a:t>
            </a:fld>
            <a:endParaRPr lang="en-US"/>
          </a:p>
        </p:txBody>
      </p:sp>
    </p:spTree>
    <p:extLst>
      <p:ext uri="{BB962C8B-B14F-4D97-AF65-F5344CB8AC3E}">
        <p14:creationId xmlns:p14="http://schemas.microsoft.com/office/powerpoint/2010/main" val="3860326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paperwork and the time needed to complete is a key source of stress and worry for borrowers that’s completely unrelated to credit quality concerns.  </a:t>
            </a:r>
          </a:p>
          <a:p>
            <a:endParaRPr lang="en-US" dirty="0"/>
          </a:p>
          <a:p>
            <a:r>
              <a:rPr lang="en-US" dirty="0"/>
              <a:t>Some lenders manage expectations before the application.  Here we see that Upgrade’s application is only one-page long and the loan decision is delivered to the applicant in seconds with no negative impact to their credit score.</a:t>
            </a:r>
          </a:p>
          <a:p>
            <a:endParaRPr lang="en-US" dirty="0"/>
          </a:p>
          <a:p>
            <a:r>
              <a:rPr lang="en-US" dirty="0"/>
              <a:t>Other lenders provide guideposts during the application process to let the applicant know where they are in the application journey so they can estimate how much time remains until completion.  Here we see Rocket Mortgage’s simple progress indicator.</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36</a:t>
            </a:fld>
            <a:endParaRPr lang="en-US"/>
          </a:p>
        </p:txBody>
      </p:sp>
    </p:spTree>
    <p:extLst>
      <p:ext uri="{BB962C8B-B14F-4D97-AF65-F5344CB8AC3E}">
        <p14:creationId xmlns:p14="http://schemas.microsoft.com/office/powerpoint/2010/main" val="777906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 providing members with information and tools can help alleviate borrowers’ worries and stress, human + digital approaches, such as mobile video banking, hold much promise for demonstrating the empathy and reassurance that was traditionally only available through 1:1 contact at a branch or over the phone.</a:t>
            </a:r>
          </a:p>
          <a:p>
            <a:endParaRPr lang="en-US" dirty="0"/>
          </a:p>
          <a:p>
            <a:r>
              <a:rPr lang="en-US" dirty="0"/>
              <a:t>Technology is still very new – Forrester recently surveyed 120 financial institutions around the world and found that only 8% offer this capability.</a:t>
            </a:r>
          </a:p>
          <a:p>
            <a:endParaRPr lang="en-US" dirty="0"/>
          </a:p>
          <a:p>
            <a:r>
              <a:rPr lang="en-US" dirty="0"/>
              <a:t>Early adopters of mobile video banking are very happy with the service they receive.  Barclays has recorded Net Promoter Scores from video users 44% higher than for telephony users, and average handling times have fallen 25% as well.  At a recent conference, Pioneer FCU also reported receiving a lift in NPS scores from mobile video banking users.</a:t>
            </a:r>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37</a:t>
            </a:fld>
            <a:endParaRPr lang="en-US"/>
          </a:p>
        </p:txBody>
      </p:sp>
    </p:spTree>
    <p:extLst>
      <p:ext uri="{BB962C8B-B14F-4D97-AF65-F5344CB8AC3E}">
        <p14:creationId xmlns:p14="http://schemas.microsoft.com/office/powerpoint/2010/main" val="943114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 will financial services companies address the emotional component of customer experience in the future?  Technology in this area is improving by leaps and bounds.   Most notably, there is a branch of artificial intelligence research called “emotion AI.” Emotion AI is a subset of artificial intelligence that measures, understands, simulates, and reacts to human emotions. It’s also known as affective computing, or artificial emotional intelligence.  This slide shows a real-life conversation between a human customer on the left and a chatbot on the right.  The chat bot relies on an early version of this technology to provide empathetic responses when it has determined the customer is dealing with difficult life events, such as a death in the family or a divorce.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hlinkClick r:id="rId3"/>
            </a:endParaRPr>
          </a:p>
          <a:p>
            <a:endParaRPr lang="en-US" dirty="0">
              <a:hlinkClick r:id="rId3"/>
            </a:endParaRPr>
          </a:p>
          <a:p>
            <a:r>
              <a:rPr lang="en-US" dirty="0">
                <a:hlinkClick r:id="rId3"/>
              </a:rPr>
              <a:t>https://structurely.com/features</a:t>
            </a:r>
            <a:endParaRPr lang="en-US" dirty="0"/>
          </a:p>
          <a:p>
            <a:endParaRPr lang="en-US" dirty="0"/>
          </a:p>
          <a:p>
            <a:r>
              <a:rPr lang="en-US" dirty="0">
                <a:hlinkClick r:id="rId4"/>
              </a:rPr>
              <a:t>https://www.marketingtechnews.net/news/2018/oct/19/power-and-potential-emotional-chatbots/</a:t>
            </a:r>
            <a:endParaRPr lang="en-US" dirty="0"/>
          </a:p>
          <a:p>
            <a:endParaRPr lang="en-US" dirty="0"/>
          </a:p>
          <a:p>
            <a:r>
              <a:rPr lang="en-US" dirty="0">
                <a:hlinkClick r:id="rId5"/>
              </a:rPr>
              <a:t>https://www.opploans.com/why-opploans/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38</a:t>
            </a:fld>
            <a:endParaRPr lang="en-US"/>
          </a:p>
        </p:txBody>
      </p:sp>
    </p:spTree>
    <p:extLst>
      <p:ext uri="{BB962C8B-B14F-4D97-AF65-F5344CB8AC3E}">
        <p14:creationId xmlns:p14="http://schemas.microsoft.com/office/powerpoint/2010/main" val="1917077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here are a few take-aways from today’s presentation: [Read]</a:t>
            </a:r>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39</a:t>
            </a:fld>
            <a:endParaRPr lang="en-US"/>
          </a:p>
        </p:txBody>
      </p:sp>
    </p:spTree>
    <p:extLst>
      <p:ext uri="{BB962C8B-B14F-4D97-AF65-F5344CB8AC3E}">
        <p14:creationId xmlns:p14="http://schemas.microsoft.com/office/powerpoint/2010/main" val="355047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[READ TITLE]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According to JD Power, consumer ratings of the banking advice they receive digitally trails the advice they receive via face-to-face and phone channels in terms of personalization and completely meeting their needs.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Accordingly, fewer consumers report having acted upon the advice they received via digital channels vs. face-to-face and phone channels.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results suggest that it can be very challenging to deliver the traditional credit union consultative experience digitally.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highlight>
                  <a:srgbClr val="FFFF00"/>
                </a:highlight>
              </a:rPr>
              <a:t>Speaking points added: - Consumer’s use of digital channels continues to grow and as a result 90% of all FI’s are increasing their Digital Spend (65% increasing more than 10%)</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4</a:t>
            </a:fld>
            <a:endParaRPr lang="en-US"/>
          </a:p>
        </p:txBody>
      </p:sp>
    </p:spTree>
    <p:extLst>
      <p:ext uri="{BB962C8B-B14F-4D97-AF65-F5344CB8AC3E}">
        <p14:creationId xmlns:p14="http://schemas.microsoft.com/office/powerpoint/2010/main" val="29929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40</a:t>
            </a:fld>
            <a:endParaRPr lang="en-US"/>
          </a:p>
        </p:txBody>
      </p:sp>
    </p:spTree>
    <p:extLst>
      <p:ext uri="{BB962C8B-B14F-4D97-AF65-F5344CB8AC3E}">
        <p14:creationId xmlns:p14="http://schemas.microsoft.com/office/powerpoint/2010/main" val="2972544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41</a:t>
            </a:fld>
            <a:endParaRPr lang="en-US"/>
          </a:p>
        </p:txBody>
      </p:sp>
    </p:spTree>
    <p:extLst>
      <p:ext uri="{BB962C8B-B14F-4D97-AF65-F5344CB8AC3E}">
        <p14:creationId xmlns:p14="http://schemas.microsoft.com/office/powerpoint/2010/main" val="548010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42</a:t>
            </a:fld>
            <a:endParaRPr lang="en-US"/>
          </a:p>
        </p:txBody>
      </p:sp>
    </p:spTree>
    <p:extLst>
      <p:ext uri="{BB962C8B-B14F-4D97-AF65-F5344CB8AC3E}">
        <p14:creationId xmlns:p14="http://schemas.microsoft.com/office/powerpoint/2010/main" val="2880828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we saw in the earlier Value Curve slide, credit unions have a huge opportunity to differentiate themselves from banks and fintech startups by leading on the emotional element of member experience =&gt; Reducing Anxiety. While much of our research focused on stress and worries related to lending, it’s easy to see how addressing members’ stresses and worries related to saving, spending and managing their money could also have a beneficial impact on members’ perceptions of their credit union.</a:t>
            </a:r>
          </a:p>
          <a:p>
            <a:endParaRPr lang="en-US" dirty="0"/>
          </a:p>
          <a:p>
            <a:endParaRPr lang="en-US" dirty="0"/>
          </a:p>
          <a:p>
            <a:r>
              <a:rPr lang="en-US" dirty="0"/>
              <a:t>Before I end, I leave you with a few questions to consider and discuss once you return to your respective shops.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43</a:t>
            </a:fld>
            <a:endParaRPr lang="en-US"/>
          </a:p>
        </p:txBody>
      </p:sp>
    </p:spTree>
    <p:extLst>
      <p:ext uri="{BB962C8B-B14F-4D97-AF65-F5344CB8AC3E}">
        <p14:creationId xmlns:p14="http://schemas.microsoft.com/office/powerpoint/2010/main" val="3333834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44</a:t>
            </a:fld>
            <a:endParaRPr lang="en-US"/>
          </a:p>
        </p:txBody>
      </p:sp>
    </p:spTree>
    <p:extLst>
      <p:ext uri="{BB962C8B-B14F-4D97-AF65-F5344CB8AC3E}">
        <p14:creationId xmlns:p14="http://schemas.microsoft.com/office/powerpoint/2010/main" val="9108463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45</a:t>
            </a:fld>
            <a:endParaRPr lang="en-US"/>
          </a:p>
        </p:txBody>
      </p:sp>
    </p:spTree>
    <p:extLst>
      <p:ext uri="{BB962C8B-B14F-4D97-AF65-F5344CB8AC3E}">
        <p14:creationId xmlns:p14="http://schemas.microsoft.com/office/powerpoint/2010/main" val="78346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sum up, [READ SLIDE].</a:t>
            </a:r>
          </a:p>
          <a:p>
            <a:endParaRPr lang="en-US" dirty="0"/>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5</a:t>
            </a:fld>
            <a:endParaRPr lang="en-US" dirty="0"/>
          </a:p>
        </p:txBody>
      </p:sp>
    </p:spTree>
    <p:extLst>
      <p:ext uri="{BB962C8B-B14F-4D97-AF65-F5344CB8AC3E}">
        <p14:creationId xmlns:p14="http://schemas.microsoft.com/office/powerpoint/2010/main" val="166405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6</a:t>
            </a:fld>
            <a:endParaRPr lang="en-US" dirty="0"/>
          </a:p>
        </p:txBody>
      </p:sp>
    </p:spTree>
    <p:extLst>
      <p:ext uri="{BB962C8B-B14F-4D97-AF65-F5344CB8AC3E}">
        <p14:creationId xmlns:p14="http://schemas.microsoft.com/office/powerpoint/2010/main" val="382811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Changed “working hard” to “investing”</a:t>
            </a:r>
          </a:p>
          <a:p>
            <a:endParaRPr lang="en-US" dirty="0"/>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7</a:t>
            </a:fld>
            <a:endParaRPr lang="en-US" dirty="0"/>
          </a:p>
        </p:txBody>
      </p:sp>
    </p:spTree>
    <p:extLst>
      <p:ext uri="{BB962C8B-B14F-4D97-AF65-F5344CB8AC3E}">
        <p14:creationId xmlns:p14="http://schemas.microsoft.com/office/powerpoint/2010/main" val="238228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8</a:t>
            </a:fld>
            <a:endParaRPr lang="en-US" dirty="0"/>
          </a:p>
        </p:txBody>
      </p:sp>
    </p:spTree>
    <p:extLst>
      <p:ext uri="{BB962C8B-B14F-4D97-AF65-F5344CB8AC3E}">
        <p14:creationId xmlns:p14="http://schemas.microsoft.com/office/powerpoint/2010/main" val="421898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study by Bain &amp; Co. provides a hint at the future battle ground for differentiation in financial services.</a:t>
            </a:r>
          </a:p>
          <a:p>
            <a:endParaRPr lang="en-US" dirty="0"/>
          </a:p>
          <a:p>
            <a:r>
              <a:rPr lang="en-US" dirty="0"/>
              <a:t>The Bain study highlighted five customer experience elements for banking with the strongest link to customer loyalty, as measured by the Net Promoter Score.</a:t>
            </a:r>
          </a:p>
          <a:p>
            <a:endParaRPr lang="en-US" dirty="0"/>
          </a:p>
          <a:p>
            <a:r>
              <a:rPr lang="en-US" dirty="0"/>
              <a:t>The first one, quality, could almost be considered table stakes for the majority of consumers.  [Read Chevron]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https://thefinancialbrand.com/80293/trust-loyalty-digital-banking-big-tech-amazon-paypal</a:t>
            </a:r>
          </a:p>
          <a:p>
            <a:endParaRPr lang="en-US" dirty="0"/>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9</a:t>
            </a:fld>
            <a:endParaRPr lang="en-US"/>
          </a:p>
        </p:txBody>
      </p:sp>
    </p:spTree>
    <p:extLst>
      <p:ext uri="{BB962C8B-B14F-4D97-AF65-F5344CB8AC3E}">
        <p14:creationId xmlns:p14="http://schemas.microsoft.com/office/powerpoint/2010/main" val="1281553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cunamutual.com/blog" TargetMode="External"/><Relationship Id="rId3" Type="http://schemas.openxmlformats.org/officeDocument/2006/relationships/hyperlink" Target="http://www.cunamutual.com/" TargetMode="External"/><Relationship Id="rId7" Type="http://schemas.openxmlformats.org/officeDocument/2006/relationships/hyperlink" Target="https://www.cunamutual.com/linkedin" TargetMode="External"/><Relationship Id="rId12" Type="http://schemas.openxmlformats.org/officeDocument/2006/relationships/image" Target="../media/image16.png"/><Relationship Id="rId2" Type="http://schemas.openxmlformats.org/officeDocument/2006/relationships/image" Target="../media/image8.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hyperlink" Target="https://www.cunamutual.com/youtube" TargetMode="External"/><Relationship Id="rId5" Type="http://schemas.openxmlformats.org/officeDocument/2006/relationships/hyperlink" Target="https://www.cunamutual.com/twitter" TargetMode="External"/><Relationship Id="rId15" Type="http://schemas.openxmlformats.org/officeDocument/2006/relationships/hyperlink" Target="https://www.cunamutual.com/googleplus" TargetMode="External"/><Relationship Id="rId10" Type="http://schemas.openxmlformats.org/officeDocument/2006/relationships/image" Target="../media/image15.png"/><Relationship Id="rId4" Type="http://schemas.openxmlformats.org/officeDocument/2006/relationships/image" Target="../media/image12.gif"/><Relationship Id="rId9" Type="http://schemas.openxmlformats.org/officeDocument/2006/relationships/hyperlink" Target="https://www.cunamutual.com/facebook" TargetMode="External"/><Relationship Id="rId1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hyperlink" Target="https://www.cunamutual.com/facebook" TargetMode="External"/><Relationship Id="rId13" Type="http://schemas.openxmlformats.org/officeDocument/2006/relationships/image" Target="../media/image17.png"/><Relationship Id="rId3" Type="http://schemas.openxmlformats.org/officeDocument/2006/relationships/hyperlink" Target="http://www.cunamutual.com/" TargetMode="External"/><Relationship Id="rId7" Type="http://schemas.openxmlformats.org/officeDocument/2006/relationships/image" Target="../media/image14.png"/><Relationship Id="rId12" Type="http://schemas.openxmlformats.org/officeDocument/2006/relationships/hyperlink" Target="https://www.cunamutual.com/blog" TargetMode="External"/><Relationship Id="rId2" Type="http://schemas.openxmlformats.org/officeDocument/2006/relationships/image" Target="../media/image12.gif"/><Relationship Id="rId1" Type="http://schemas.openxmlformats.org/officeDocument/2006/relationships/slideMaster" Target="../slideMasters/slideMaster1.xml"/><Relationship Id="rId6" Type="http://schemas.openxmlformats.org/officeDocument/2006/relationships/hyperlink" Target="https://www.cunamutual.com/linkedin" TargetMode="Externa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hyperlink" Target="https://www.cunamutual.com/youtube" TargetMode="External"/><Relationship Id="rId4" Type="http://schemas.openxmlformats.org/officeDocument/2006/relationships/hyperlink" Target="https://www.cunamutual.com/twitter" TargetMode="External"/><Relationship Id="rId9" Type="http://schemas.openxmlformats.org/officeDocument/2006/relationships/image" Target="../media/image15.png"/><Relationship Id="rId14" Type="http://schemas.openxmlformats.org/officeDocument/2006/relationships/hyperlink" Target="https://www.cunamutual.com/googleplus"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5" name="Rectangle 35"/>
          <p:cNvSpPr>
            <a:spLocks noChangeArrowheads="1"/>
          </p:cNvSpPr>
          <p:nvPr/>
        </p:nvSpPr>
        <p:spPr bwMode="auto">
          <a:xfrm rot="5400000">
            <a:off x="6009481" y="-5953573"/>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39"/>
          <p:cNvSpPr>
            <a:spLocks noChangeArrowheads="1"/>
          </p:cNvSpPr>
          <p:nvPr/>
        </p:nvSpPr>
        <p:spPr bwMode="auto">
          <a:xfrm>
            <a:off x="0" y="4975225"/>
            <a:ext cx="12192000" cy="26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itle 8"/>
          <p:cNvSpPr>
            <a:spLocks noGrp="1"/>
          </p:cNvSpPr>
          <p:nvPr>
            <p:ph type="ctrTitle" hasCustomPrompt="1"/>
          </p:nvPr>
        </p:nvSpPr>
        <p:spPr>
          <a:xfrm>
            <a:off x="922867" y="2491488"/>
            <a:ext cx="10363200" cy="553998"/>
          </a:xfrm>
        </p:spPr>
        <p:txBody>
          <a:bodyPr lIns="0" tIns="0" rIns="0" bIns="0" anchor="b"/>
          <a:lstStyle>
            <a:lvl1pPr algn="ctr">
              <a:defRPr sz="3600" b="1" baseline="0">
                <a:solidFill>
                  <a:schemeClr val="tx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922867" y="3163889"/>
            <a:ext cx="10363200" cy="1022350"/>
          </a:xfrm>
        </p:spPr>
        <p:txBody>
          <a:bodyPr lIns="0" tIns="0" rIns="0" bIns="0"/>
          <a:lstStyle>
            <a:lvl1pPr marL="0" indent="0" algn="ctr">
              <a:buNone/>
              <a:defRPr sz="2400" baseline="0"/>
            </a:lvl1pPr>
          </a:lstStyle>
          <a:p>
            <a:pPr lvl="0"/>
            <a:r>
              <a:rPr lang="en-US" dirty="0"/>
              <a:t>Cover Slide Subtitle</a:t>
            </a:r>
          </a:p>
        </p:txBody>
      </p:sp>
      <p:sp>
        <p:nvSpPr>
          <p:cNvPr id="6" name="Rectangle 38"/>
          <p:cNvSpPr>
            <a:spLocks noChangeArrowheads="1"/>
          </p:cNvSpPr>
          <p:nvPr/>
        </p:nvSpPr>
        <p:spPr bwMode="auto">
          <a:xfrm>
            <a:off x="0" y="0"/>
            <a:ext cx="12192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4"/>
          <p:cNvSpPr/>
          <p:nvPr userDrawn="1"/>
        </p:nvSpPr>
        <p:spPr>
          <a:xfrm>
            <a:off x="0" y="5029816"/>
            <a:ext cx="12192000" cy="18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40"/>
          <p:cNvSpPr txBox="1">
            <a:spLocks noChangeArrowheads="1"/>
          </p:cNvSpPr>
          <p:nvPr userDrawn="1"/>
        </p:nvSpPr>
        <p:spPr bwMode="auto">
          <a:xfrm>
            <a:off x="99484" y="6286165"/>
            <a:ext cx="5249333" cy="41549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700" dirty="0">
                <a:solidFill>
                  <a:schemeClr val="bg1"/>
                </a:solidFill>
                <a:latin typeface="Arial Narrow" pitchFamily="34" charset="0"/>
                <a:cs typeface="+mn-cs"/>
              </a:rPr>
              <a:t>CUNA Mutual Group Proprietary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Reproduction, Adaptation or Distribution Prohibited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 2017 CUNA Mutual Group,</a:t>
            </a:r>
            <a:r>
              <a:rPr lang="en-US" sz="700" baseline="0" dirty="0">
                <a:solidFill>
                  <a:schemeClr val="bg1"/>
                </a:solidFill>
                <a:latin typeface="Arial Narrow" pitchFamily="34" charset="0"/>
                <a:cs typeface="+mn-cs"/>
              </a:rPr>
              <a:t> All Rights Reserved.</a:t>
            </a:r>
            <a:endParaRPr lang="en-US" sz="700" dirty="0">
              <a:solidFill>
                <a:schemeClr val="bg1"/>
              </a:solidFill>
              <a:latin typeface="Arial Narrow" pitchFamily="34" charset="0"/>
              <a:cs typeface="+mn-cs"/>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78456" y="5367649"/>
            <a:ext cx="2743200" cy="1028700"/>
          </a:xfrm>
          <a:prstGeom prst="rect">
            <a:avLst/>
          </a:prstGeom>
        </p:spPr>
      </p:pic>
    </p:spTree>
    <p:extLst>
      <p:ext uri="{BB962C8B-B14F-4D97-AF65-F5344CB8AC3E}">
        <p14:creationId xmlns:p14="http://schemas.microsoft.com/office/powerpoint/2010/main" val="321972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6467" y="180026"/>
            <a:ext cx="10972800" cy="492443"/>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516467" y="1040131"/>
            <a:ext cx="5395384"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15057" y="1040131"/>
            <a:ext cx="5397500"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50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90554"/>
            <a:ext cx="12192000" cy="66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6009481" y="-5936870"/>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1"/>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361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_Slide_1">
    <p:spTree>
      <p:nvGrpSpPr>
        <p:cNvPr id="1" name=""/>
        <p:cNvGrpSpPr/>
        <p:nvPr/>
      </p:nvGrpSpPr>
      <p:grpSpPr>
        <a:xfrm>
          <a:off x="0" y="0"/>
          <a:ext cx="0" cy="0"/>
          <a:chOff x="0" y="0"/>
          <a:chExt cx="0" cy="0"/>
        </a:xfrm>
      </p:grpSpPr>
      <p:grpSp>
        <p:nvGrpSpPr>
          <p:cNvPr id="11" name="Group 10"/>
          <p:cNvGrpSpPr/>
          <p:nvPr userDrawn="1"/>
        </p:nvGrpSpPr>
        <p:grpSpPr>
          <a:xfrm flipH="1">
            <a:off x="-1" y="3"/>
            <a:ext cx="12192001" cy="6857999"/>
            <a:chOff x="749787" y="1627613"/>
            <a:chExt cx="9303009" cy="4145455"/>
          </a:xfrm>
        </p:grpSpPr>
        <p:sp>
          <p:nvSpPr>
            <p:cNvPr id="25" name="Right Triangle 24"/>
            <p:cNvSpPr/>
            <p:nvPr userDrawn="1"/>
          </p:nvSpPr>
          <p:spPr>
            <a:xfrm rot="16200000">
              <a:off x="7675538" y="3394724"/>
              <a:ext cx="1943676" cy="28108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cxnSp>
        <p:nvCxnSpPr>
          <p:cNvPr id="18" name="Straight Connector 17"/>
          <p:cNvCxnSpPr/>
          <p:nvPr userDrawn="1"/>
        </p:nvCxnSpPr>
        <p:spPr>
          <a:xfrm>
            <a:off x="1317406" y="3339682"/>
            <a:ext cx="2289463" cy="0"/>
          </a:xfrm>
          <a:prstGeom prst="line">
            <a:avLst/>
          </a:prstGeom>
          <a:solidFill>
            <a:schemeClr val="accent2">
              <a:alpha val="8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3" name="Text Placeholder 2"/>
          <p:cNvSpPr>
            <a:spLocks noGrp="1"/>
          </p:cNvSpPr>
          <p:nvPr>
            <p:ph type="body" sz="quarter" idx="10"/>
          </p:nvPr>
        </p:nvSpPr>
        <p:spPr>
          <a:xfrm>
            <a:off x="1189158" y="1561555"/>
            <a:ext cx="6589397" cy="1691640"/>
          </a:xfrm>
        </p:spPr>
        <p:txBody>
          <a:bodyPr anchor="b"/>
          <a:lstStyle>
            <a:lvl1pPr marL="0" indent="0">
              <a:buNone/>
              <a:defRPr lang="en-US" sz="4000" b="1" baseline="0" dirty="0">
                <a:solidFill>
                  <a:schemeClr val="accent1"/>
                </a:solidFill>
                <a:latin typeface="Rockwell" panose="02060603020205020403" pitchFamily="18" charset="0"/>
                <a:ea typeface="+mn-ea"/>
                <a:cs typeface="+mn-cs"/>
              </a:defRPr>
            </a:lvl1pPr>
          </a:lstStyle>
          <a:p>
            <a:pPr lvl="0"/>
            <a:r>
              <a:rPr lang="en-US"/>
              <a:t>Edit Master text styles</a:t>
            </a:r>
          </a:p>
        </p:txBody>
      </p:sp>
      <p:sp>
        <p:nvSpPr>
          <p:cNvPr id="20" name="Text Placeholder 2"/>
          <p:cNvSpPr>
            <a:spLocks noGrp="1"/>
          </p:cNvSpPr>
          <p:nvPr>
            <p:ph type="body" sz="quarter" idx="11"/>
          </p:nvPr>
        </p:nvSpPr>
        <p:spPr>
          <a:xfrm>
            <a:off x="1189158" y="3744685"/>
            <a:ext cx="6589397" cy="1691640"/>
          </a:xfrm>
        </p:spPr>
        <p:txBody>
          <a:bodyPr anchor="t"/>
          <a:lstStyle>
            <a:lvl1pPr marL="0" indent="0">
              <a:buNone/>
              <a:defRPr lang="en-US" sz="2000" dirty="0">
                <a:solidFill>
                  <a:schemeClr val="tx2"/>
                </a:solidFill>
                <a:latin typeface="+mn-lt"/>
                <a:ea typeface="+mn-ea"/>
                <a:cs typeface="+mn-cs"/>
              </a:defRPr>
            </a:lvl1pPr>
          </a:lstStyle>
          <a:p>
            <a:pPr lvl="0"/>
            <a:r>
              <a:rPr lang="en-US"/>
              <a:t>Edit Master text styles</a:t>
            </a:r>
          </a:p>
        </p:txBody>
      </p:sp>
      <p:grpSp>
        <p:nvGrpSpPr>
          <p:cNvPr id="33" name="Group 32"/>
          <p:cNvGrpSpPr/>
          <p:nvPr userDrawn="1"/>
        </p:nvGrpSpPr>
        <p:grpSpPr>
          <a:xfrm>
            <a:off x="0" y="6345034"/>
            <a:ext cx="12192005" cy="512968"/>
            <a:chOff x="0" y="5287528"/>
            <a:chExt cx="10160004" cy="427473"/>
          </a:xfrm>
        </p:grpSpPr>
        <p:sp>
          <p:nvSpPr>
            <p:cNvPr id="34" name="Rectangle 33"/>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l="3557" b="21347"/>
          <a:stretch/>
        </p:blipFill>
        <p:spPr>
          <a:xfrm>
            <a:off x="-2" y="3814099"/>
            <a:ext cx="3577195" cy="2549077"/>
          </a:xfrm>
          <a:prstGeom prst="rect">
            <a:avLst/>
          </a:prstGeom>
        </p:spPr>
      </p:pic>
      <p:sp>
        <p:nvSpPr>
          <p:cNvPr id="21"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1"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6"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 name="Picture 3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321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_Slide_2">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rot="5400000">
            <a:off x="6009481" y="-5953573"/>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7"/>
          <p:cNvSpPr>
            <a:spLocks noChangeArrowheads="1"/>
          </p:cNvSpPr>
          <p:nvPr userDrawn="1"/>
        </p:nvSpPr>
        <p:spPr bwMode="auto">
          <a:xfrm rot="16200000" flipV="1">
            <a:off x="5970589" y="383074"/>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12192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12192000" cy="632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2495390" y="3988787"/>
            <a:ext cx="7193280" cy="209725"/>
            <a:chOff x="1806844" y="3988785"/>
            <a:chExt cx="5394960" cy="209725"/>
          </a:xfrm>
        </p:grpSpPr>
        <p:cxnSp>
          <p:nvCxnSpPr>
            <p:cNvPr id="15" name="Straight Connector 14"/>
            <p:cNvCxnSpPr/>
            <p:nvPr/>
          </p:nvCxnSpPr>
          <p:spPr>
            <a:xfrm>
              <a:off x="1806844" y="3988785"/>
              <a:ext cx="539496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Isosceles Triangle 1"/>
            <p:cNvSpPr/>
            <p:nvPr userDrawn="1"/>
          </p:nvSpPr>
          <p:spPr>
            <a:xfrm flipV="1">
              <a:off x="4128690" y="3988785"/>
              <a:ext cx="647260" cy="209725"/>
            </a:xfrm>
            <a:prstGeom prst="triangle">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p:cNvSpPr>
            <a:spLocks noGrp="1"/>
          </p:cNvSpPr>
          <p:nvPr>
            <p:ph type="body" sz="quarter" idx="10" hasCustomPrompt="1"/>
          </p:nvPr>
        </p:nvSpPr>
        <p:spPr>
          <a:xfrm>
            <a:off x="2084810" y="1661020"/>
            <a:ext cx="8034920" cy="2244230"/>
          </a:xfrm>
        </p:spPr>
        <p:txBody>
          <a:bodyPr anchor="b" anchorCtr="0"/>
          <a:lstStyle>
            <a:lvl1pPr marL="0" indent="0" algn="ctr">
              <a:buNone/>
              <a:defRPr sz="4800">
                <a:solidFill>
                  <a:schemeClr val="bg1"/>
                </a:solidFill>
                <a:latin typeface="Rockwell" panose="02060603020205020403" pitchFamily="18" charset="0"/>
              </a:defRPr>
            </a:lvl1pPr>
            <a:lvl2pPr marL="195260" indent="0">
              <a:buNone/>
              <a:defRPr/>
            </a:lvl2pPr>
            <a:lvl3pPr marL="434971" indent="0">
              <a:buNone/>
              <a:defRPr/>
            </a:lvl3pPr>
            <a:lvl4pPr marL="615944" indent="0">
              <a:buNone/>
              <a:defRPr/>
            </a:lvl4pPr>
            <a:lvl5pPr marL="841365" indent="0">
              <a:buNone/>
              <a:defRPr/>
            </a:lvl5pPr>
          </a:lstStyle>
          <a:p>
            <a:pPr lvl="0"/>
            <a:r>
              <a:rPr lang="en-US" sz="4800" b="0" spc="300" baseline="0" dirty="0">
                <a:solidFill>
                  <a:schemeClr val="bg1"/>
                </a:solidFill>
                <a:latin typeface="Rockwell" panose="02060603020205020403" pitchFamily="18" charset="0"/>
              </a:rPr>
              <a:t>Click to Edit Transition Slide Title</a:t>
            </a:r>
            <a:endParaRPr lang="en-US" dirty="0"/>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13587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ransition_Slide_2">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rot="5400000">
            <a:off x="6009481" y="-5953573"/>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7"/>
          <p:cNvSpPr>
            <a:spLocks noChangeArrowheads="1"/>
          </p:cNvSpPr>
          <p:nvPr userDrawn="1"/>
        </p:nvSpPr>
        <p:spPr bwMode="auto">
          <a:xfrm rot="16200000" flipV="1">
            <a:off x="5970589" y="383074"/>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12192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12192000" cy="632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1946788" y="1661020"/>
            <a:ext cx="8034920" cy="2244230"/>
          </a:xfrm>
        </p:spPr>
        <p:txBody>
          <a:bodyPr anchor="b" anchorCtr="0"/>
          <a:lstStyle>
            <a:lvl1pPr marL="0" indent="0" algn="ctr">
              <a:buNone/>
              <a:defRPr sz="4800">
                <a:solidFill>
                  <a:schemeClr val="bg1"/>
                </a:solidFill>
                <a:latin typeface="Rockwell" panose="02060603020205020403" pitchFamily="18" charset="0"/>
              </a:defRPr>
            </a:lvl1pPr>
            <a:lvl2pPr marL="195260" indent="0">
              <a:buNone/>
              <a:defRPr/>
            </a:lvl2pPr>
            <a:lvl3pPr marL="434971" indent="0">
              <a:buNone/>
              <a:defRPr/>
            </a:lvl3pPr>
            <a:lvl4pPr marL="615944" indent="0">
              <a:buNone/>
              <a:defRPr/>
            </a:lvl4pPr>
            <a:lvl5pPr marL="841365" indent="0">
              <a:buNone/>
              <a:defRPr/>
            </a:lvl5pPr>
          </a:lstStyle>
          <a:p>
            <a:pPr lvl="0"/>
            <a:r>
              <a:rPr lang="en-US" sz="4800" b="0" spc="300" baseline="0" dirty="0">
                <a:solidFill>
                  <a:schemeClr val="bg1"/>
                </a:solidFill>
                <a:latin typeface="Rockwell" panose="02060603020205020403" pitchFamily="18" charset="0"/>
              </a:rPr>
              <a:t>Click to Edit Transition Slide Title</a:t>
            </a:r>
            <a:endParaRPr lang="en-US" dirty="0"/>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89260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Slide_3">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8"/>
          <p:cNvSpPr>
            <a:spLocks noChangeArrowheads="1"/>
          </p:cNvSpPr>
          <p:nvPr/>
        </p:nvSpPr>
        <p:spPr bwMode="auto">
          <a:xfrm rot="5400000">
            <a:off x="6009481" y="-5948021"/>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7"/>
          <p:cNvSpPr>
            <a:spLocks noChangeArrowheads="1"/>
          </p:cNvSpPr>
          <p:nvPr/>
        </p:nvSpPr>
        <p:spPr bwMode="auto">
          <a:xfrm rot="16200000" flipV="1">
            <a:off x="5970589" y="383074"/>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4" name="Rectangle 28"/>
          <p:cNvSpPr>
            <a:spLocks noChangeArrowheads="1"/>
          </p:cNvSpPr>
          <p:nvPr/>
        </p:nvSpPr>
        <p:spPr bwMode="auto">
          <a:xfrm>
            <a:off x="0" y="1590"/>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itle 1"/>
          <p:cNvSpPr>
            <a:spLocks noGrp="1"/>
          </p:cNvSpPr>
          <p:nvPr>
            <p:ph type="title" hasCustomPrompt="1"/>
          </p:nvPr>
        </p:nvSpPr>
        <p:spPr>
          <a:xfrm>
            <a:off x="963084" y="4406901"/>
            <a:ext cx="10363200" cy="707886"/>
          </a:xfrm>
        </p:spPr>
        <p:txBody>
          <a:bodyPr anchor="t"/>
          <a:lstStyle>
            <a:lvl1pPr algn="l">
              <a:defRPr sz="4000" b="1" cap="all"/>
            </a:lvl1pPr>
          </a:lstStyle>
          <a:p>
            <a:r>
              <a:rPr lang="en-US" dirty="0"/>
              <a:t>Click to edit title</a:t>
            </a:r>
          </a:p>
        </p:txBody>
      </p:sp>
      <p:sp>
        <p:nvSpPr>
          <p:cNvPr id="12"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2">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text</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26638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_Slide_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467" y="2743202"/>
            <a:ext cx="10972800" cy="443198"/>
          </a:xfrm>
        </p:spPr>
        <p:txBody>
          <a:bodyPr lIns="0" tIns="0" rIns="0" bIns="0" anchor="b"/>
          <a:lstStyle>
            <a:lvl1pPr algn="ctr" rtl="0" eaLnBrk="0" fontAlgn="base" hangingPunct="0">
              <a:lnSpc>
                <a:spcPct val="90000"/>
              </a:lnSpc>
              <a:spcBef>
                <a:spcPct val="0"/>
              </a:spcBef>
              <a:spcAft>
                <a:spcPct val="0"/>
              </a:spcAft>
              <a:defRPr lang="en-US" sz="3200" b="1" kern="1200" dirty="0">
                <a:solidFill>
                  <a:schemeClr val="tx1"/>
                </a:solidFill>
                <a:latin typeface="Rockwell" panose="02060603020205020403" pitchFamily="18" charset="0"/>
                <a:ea typeface="+mj-ea"/>
                <a:cs typeface="+mj-cs"/>
              </a:defRPr>
            </a:lvl1pPr>
          </a:lstStyle>
          <a:p>
            <a:r>
              <a:rPr lang="en-US" dirty="0"/>
              <a:t>Optional Transition Slide Title</a:t>
            </a:r>
          </a:p>
        </p:txBody>
      </p:sp>
      <p:sp>
        <p:nvSpPr>
          <p:cNvPr id="3" name="Content Placeholder 2"/>
          <p:cNvSpPr>
            <a:spLocks noGrp="1"/>
          </p:cNvSpPr>
          <p:nvPr>
            <p:ph idx="1" hasCustomPrompt="1"/>
          </p:nvPr>
        </p:nvSpPr>
        <p:spPr>
          <a:xfrm>
            <a:off x="516473" y="3291844"/>
            <a:ext cx="10996084" cy="2590801"/>
          </a:xfrm>
        </p:spPr>
        <p:txBody>
          <a:bodyPr lIns="0" tIns="0" rIns="0" bIns="0"/>
          <a:lstStyle>
            <a:lvl1pPr marL="0" indent="0" algn="ctr">
              <a:buNone/>
              <a:defRPr lang="en-US" sz="2400" baseline="0" dirty="0" smtClean="0">
                <a:solidFill>
                  <a:schemeClr val="tx1"/>
                </a:solidFill>
                <a:latin typeface="+mn-lt"/>
                <a:ea typeface="+mn-ea"/>
                <a:cs typeface="+mn-cs"/>
              </a:defRPr>
            </a:lvl1pPr>
            <a:lvl2pPr algn="ctr">
              <a:defRPr/>
            </a:lvl2pPr>
            <a:lvl3pPr algn="ctr">
              <a:defRPr/>
            </a:lvl3pPr>
            <a:lvl4pPr algn="ctr">
              <a:defRPr/>
            </a:lvl4pPr>
            <a:lvl5pPr algn="ctr">
              <a:defRPr/>
            </a:lvl5pPr>
          </a:lstStyle>
          <a:p>
            <a:pPr lvl="0"/>
            <a:r>
              <a:rPr lang="en-US" dirty="0"/>
              <a:t>Optional Transition Slide Subtitle</a:t>
            </a:r>
          </a:p>
        </p:txBody>
      </p:sp>
      <p:sp>
        <p:nvSpPr>
          <p:cNvPr id="4" name="Rectangle 35"/>
          <p:cNvSpPr>
            <a:spLocks noChangeArrowheads="1"/>
          </p:cNvSpPr>
          <p:nvPr userDrawn="1"/>
        </p:nvSpPr>
        <p:spPr bwMode="auto">
          <a:xfrm rot="5400000">
            <a:off x="6009481" y="-5953573"/>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userDrawn="1"/>
        </p:nvSpPr>
        <p:spPr bwMode="auto">
          <a:xfrm rot="16200000" flipV="1">
            <a:off x="5970593" y="383074"/>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a:p>
        </p:txBody>
      </p:sp>
      <p:sp>
        <p:nvSpPr>
          <p:cNvPr id="9"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38"/>
          <p:cNvSpPr>
            <a:spLocks noChangeArrowheads="1"/>
          </p:cNvSpPr>
          <p:nvPr userDrawn="1"/>
        </p:nvSpPr>
        <p:spPr bwMode="auto">
          <a:xfrm>
            <a:off x="0" y="0"/>
            <a:ext cx="12192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6143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2">
    <p:spTree>
      <p:nvGrpSpPr>
        <p:cNvPr id="1" name=""/>
        <p:cNvGrpSpPr/>
        <p:nvPr/>
      </p:nvGrpSpPr>
      <p:grpSpPr>
        <a:xfrm>
          <a:off x="0" y="0"/>
          <a:ext cx="0" cy="0"/>
          <a:chOff x="0" y="0"/>
          <a:chExt cx="0" cy="0"/>
        </a:xfrm>
      </p:grpSpPr>
      <p:sp>
        <p:nvSpPr>
          <p:cNvPr id="14" name="Right Triangle 13"/>
          <p:cNvSpPr/>
          <p:nvPr userDrawn="1"/>
        </p:nvSpPr>
        <p:spPr>
          <a:xfrm rot="16200000">
            <a:off x="6111099" y="245872"/>
            <a:ext cx="4759520" cy="740228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3"/>
          <p:cNvSpPr>
            <a:spLocks noGrp="1"/>
          </p:cNvSpPr>
          <p:nvPr>
            <p:ph sz="half" idx="10"/>
          </p:nvPr>
        </p:nvSpPr>
        <p:spPr>
          <a:xfrm>
            <a:off x="6871064" y="2873830"/>
            <a:ext cx="4885509" cy="3150827"/>
          </a:xfrm>
        </p:spPr>
        <p:txBody>
          <a:bodyPr anchor="b"/>
          <a:lstStyle>
            <a:lvl1pPr marL="0" indent="0" algn="r">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Edit Master text styles</a:t>
            </a:r>
          </a:p>
        </p:txBody>
      </p:sp>
      <p:sp>
        <p:nvSpPr>
          <p:cNvPr id="13" name="Content Placeholder 2"/>
          <p:cNvSpPr>
            <a:spLocks noGrp="1"/>
          </p:cNvSpPr>
          <p:nvPr>
            <p:ph idx="1"/>
          </p:nvPr>
        </p:nvSpPr>
        <p:spPr>
          <a:xfrm>
            <a:off x="516473" y="733431"/>
            <a:ext cx="10996084" cy="4752976"/>
          </a:xfrm>
        </p:spPr>
        <p:txBody>
          <a:bodyPr anchor="t"/>
          <a:lstStyle>
            <a:lvl1pPr marL="0" indent="0">
              <a:buNone/>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8"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249466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l="23938" t="38194"/>
          <a:stretch/>
        </p:blipFill>
        <p:spPr>
          <a:xfrm>
            <a:off x="0" y="-1"/>
            <a:ext cx="12192000" cy="6371027"/>
          </a:xfrm>
          <a:prstGeom prst="rect">
            <a:avLst/>
          </a:prstGeom>
        </p:spPr>
      </p:pic>
      <p:sp>
        <p:nvSpPr>
          <p:cNvPr id="25" name="Content Placeholder 5"/>
          <p:cNvSpPr>
            <a:spLocks noGrp="1"/>
          </p:cNvSpPr>
          <p:nvPr>
            <p:ph sz="quarter" idx="4"/>
          </p:nvPr>
        </p:nvSpPr>
        <p:spPr>
          <a:xfrm>
            <a:off x="3457497" y="1588771"/>
            <a:ext cx="7583331" cy="4380547"/>
          </a:xfrm>
        </p:spPr>
        <p:txBody>
          <a:bodyPr anchor="ctr"/>
          <a:lstStyle>
            <a:lvl1pPr marL="0" indent="0">
              <a:buNone/>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p:nvPr>
        </p:nvSpPr>
        <p:spPr>
          <a:xfrm>
            <a:off x="291101" y="154787"/>
            <a:ext cx="4566648" cy="892552"/>
          </a:xfrm>
        </p:spPr>
        <p:txBody>
          <a:bodyPr anchor="t"/>
          <a:lstStyle/>
          <a:p>
            <a:r>
              <a:rPr lang="en-US"/>
              <a:t>Click to edit Master title style</a:t>
            </a:r>
            <a:endParaRPr lang="en-US" dirty="0"/>
          </a:p>
        </p:txBody>
      </p:sp>
      <p:sp>
        <p:nvSpPr>
          <p:cNvPr id="13"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5"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280906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a:spLocks noChangeArrowheads="1"/>
          </p:cNvSpPr>
          <p:nvPr/>
        </p:nvSpPr>
        <p:spPr bwMode="auto">
          <a:xfrm rot="16200000" flipV="1">
            <a:off x="5970589" y="383074"/>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12" name="Rectangle 11"/>
          <p:cNvSpPr/>
          <p:nvPr userDrawn="1"/>
        </p:nvSpPr>
        <p:spPr>
          <a:xfrm>
            <a:off x="1" y="555"/>
            <a:ext cx="4828032" cy="6324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userDrawn="1"/>
        </p:nvSpPr>
        <p:spPr>
          <a:xfrm rot="5400000">
            <a:off x="4627886" y="1738536"/>
            <a:ext cx="695033" cy="29473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0" hasCustomPrompt="1"/>
          </p:nvPr>
        </p:nvSpPr>
        <p:spPr>
          <a:xfrm>
            <a:off x="783169" y="822121"/>
            <a:ext cx="3613151" cy="2869370"/>
          </a:xfrm>
        </p:spPr>
        <p:txBody>
          <a:bodyPr/>
          <a:lstStyle>
            <a:lvl1pPr marL="0" indent="0">
              <a:buNone/>
              <a:defRPr sz="4400" strike="noStrike" baseline="0">
                <a:solidFill>
                  <a:schemeClr val="bg1"/>
                </a:solidFill>
                <a:latin typeface="Rockwell" panose="02060603020205020403" pitchFamily="18" charset="0"/>
              </a:defRPr>
            </a:lvl1pPr>
          </a:lstStyle>
          <a:p>
            <a:pPr lvl="0"/>
            <a:r>
              <a:rPr lang="en-US" dirty="0"/>
              <a:t>Click to Edit Title</a:t>
            </a:r>
          </a:p>
        </p:txBody>
      </p:sp>
      <p:sp>
        <p:nvSpPr>
          <p:cNvPr id="17" name="Content Placeholder 16"/>
          <p:cNvSpPr>
            <a:spLocks noGrp="1"/>
          </p:cNvSpPr>
          <p:nvPr>
            <p:ph sz="quarter" idx="11" hasCustomPrompt="1"/>
          </p:nvPr>
        </p:nvSpPr>
        <p:spPr>
          <a:xfrm>
            <a:off x="5905852" y="828676"/>
            <a:ext cx="5592233" cy="52006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65804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674503" y="851626"/>
            <a:ext cx="5145024" cy="44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2017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22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76247"/>
            <a:ext cx="10972800" cy="49244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003624"/>
            <a:ext cx="5386917" cy="639762"/>
          </a:xfrm>
        </p:spPr>
        <p:txBody>
          <a:bodyPr anchor="b"/>
          <a:lstStyle>
            <a:lvl1pPr marL="0" indent="0">
              <a:buNone/>
              <a:defRPr lang="en-US" sz="2000" b="1" kern="120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Edit Master text styles</a:t>
            </a:r>
          </a:p>
        </p:txBody>
      </p:sp>
      <p:sp>
        <p:nvSpPr>
          <p:cNvPr id="4" name="Content Placeholder 3"/>
          <p:cNvSpPr>
            <a:spLocks noGrp="1"/>
          </p:cNvSpPr>
          <p:nvPr>
            <p:ph sz="half" idx="2"/>
          </p:nvPr>
        </p:nvSpPr>
        <p:spPr>
          <a:xfrm>
            <a:off x="508000" y="1643379"/>
            <a:ext cx="5386917"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1773" y="1003624"/>
            <a:ext cx="5389033" cy="639762"/>
          </a:xfrm>
        </p:spPr>
        <p:txBody>
          <a:bodyPr anchor="b"/>
          <a:lstStyle>
            <a:lvl1pPr marL="0" indent="0">
              <a:buNone/>
              <a:defRPr lang="en-US" sz="2000" b="1" kern="1200" dirty="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Edit Master text styles</a:t>
            </a:r>
          </a:p>
        </p:txBody>
      </p:sp>
      <p:sp>
        <p:nvSpPr>
          <p:cNvPr id="6" name="Content Placeholder 5"/>
          <p:cNvSpPr>
            <a:spLocks noGrp="1"/>
          </p:cNvSpPr>
          <p:nvPr>
            <p:ph sz="quarter" idx="4"/>
          </p:nvPr>
        </p:nvSpPr>
        <p:spPr>
          <a:xfrm>
            <a:off x="6091773" y="1643379"/>
            <a:ext cx="5389033"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14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Char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335714"/>
          </a:xfrm>
          <a:prstGeom prst="rect">
            <a:avLst/>
          </a:prstGeom>
        </p:spPr>
      </p:pic>
      <p:sp>
        <p:nvSpPr>
          <p:cNvPr id="6" name="Title 5"/>
          <p:cNvSpPr>
            <a:spLocks noGrp="1"/>
          </p:cNvSpPr>
          <p:nvPr>
            <p:ph type="title"/>
          </p:nvPr>
        </p:nvSpPr>
        <p:spPr>
          <a:xfrm>
            <a:off x="516467" y="1453198"/>
            <a:ext cx="3167259" cy="892552"/>
          </a:xfrm>
        </p:spPr>
        <p:txBody>
          <a:bodyPr anchor="t"/>
          <a:lstStyle>
            <a:lvl1pPr>
              <a:defRPr>
                <a:solidFill>
                  <a:schemeClr val="bg1"/>
                </a:solidFill>
              </a:defRPr>
            </a:lvl1pPr>
          </a:lstStyle>
          <a:p>
            <a:r>
              <a:rPr lang="en-US"/>
              <a:t>Click to edit Master title style</a:t>
            </a:r>
            <a:endParaRPr lang="en-US" dirty="0"/>
          </a:p>
        </p:txBody>
      </p:sp>
      <p:sp>
        <p:nvSpPr>
          <p:cNvPr id="13" name="Chart Placeholder 2"/>
          <p:cNvSpPr>
            <a:spLocks noGrp="1"/>
          </p:cNvSpPr>
          <p:nvPr>
            <p:ph type="chart" sz="quarter" idx="13"/>
          </p:nvPr>
        </p:nvSpPr>
        <p:spPr>
          <a:xfrm>
            <a:off x="6379465" y="1170965"/>
            <a:ext cx="4981956" cy="3409744"/>
          </a:xfrm>
          <a:prstGeom prst="rect">
            <a:avLst/>
          </a:prstGeom>
        </p:spPr>
        <p:txBody>
          <a:bodyPr/>
          <a:lstStyle>
            <a:lvl1pPr marL="0" indent="0" algn="ctr">
              <a:buNone/>
              <a:defRPr>
                <a:solidFill>
                  <a:schemeClr val="tx1"/>
                </a:solidFill>
                <a:latin typeface="+mn-lt"/>
              </a:defRPr>
            </a:lvl1pPr>
          </a:lstStyle>
          <a:p>
            <a:r>
              <a:rPr lang="en-US"/>
              <a:t>Click icon to add chart</a:t>
            </a:r>
            <a:endParaRPr lang="en-US" dirty="0"/>
          </a:p>
        </p:txBody>
      </p:sp>
      <p:sp>
        <p:nvSpPr>
          <p:cNvPr id="14" name="Text Placeholder 4"/>
          <p:cNvSpPr>
            <a:spLocks noGrp="1"/>
          </p:cNvSpPr>
          <p:nvPr>
            <p:ph type="body" sz="quarter" idx="14" hasCustomPrompt="1"/>
          </p:nvPr>
        </p:nvSpPr>
        <p:spPr>
          <a:xfrm>
            <a:off x="6059425" y="478040"/>
            <a:ext cx="5622036" cy="614933"/>
          </a:xfrm>
          <a:prstGeom prst="rect">
            <a:avLst/>
          </a:prstGeom>
        </p:spPr>
        <p:txBody>
          <a:bodyPr anchor="ctr"/>
          <a:lstStyle>
            <a:lvl1pPr marL="0" indent="0" algn="ctr" defTabSz="914364" rtl="0" eaLnBrk="1" latinLnBrk="0" hangingPunct="1">
              <a:lnSpc>
                <a:spcPct val="95000"/>
              </a:lnSpc>
              <a:buNone/>
              <a:defRPr lang="en-US" sz="1600" b="1" kern="1200" dirty="0" smtClean="0">
                <a:solidFill>
                  <a:schemeClr val="tx1"/>
                </a:solidFill>
                <a:latin typeface="Rockwell" panose="02060603020205020403" pitchFamily="18" charset="0"/>
                <a:ea typeface="+mn-ea"/>
                <a:cs typeface="+mn-cs"/>
              </a:defRPr>
            </a:lvl1pPr>
          </a:lstStyle>
          <a:p>
            <a:pPr lvl="0"/>
            <a:r>
              <a:rPr lang="en-US" dirty="0"/>
              <a:t>CLICK TO EDIT MASTER TEXT STYLES</a:t>
            </a:r>
          </a:p>
        </p:txBody>
      </p:sp>
      <p:sp>
        <p:nvSpPr>
          <p:cNvPr id="19" name="Content Placeholder 3"/>
          <p:cNvSpPr>
            <a:spLocks noGrp="1"/>
          </p:cNvSpPr>
          <p:nvPr>
            <p:ph sz="half" idx="2"/>
          </p:nvPr>
        </p:nvSpPr>
        <p:spPr>
          <a:xfrm>
            <a:off x="508000" y="2906714"/>
            <a:ext cx="5386917" cy="3163163"/>
          </a:xfrm>
        </p:spPr>
        <p:txBody>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Rectangle 35"/>
          <p:cNvSpPr/>
          <p:nvPr userDrawn="1"/>
        </p:nvSpPr>
        <p:spPr>
          <a:xfrm>
            <a:off x="0" y="6357260"/>
            <a:ext cx="12192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5"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378437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Image_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bwMode="auto">
          <a:xfrm>
            <a:off x="-27397" y="-7938"/>
            <a:ext cx="6311068" cy="6369051"/>
          </a:xfrm>
          <a:custGeom>
            <a:avLst/>
            <a:gdLst>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530752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3438758 w 7332663"/>
              <a:gd name="connsiteY4" fmla="*/ 6348503 h 6369051"/>
              <a:gd name="connsiteX5" fmla="*/ 588919 w 7332663"/>
              <a:gd name="connsiteY5" fmla="*/ 6369051 h 6369051"/>
              <a:gd name="connsiteX6" fmla="*/ 0 w 7332663"/>
              <a:gd name="connsiteY6" fmla="*/ 4023251 h 6369051"/>
              <a:gd name="connsiteX7" fmla="*/ 0 w 7332663"/>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0 w 4733301"/>
              <a:gd name="connsiteY6" fmla="*/ 4023251 h 6369051"/>
              <a:gd name="connsiteX7" fmla="*/ 0 w 4733301"/>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10274 w 4733301"/>
              <a:gd name="connsiteY6" fmla="*/ 3961606 h 6369051"/>
              <a:gd name="connsiteX7" fmla="*/ 0 w 4733301"/>
              <a:gd name="connsiteY7" fmla="*/ 0 h 636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301" h="6369051">
                <a:moveTo>
                  <a:pt x="0" y="0"/>
                </a:moveTo>
                <a:lnTo>
                  <a:pt x="3445740" y="0"/>
                </a:lnTo>
                <a:lnTo>
                  <a:pt x="3911369" y="2294429"/>
                </a:lnTo>
                <a:lnTo>
                  <a:pt x="4733301" y="6348503"/>
                </a:lnTo>
                <a:lnTo>
                  <a:pt x="3438758" y="6348503"/>
                </a:lnTo>
                <a:lnTo>
                  <a:pt x="588919" y="6369051"/>
                </a:lnTo>
                <a:lnTo>
                  <a:pt x="10274" y="3961606"/>
                </a:lnTo>
                <a:cubicBezTo>
                  <a:pt x="6849" y="2641071"/>
                  <a:pt x="3425" y="1320535"/>
                  <a:pt x="0" y="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a:lvl1pPr>
          </a:lstStyle>
          <a:p>
            <a:r>
              <a:rPr lang="en-US" dirty="0"/>
              <a:t>CLICK TO ADD PICTURE</a:t>
            </a:r>
          </a:p>
        </p:txBody>
      </p:sp>
      <p:sp>
        <p:nvSpPr>
          <p:cNvPr id="11" name="Freeform 5"/>
          <p:cNvSpPr>
            <a:spLocks/>
          </p:cNvSpPr>
          <p:nvPr userDrawn="1"/>
        </p:nvSpPr>
        <p:spPr bwMode="auto">
          <a:xfrm flipV="1">
            <a:off x="4608352" y="-1"/>
            <a:ext cx="6381864" cy="6867864"/>
          </a:xfrm>
          <a:custGeom>
            <a:avLst/>
            <a:gdLst>
              <a:gd name="T0" fmla="*/ 3752 w 3752"/>
              <a:gd name="T1" fmla="*/ 4345 h 4345"/>
              <a:gd name="T2" fmla="*/ 0 w 3752"/>
              <a:gd name="T3" fmla="*/ 4345 h 4345"/>
              <a:gd name="T4" fmla="*/ 1094 w 3752"/>
              <a:gd name="T5" fmla="*/ 0 h 4345"/>
              <a:gd name="T6" fmla="*/ 3752 w 3752"/>
              <a:gd name="T7" fmla="*/ 0 h 4345"/>
              <a:gd name="T8" fmla="*/ 3752 w 3752"/>
              <a:gd name="T9" fmla="*/ 4345 h 4345"/>
            </a:gdLst>
            <a:ahLst/>
            <a:cxnLst>
              <a:cxn ang="0">
                <a:pos x="T0" y="T1"/>
              </a:cxn>
              <a:cxn ang="0">
                <a:pos x="T2" y="T3"/>
              </a:cxn>
              <a:cxn ang="0">
                <a:pos x="T4" y="T5"/>
              </a:cxn>
              <a:cxn ang="0">
                <a:pos x="T6" y="T7"/>
              </a:cxn>
              <a:cxn ang="0">
                <a:pos x="T8" y="T9"/>
              </a:cxn>
            </a:cxnLst>
            <a:rect l="0" t="0" r="r" b="b"/>
            <a:pathLst>
              <a:path w="3752" h="4345">
                <a:moveTo>
                  <a:pt x="3752" y="4345"/>
                </a:moveTo>
                <a:lnTo>
                  <a:pt x="0" y="4345"/>
                </a:lnTo>
                <a:lnTo>
                  <a:pt x="1094" y="0"/>
                </a:lnTo>
                <a:lnTo>
                  <a:pt x="3752" y="0"/>
                </a:lnTo>
                <a:lnTo>
                  <a:pt x="3752" y="43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Freeform 5"/>
          <p:cNvSpPr>
            <a:spLocks/>
          </p:cNvSpPr>
          <p:nvPr userDrawn="1"/>
        </p:nvSpPr>
        <p:spPr bwMode="auto">
          <a:xfrm flipV="1">
            <a:off x="0" y="3936275"/>
            <a:ext cx="911917" cy="2921724"/>
          </a:xfrm>
          <a:custGeom>
            <a:avLst/>
            <a:gdLst>
              <a:gd name="T0" fmla="*/ 10892 w 10892"/>
              <a:gd name="T1" fmla="*/ 0 h 2292"/>
              <a:gd name="T2" fmla="*/ 0 w 10892"/>
              <a:gd name="T3" fmla="*/ 2292 h 2292"/>
              <a:gd name="T4" fmla="*/ 0 w 10892"/>
              <a:gd name="T5" fmla="*/ 0 h 2292"/>
              <a:gd name="T6" fmla="*/ 10892 w 10892"/>
              <a:gd name="T7" fmla="*/ 0 h 2292"/>
            </a:gdLst>
            <a:ahLst/>
            <a:cxnLst>
              <a:cxn ang="0">
                <a:pos x="T0" y="T1"/>
              </a:cxn>
              <a:cxn ang="0">
                <a:pos x="T2" y="T3"/>
              </a:cxn>
              <a:cxn ang="0">
                <a:pos x="T4" y="T5"/>
              </a:cxn>
              <a:cxn ang="0">
                <a:pos x="T6" y="T7"/>
              </a:cxn>
            </a:cxnLst>
            <a:rect l="0" t="0" r="r" b="b"/>
            <a:pathLst>
              <a:path w="10892" h="2292">
                <a:moveTo>
                  <a:pt x="10892" y="0"/>
                </a:moveTo>
                <a:lnTo>
                  <a:pt x="0" y="2292"/>
                </a:lnTo>
                <a:lnTo>
                  <a:pt x="0" y="0"/>
                </a:lnTo>
                <a:lnTo>
                  <a:pt x="10892"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 name="Title 5"/>
          <p:cNvSpPr>
            <a:spLocks noGrp="1"/>
          </p:cNvSpPr>
          <p:nvPr>
            <p:ph type="title"/>
          </p:nvPr>
        </p:nvSpPr>
        <p:spPr>
          <a:xfrm>
            <a:off x="6093404" y="568788"/>
            <a:ext cx="5379203" cy="492443"/>
          </a:xfrm>
        </p:spPr>
        <p:txBody>
          <a:bodyPr anchor="t"/>
          <a:lstStyle>
            <a:lvl1pPr>
              <a:defRPr>
                <a:solidFill>
                  <a:schemeClr val="accent1"/>
                </a:solidFill>
              </a:defRPr>
            </a:lvl1pPr>
          </a:lstStyle>
          <a:p>
            <a:r>
              <a:rPr lang="en-US"/>
              <a:t>Click to edit Master title style</a:t>
            </a:r>
            <a:endParaRPr lang="en-US" dirty="0"/>
          </a:p>
        </p:txBody>
      </p:sp>
      <p:sp>
        <p:nvSpPr>
          <p:cNvPr id="21" name="Content Placeholder 2"/>
          <p:cNvSpPr>
            <a:spLocks noGrp="1"/>
          </p:cNvSpPr>
          <p:nvPr>
            <p:ph idx="1"/>
          </p:nvPr>
        </p:nvSpPr>
        <p:spPr>
          <a:xfrm>
            <a:off x="6096000" y="1670202"/>
            <a:ext cx="5425440" cy="3829861"/>
          </a:xfrm>
        </p:spPr>
        <p:txBody>
          <a:bodyPr/>
          <a:lstStyle>
            <a:lvl1pPr marL="0" indent="0">
              <a:spcBef>
                <a:spcPts val="600"/>
              </a:spcBef>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l="15479" b="6451"/>
          <a:stretch/>
        </p:blipFill>
        <p:spPr>
          <a:xfrm>
            <a:off x="0" y="2560034"/>
            <a:ext cx="1236680" cy="4297966"/>
          </a:xfrm>
          <a:prstGeom prst="rect">
            <a:avLst/>
          </a:prstGeom>
        </p:spPr>
      </p:pic>
      <p:grpSp>
        <p:nvGrpSpPr>
          <p:cNvPr id="32" name="Group 31"/>
          <p:cNvGrpSpPr/>
          <p:nvPr userDrawn="1"/>
        </p:nvGrpSpPr>
        <p:grpSpPr>
          <a:xfrm>
            <a:off x="0" y="6324602"/>
            <a:ext cx="12192005" cy="533401"/>
            <a:chOff x="0" y="5270500"/>
            <a:chExt cx="10160004" cy="444501"/>
          </a:xfrm>
        </p:grpSpPr>
        <p:sp>
          <p:nvSpPr>
            <p:cNvPr id="35" name="Rectangle 34"/>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27"/>
            <p:cNvSpPr>
              <a:spLocks noChangeArrowheads="1"/>
            </p:cNvSpPr>
            <p:nvPr userDrawn="1"/>
          </p:nvSpPr>
          <p:spPr bwMode="auto">
            <a:xfrm>
              <a:off x="0" y="5270500"/>
              <a:ext cx="10160000" cy="304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30722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5" y="34133"/>
            <a:ext cx="12192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6009481" y="-5936870"/>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userDrawn="1"/>
        </p:nvSpPr>
        <p:spPr bwMode="auto">
          <a:xfrm>
            <a:off x="0" y="1591"/>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Content Placeholder 2"/>
          <p:cNvSpPr>
            <a:spLocks noGrp="1"/>
          </p:cNvSpPr>
          <p:nvPr>
            <p:ph idx="1"/>
          </p:nvPr>
        </p:nvSpPr>
        <p:spPr>
          <a:xfrm>
            <a:off x="4732444" y="377197"/>
            <a:ext cx="6815667" cy="571499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2"/>
          </p:nvPr>
        </p:nvSpPr>
        <p:spPr>
          <a:xfrm>
            <a:off x="482177" y="1434737"/>
            <a:ext cx="4112683" cy="468031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Edit Master text styles</a:t>
            </a:r>
          </a:p>
        </p:txBody>
      </p:sp>
      <p:sp>
        <p:nvSpPr>
          <p:cNvPr id="11" name="Title 5"/>
          <p:cNvSpPr>
            <a:spLocks noGrp="1"/>
          </p:cNvSpPr>
          <p:nvPr>
            <p:ph type="title"/>
          </p:nvPr>
        </p:nvSpPr>
        <p:spPr>
          <a:xfrm>
            <a:off x="482176" y="378778"/>
            <a:ext cx="4106333" cy="89255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99803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5" y="34133"/>
            <a:ext cx="12192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6009481" y="-5936870"/>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1"/>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itle 1"/>
          <p:cNvSpPr>
            <a:spLocks noGrp="1"/>
          </p:cNvSpPr>
          <p:nvPr>
            <p:ph type="title"/>
          </p:nvPr>
        </p:nvSpPr>
        <p:spPr>
          <a:xfrm>
            <a:off x="2389717" y="4874898"/>
            <a:ext cx="7315200" cy="492443"/>
          </a:xfrm>
        </p:spPr>
        <p:txBody>
          <a:bodyPr anchor="b"/>
          <a:lstStyle>
            <a:lvl1pPr algn="l">
              <a:defRPr sz="2600" b="1"/>
            </a:lvl1pPr>
          </a:lstStyle>
          <a:p>
            <a:r>
              <a:rPr lang="en-US"/>
              <a:t>Click to edit Master title style</a:t>
            </a:r>
            <a:endParaRPr lang="en-US" dirty="0"/>
          </a:p>
        </p:txBody>
      </p:sp>
      <p:sp>
        <p:nvSpPr>
          <p:cNvPr id="13" name="Picture Placeholder 2"/>
          <p:cNvSpPr>
            <a:spLocks noGrp="1"/>
          </p:cNvSpPr>
          <p:nvPr>
            <p:ph type="pic" idx="1"/>
          </p:nvPr>
        </p:nvSpPr>
        <p:spPr>
          <a:xfrm>
            <a:off x="2389717" y="1143001"/>
            <a:ext cx="7315200" cy="358457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14" name="Text Placeholder 3"/>
          <p:cNvSpPr>
            <a:spLocks noGrp="1"/>
          </p:cNvSpPr>
          <p:nvPr>
            <p:ph type="body" sz="half" idx="2"/>
          </p:nvPr>
        </p:nvSpPr>
        <p:spPr>
          <a:xfrm>
            <a:off x="2389717" y="5367338"/>
            <a:ext cx="73152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Edit Master text styles</a:t>
            </a:r>
          </a:p>
        </p:txBody>
      </p:sp>
    </p:spTree>
    <p:extLst>
      <p:ext uri="{BB962C8B-B14F-4D97-AF65-F5344CB8AC3E}">
        <p14:creationId xmlns:p14="http://schemas.microsoft.com/office/powerpoint/2010/main" val="34667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16467" y="180026"/>
            <a:ext cx="10972800" cy="492443"/>
          </a:xfrm>
        </p:spPr>
        <p:txBody>
          <a:bodyPr/>
          <a:lstStyle/>
          <a:p>
            <a:r>
              <a:rPr lang="en-US"/>
              <a:t>Click to edit Master title style</a:t>
            </a:r>
          </a:p>
        </p:txBody>
      </p:sp>
      <p:sp>
        <p:nvSpPr>
          <p:cNvPr id="3" name="SmartArt Placeholder 2"/>
          <p:cNvSpPr>
            <a:spLocks noGrp="1"/>
          </p:cNvSpPr>
          <p:nvPr>
            <p:ph type="dgm" idx="1"/>
          </p:nvPr>
        </p:nvSpPr>
        <p:spPr>
          <a:xfrm>
            <a:off x="516473" y="1040131"/>
            <a:ext cx="10996084" cy="5055876"/>
          </a:xfrm>
        </p:spPr>
        <p:txBody>
          <a:bodyPr/>
          <a:lstStyle/>
          <a:p>
            <a:pPr lvl="0"/>
            <a:r>
              <a:rPr lang="en-US" noProof="0"/>
              <a:t>Click icon to add SmartArt graphic</a:t>
            </a:r>
          </a:p>
        </p:txBody>
      </p:sp>
    </p:spTree>
    <p:extLst>
      <p:ext uri="{BB962C8B-B14F-4D97-AF65-F5344CB8AC3E}">
        <p14:creationId xmlns:p14="http://schemas.microsoft.com/office/powerpoint/2010/main" val="2117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Multiple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2"/>
            <a:ext cx="12192000"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516467" y="1838833"/>
            <a:ext cx="10972800"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Presenters</a:t>
            </a:r>
          </a:p>
        </p:txBody>
      </p:sp>
      <p:sp>
        <p:nvSpPr>
          <p:cNvPr id="17" name="Content Placeholder 2"/>
          <p:cNvSpPr>
            <a:spLocks noGrp="1"/>
          </p:cNvSpPr>
          <p:nvPr>
            <p:ph idx="1" hasCustomPrompt="1"/>
          </p:nvPr>
        </p:nvSpPr>
        <p:spPr>
          <a:xfrm>
            <a:off x="516469" y="2567669"/>
            <a:ext cx="4857481" cy="2053318"/>
          </a:xfrm>
        </p:spPr>
        <p:txBody>
          <a:bodyPr/>
          <a:lstStyle>
            <a:lvl1pPr marL="0" indent="0">
              <a:buNone/>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cxnSp>
        <p:nvCxnSpPr>
          <p:cNvPr id="19" name="Straight Connector 18"/>
          <p:cNvCxnSpPr/>
          <p:nvPr userDrawn="1"/>
        </p:nvCxnSpPr>
        <p:spPr>
          <a:xfrm flipH="1">
            <a:off x="5814932" y="2592018"/>
            <a:ext cx="0" cy="192024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7"/>
          <p:cNvSpPr>
            <a:spLocks noChangeArrowheads="1"/>
          </p:cNvSpPr>
          <p:nvPr userDrawn="1"/>
        </p:nvSpPr>
        <p:spPr bwMode="auto">
          <a:xfrm rot="16200000" flipV="1">
            <a:off x="5970589"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Content Placeholder 2"/>
          <p:cNvSpPr>
            <a:spLocks noGrp="1"/>
          </p:cNvSpPr>
          <p:nvPr>
            <p:ph idx="10" hasCustomPrompt="1"/>
          </p:nvPr>
        </p:nvSpPr>
        <p:spPr>
          <a:xfrm>
            <a:off x="6232947" y="2594233"/>
            <a:ext cx="5232359" cy="2053318"/>
          </a:xfrm>
        </p:spPr>
        <p:txBody>
          <a:bodyPr/>
          <a:lstStyle>
            <a:lvl1pPr marL="0" indent="0">
              <a:buNone/>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40570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2"/>
            <a:ext cx="6677637"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530577" y="3004596"/>
            <a:ext cx="5881519"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a:t>
            </a:r>
          </a:p>
        </p:txBody>
      </p:sp>
      <p:sp>
        <p:nvSpPr>
          <p:cNvPr id="17" name="Content Placeholder 2"/>
          <p:cNvSpPr>
            <a:spLocks noGrp="1"/>
          </p:cNvSpPr>
          <p:nvPr>
            <p:ph idx="1" hasCustomPrompt="1"/>
          </p:nvPr>
        </p:nvSpPr>
        <p:spPr>
          <a:xfrm>
            <a:off x="516468" y="3784074"/>
            <a:ext cx="5831115" cy="2053318"/>
          </a:xfrm>
        </p:spPr>
        <p:txBody>
          <a:bodyPr/>
          <a:lstStyle>
            <a:lvl1pPr marL="0" indent="0">
              <a:buNone/>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sp>
        <p:nvSpPr>
          <p:cNvPr id="21" name="Rectangle 7"/>
          <p:cNvSpPr>
            <a:spLocks noChangeArrowheads="1"/>
          </p:cNvSpPr>
          <p:nvPr userDrawn="1"/>
        </p:nvSpPr>
        <p:spPr bwMode="auto">
          <a:xfrm rot="16200000" flipV="1">
            <a:off x="5970589"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 name="Picture Placeholder 2"/>
          <p:cNvSpPr>
            <a:spLocks noGrp="1"/>
          </p:cNvSpPr>
          <p:nvPr>
            <p:ph type="pic" sz="quarter" idx="10"/>
          </p:nvPr>
        </p:nvSpPr>
        <p:spPr>
          <a:xfrm>
            <a:off x="6677637" y="0"/>
            <a:ext cx="5514363" cy="6324600"/>
          </a:xfrm>
          <a:solidFill>
            <a:schemeClr val="bg2">
              <a:lumMod val="90000"/>
            </a:schemeClr>
          </a:solidFill>
        </p:spPr>
        <p:txBody>
          <a:bodyPr/>
          <a:lstStyle>
            <a:lvl1pPr marL="0" indent="0" algn="ctr">
              <a:buNone/>
              <a:defRPr baseline="0"/>
            </a:lvl1pPr>
          </a:lstStyle>
          <a:p>
            <a:r>
              <a:rPr lang="en-US"/>
              <a:t>Click icon to add picture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82494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Rectangle 2"/>
          <p:cNvSpPr/>
          <p:nvPr userDrawn="1"/>
        </p:nvSpPr>
        <p:spPr>
          <a:xfrm>
            <a:off x="0" y="0"/>
            <a:ext cx="12192000" cy="635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BFE282A1-0120-4212-9AF7-C6A634FFB47B}"/>
              </a:ext>
            </a:extLst>
          </p:cNvPr>
          <p:cNvGrpSpPr/>
          <p:nvPr userDrawn="1"/>
        </p:nvGrpSpPr>
        <p:grpSpPr>
          <a:xfrm>
            <a:off x="3908054" y="1672753"/>
            <a:ext cx="4379725" cy="2544286"/>
            <a:chOff x="2242690" y="1898895"/>
            <a:chExt cx="4379725" cy="2544286"/>
          </a:xfrm>
        </p:grpSpPr>
        <p:sp>
          <p:nvSpPr>
            <p:cNvPr id="8" name="Rectangle 7">
              <a:extLst>
                <a:ext uri="{FF2B5EF4-FFF2-40B4-BE49-F238E27FC236}">
                  <a16:creationId xmlns:a16="http://schemas.microsoft.com/office/drawing/2014/main" id="{2A3605DE-17C4-4EE0-960F-7A7965D17B99}"/>
                </a:ext>
              </a:extLst>
            </p:cNvPr>
            <p:cNvSpPr/>
            <p:nvPr userDrawn="1"/>
          </p:nvSpPr>
          <p:spPr>
            <a:xfrm>
              <a:off x="2242690" y="1898895"/>
              <a:ext cx="4379725" cy="2544286"/>
            </a:xfrm>
            <a:prstGeom prst="rect">
              <a:avLst/>
            </a:prstGeom>
            <a:noFill/>
          </p:spPr>
          <p:txBody>
            <a:bodyPr wrap="none">
              <a:spAutoFit/>
            </a:bodyPr>
            <a:lstStyle/>
            <a:p>
              <a:r>
                <a:rPr lang="en-US" sz="23900" b="1" kern="0" baseline="3000" dirty="0">
                  <a:solidFill>
                    <a:schemeClr val="bg1"/>
                  </a:solidFill>
                  <a:latin typeface="Rockwell" panose="02060603020205020403" pitchFamily="18" charset="0"/>
                  <a:ea typeface="+mj-ea"/>
                  <a:cs typeface="+mj-cs"/>
                </a:rPr>
                <a:t>Q  A</a:t>
              </a:r>
              <a:endParaRPr lang="en-US" sz="23900" b="1" baseline="3000" dirty="0">
                <a:solidFill>
                  <a:schemeClr val="bg1"/>
                </a:solidFill>
                <a:latin typeface="Rockwell" panose="02060603020205020403" pitchFamily="18" charset="0"/>
              </a:endParaRPr>
            </a:p>
          </p:txBody>
        </p:sp>
        <p:sp>
          <p:nvSpPr>
            <p:cNvPr id="9" name="Rectangle 8">
              <a:extLst>
                <a:ext uri="{FF2B5EF4-FFF2-40B4-BE49-F238E27FC236}">
                  <a16:creationId xmlns:a16="http://schemas.microsoft.com/office/drawing/2014/main" id="{92E9F5D1-9403-4C1B-9872-89E06805265C}"/>
                </a:ext>
              </a:extLst>
            </p:cNvPr>
            <p:cNvSpPr/>
            <p:nvPr userDrawn="1"/>
          </p:nvSpPr>
          <p:spPr>
            <a:xfrm>
              <a:off x="4061703" y="2424181"/>
              <a:ext cx="971741" cy="1508105"/>
            </a:xfrm>
            <a:prstGeom prst="rect">
              <a:avLst/>
            </a:prstGeom>
            <a:noFill/>
          </p:spPr>
          <p:txBody>
            <a:bodyPr wrap="none">
              <a:spAutoFit/>
            </a:bodyPr>
            <a:lstStyle/>
            <a:p>
              <a:r>
                <a:rPr lang="en-US" sz="13800" kern="0" baseline="3000" dirty="0">
                  <a:solidFill>
                    <a:schemeClr val="accent2"/>
                  </a:solidFill>
                  <a:latin typeface="Arial"/>
                  <a:ea typeface="+mj-ea"/>
                  <a:cs typeface="+mj-cs"/>
                </a:rPr>
                <a:t>&amp;</a:t>
              </a:r>
              <a:endParaRPr lang="en-US" sz="2400" baseline="3000" dirty="0">
                <a:solidFill>
                  <a:schemeClr val="accent2"/>
                </a:solidFill>
              </a:endParaRPr>
            </a:p>
          </p:txBody>
        </p:sp>
      </p:grpSp>
    </p:spTree>
    <p:extLst>
      <p:ext uri="{BB962C8B-B14F-4D97-AF65-F5344CB8AC3E}">
        <p14:creationId xmlns:p14="http://schemas.microsoft.com/office/powerpoint/2010/main" val="314578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ransition_Slide_1">
    <p:spTree>
      <p:nvGrpSpPr>
        <p:cNvPr id="1" name=""/>
        <p:cNvGrpSpPr/>
        <p:nvPr/>
      </p:nvGrpSpPr>
      <p:grpSpPr>
        <a:xfrm>
          <a:off x="0" y="0"/>
          <a:ext cx="0" cy="0"/>
          <a:chOff x="0" y="0"/>
          <a:chExt cx="0" cy="0"/>
        </a:xfrm>
      </p:grpSpPr>
      <p:grpSp>
        <p:nvGrpSpPr>
          <p:cNvPr id="11" name="Group 10"/>
          <p:cNvGrpSpPr/>
          <p:nvPr userDrawn="1"/>
        </p:nvGrpSpPr>
        <p:grpSpPr>
          <a:xfrm flipH="1">
            <a:off x="-1" y="3"/>
            <a:ext cx="12192001" cy="6857999"/>
            <a:chOff x="749787" y="1627613"/>
            <a:chExt cx="9303009" cy="4145455"/>
          </a:xfrm>
          <a:solidFill>
            <a:schemeClr val="accent2"/>
          </a:solidFill>
        </p:grpSpPr>
        <p:sp>
          <p:nvSpPr>
            <p:cNvPr id="25" name="Right Triangle 24"/>
            <p:cNvSpPr/>
            <p:nvPr userDrawn="1"/>
          </p:nvSpPr>
          <p:spPr>
            <a:xfrm rot="16200000">
              <a:off x="7675538" y="3394724"/>
              <a:ext cx="1943676" cy="28108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l="3557" b="21347"/>
          <a:stretch/>
        </p:blipFill>
        <p:spPr>
          <a:xfrm>
            <a:off x="0" y="3815895"/>
            <a:ext cx="4269077" cy="3042107"/>
          </a:xfrm>
          <a:prstGeom prst="rect">
            <a:avLst/>
          </a:prstGeom>
        </p:spPr>
      </p:pic>
      <p:sp>
        <p:nvSpPr>
          <p:cNvPr id="28" name="TextBox 27">
            <a:hlinkClick r:id="rId3"/>
          </p:cNvPr>
          <p:cNvSpPr txBox="1"/>
          <p:nvPr userDrawn="1"/>
        </p:nvSpPr>
        <p:spPr>
          <a:xfrm>
            <a:off x="8887212" y="6329883"/>
            <a:ext cx="2935672" cy="323165"/>
          </a:xfrm>
          <a:prstGeom prst="rect">
            <a:avLst/>
          </a:prstGeom>
          <a:noFill/>
        </p:spPr>
        <p:txBody>
          <a:bodyPr wrap="square" rtlCol="0">
            <a:spAutoFit/>
          </a:bodyPr>
          <a:lstStyle/>
          <a:p>
            <a:pPr algn="ctr"/>
            <a:r>
              <a:rPr lang="en-US" sz="1500" dirty="0">
                <a:solidFill>
                  <a:schemeClr val="bg1"/>
                </a:solidFill>
              </a:rPr>
              <a:t>www.cunamutual.com</a:t>
            </a: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3243" y="2159967"/>
            <a:ext cx="7534656" cy="654134"/>
          </a:xfrm>
          <a:prstGeom prst="rect">
            <a:avLst/>
          </a:prstGeom>
        </p:spPr>
      </p:pic>
      <p:grpSp>
        <p:nvGrpSpPr>
          <p:cNvPr id="14" name="Group 13"/>
          <p:cNvGrpSpPr/>
          <p:nvPr userDrawn="1"/>
        </p:nvGrpSpPr>
        <p:grpSpPr>
          <a:xfrm>
            <a:off x="8485785" y="5872682"/>
            <a:ext cx="3738527" cy="457200"/>
            <a:chOff x="6380421" y="6096131"/>
            <a:chExt cx="2803895" cy="457200"/>
          </a:xfrm>
        </p:grpSpPr>
        <p:pic>
          <p:nvPicPr>
            <p:cNvPr id="15" name="Picture 4">
              <a:hlinkClick r:id="rId5"/>
            </p:cNvPr>
            <p:cNvPicPr>
              <a:picLocks noChangeAspect="1" noChangeArrowheads="1"/>
            </p:cNvPicPr>
            <p:nvPr userDrawn="1"/>
          </p:nvPicPr>
          <p:blipFill>
            <a:blip r:embed="rId6" cstate="email">
              <a:biLevel thresh="25000"/>
              <a:extLst>
                <a:ext uri="{28A0092B-C50C-407E-A947-70E740481C1C}">
                  <a14:useLocalDpi xmlns:a14="http://schemas.microsoft.com/office/drawing/2010/main"/>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hlinkClick r:id="rId7"/>
            </p:cNvPr>
            <p:cNvPicPr>
              <a:picLocks noChangeAspect="1" noChangeArrowheads="1"/>
            </p:cNvPicPr>
            <p:nvPr userDrawn="1"/>
          </p:nvPicPr>
          <p:blipFill>
            <a:blip r:embed="rId8" cstate="email">
              <a:biLevel thresh="25000"/>
              <a:extLst>
                <a:ext uri="{28A0092B-C50C-407E-A947-70E740481C1C}">
                  <a14:useLocalDpi xmlns:a14="http://schemas.microsoft.com/office/drawing/2010/main"/>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hlinkClick r:id="rId9"/>
            </p:cNvPr>
            <p:cNvPicPr>
              <a:picLocks noChangeAspect="1" noChangeArrowheads="1"/>
            </p:cNvPicPr>
            <p:nvPr userDrawn="1"/>
          </p:nvPicPr>
          <p:blipFill>
            <a:blip r:embed="rId10" cstate="email">
              <a:biLevel thresh="25000"/>
              <a:extLst>
                <a:ext uri="{28A0092B-C50C-407E-A947-70E740481C1C}">
                  <a14:useLocalDpi xmlns:a14="http://schemas.microsoft.com/office/drawing/2010/main"/>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a:hlinkClick r:id="rId11"/>
            </p:cNvPr>
            <p:cNvPicPr>
              <a:picLocks noChangeAspect="1" noChangeArrowheads="1"/>
            </p:cNvPicPr>
            <p:nvPr userDrawn="1"/>
          </p:nvPicPr>
          <p:blipFill>
            <a:blip r:embed="rId12" cstate="email">
              <a:biLevel thresh="25000"/>
              <a:extLst>
                <a:ext uri="{28A0092B-C50C-407E-A947-70E740481C1C}">
                  <a14:useLocalDpi xmlns:a14="http://schemas.microsoft.com/office/drawing/2010/main"/>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hlinkClick r:id="rId13"/>
            </p:cNvPr>
            <p:cNvPicPr>
              <a:picLocks noChangeAspect="1" noChangeArrowheads="1"/>
            </p:cNvPicPr>
            <p:nvPr userDrawn="1"/>
          </p:nvPicPr>
          <p:blipFill>
            <a:blip r:embed="rId14" cstate="email">
              <a:biLevel thresh="25000"/>
              <a:extLst>
                <a:ext uri="{28A0092B-C50C-407E-A947-70E740481C1C}">
                  <a14:useLocalDpi xmlns:a14="http://schemas.microsoft.com/office/drawing/2010/main"/>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a:hlinkClick r:id="rId15"/>
            </p:cNvPr>
            <p:cNvPicPr>
              <a:picLocks noChangeAspect="1" noChangeArrowheads="1"/>
            </p:cNvPicPr>
            <p:nvPr userDrawn="1"/>
          </p:nvPicPr>
          <p:blipFill>
            <a:blip r:embed="rId16" cstate="email">
              <a:biLevel thresh="25000"/>
              <a:extLst>
                <a:ext uri="{28A0092B-C50C-407E-A947-70E740481C1C}">
                  <a14:useLocalDpi xmlns:a14="http://schemas.microsoft.com/office/drawing/2010/main"/>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11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Slide_1">
    <p:spTree>
      <p:nvGrpSpPr>
        <p:cNvPr id="1" name=""/>
        <p:cNvGrpSpPr/>
        <p:nvPr/>
      </p:nvGrpSpPr>
      <p:grpSpPr>
        <a:xfrm>
          <a:off x="0" y="0"/>
          <a:ext cx="0" cy="0"/>
          <a:chOff x="0" y="0"/>
          <a:chExt cx="0" cy="0"/>
        </a:xfrm>
      </p:grpSpPr>
      <p:sp>
        <p:nvSpPr>
          <p:cNvPr id="27"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5"/>
          <p:cNvSpPr>
            <a:spLocks noChangeArrowheads="1"/>
          </p:cNvSpPr>
          <p:nvPr userDrawn="1"/>
        </p:nvSpPr>
        <p:spPr bwMode="auto">
          <a:xfrm rot="5400000">
            <a:off x="6009481" y="-5953573"/>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11926878" y="6542996"/>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12192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1"/>
            <a:ext cx="12192000" cy="5298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0" y="1"/>
            <a:ext cx="5638331" cy="6333689"/>
          </a:xfrm>
          <a:prstGeom prst="homePlate">
            <a:avLst>
              <a:gd name="adj" fmla="val 19181"/>
            </a:avLst>
          </a:prstGeom>
          <a:solidFill>
            <a:schemeClr val="accent1"/>
          </a:solidFill>
          <a:ln>
            <a:noFill/>
          </a:ln>
          <a:effectLst/>
        </p:spPr>
        <p:txBody>
          <a:bodyPr vert="horz" wrap="square" lIns="134112" tIns="67056" rIns="134112" bIns="67056" numCol="1" anchor="t" anchorCtr="0" compatLnSpc="1">
            <a:prstTxWarp prst="textNoShape">
              <a:avLst/>
            </a:prstTxWarp>
          </a:bodyPr>
          <a:lstStyle/>
          <a:p>
            <a:endParaRPr lang="en-US" sz="2640">
              <a:solidFill>
                <a:srgbClr val="292934"/>
              </a:solidFill>
              <a:latin typeface="Arial" charset="0"/>
            </a:endParaRPr>
          </a:p>
        </p:txBody>
      </p:sp>
      <p:cxnSp>
        <p:nvCxnSpPr>
          <p:cNvPr id="15" name="Straight Connector 14"/>
          <p:cNvCxnSpPr/>
          <p:nvPr userDrawn="1"/>
        </p:nvCxnSpPr>
        <p:spPr>
          <a:xfrm>
            <a:off x="430711" y="2204261"/>
            <a:ext cx="4254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2608" y="6473952"/>
            <a:ext cx="3498573" cy="301752"/>
          </a:xfrm>
          <a:prstGeom prst="rect">
            <a:avLst/>
          </a:prstGeom>
        </p:spPr>
      </p:pic>
      <p:sp>
        <p:nvSpPr>
          <p:cNvPr id="3" name="Text Placeholder 2"/>
          <p:cNvSpPr>
            <a:spLocks noGrp="1"/>
          </p:cNvSpPr>
          <p:nvPr>
            <p:ph type="body" sz="quarter" idx="13" hasCustomPrompt="1"/>
          </p:nvPr>
        </p:nvSpPr>
        <p:spPr>
          <a:xfrm>
            <a:off x="430711" y="1246562"/>
            <a:ext cx="4254365" cy="798196"/>
          </a:xfrm>
        </p:spPr>
        <p:txBody>
          <a:bodyPr/>
          <a:lstStyle>
            <a:lvl1pPr marL="0" indent="0" algn="ctr">
              <a:buNone/>
              <a:defRPr sz="4400" b="0">
                <a:solidFill>
                  <a:schemeClr val="bg1"/>
                </a:solidFill>
                <a:latin typeface="Rockwell" panose="02060603020205020403" pitchFamily="18" charset="0"/>
              </a:defRPr>
            </a:lvl1pPr>
          </a:lstStyle>
          <a:p>
            <a:pPr lvl="0"/>
            <a:r>
              <a:rPr lang="en-US" dirty="0"/>
              <a:t>Title</a:t>
            </a:r>
          </a:p>
        </p:txBody>
      </p:sp>
      <p:sp>
        <p:nvSpPr>
          <p:cNvPr id="7" name="Text Placeholder 6"/>
          <p:cNvSpPr>
            <a:spLocks noGrp="1"/>
          </p:cNvSpPr>
          <p:nvPr>
            <p:ph type="body" sz="quarter" idx="14" hasCustomPrompt="1"/>
          </p:nvPr>
        </p:nvSpPr>
        <p:spPr>
          <a:xfrm>
            <a:off x="430531" y="2278380"/>
            <a:ext cx="4254547" cy="1297306"/>
          </a:xfrm>
        </p:spPr>
        <p:txBody>
          <a:bodyPr/>
          <a:lstStyle>
            <a:lvl1pPr marL="0" indent="0" algn="ctr">
              <a:buNone/>
              <a:defRPr sz="2800">
                <a:solidFill>
                  <a:schemeClr val="bg1"/>
                </a:solidFill>
              </a:defRPr>
            </a:lvl1pPr>
          </a:lstStyle>
          <a:p>
            <a:pPr lvl="0"/>
            <a:r>
              <a:rPr lang="en-US" dirty="0"/>
              <a:t>Subtitle</a:t>
            </a:r>
          </a:p>
        </p:txBody>
      </p:sp>
    </p:spTree>
    <p:extLst>
      <p:ext uri="{BB962C8B-B14F-4D97-AF65-F5344CB8AC3E}">
        <p14:creationId xmlns:p14="http://schemas.microsoft.com/office/powerpoint/2010/main" val="370993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Closing_Slide">
    <p:spTree>
      <p:nvGrpSpPr>
        <p:cNvPr id="1" name=""/>
        <p:cNvGrpSpPr/>
        <p:nvPr/>
      </p:nvGrpSpPr>
      <p:grpSpPr>
        <a:xfrm>
          <a:off x="0" y="0"/>
          <a:ext cx="0" cy="0"/>
          <a:chOff x="0" y="0"/>
          <a:chExt cx="0" cy="0"/>
        </a:xfrm>
      </p:grpSpPr>
      <p:sp>
        <p:nvSpPr>
          <p:cNvPr id="3" name="Rectangle 8"/>
          <p:cNvSpPr>
            <a:spLocks noChangeArrowheads="1"/>
          </p:cNvSpPr>
          <p:nvPr/>
        </p:nvSpPr>
        <p:spPr bwMode="auto">
          <a:xfrm rot="5400000">
            <a:off x="6009481" y="-5947222"/>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7"/>
          <p:cNvSpPr>
            <a:spLocks noChangeArrowheads="1"/>
          </p:cNvSpPr>
          <p:nvPr userDrawn="1"/>
        </p:nvSpPr>
        <p:spPr bwMode="auto">
          <a:xfrm rot="16200000" flipH="1" flipV="1">
            <a:off x="5998460" y="663036"/>
            <a:ext cx="195090"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p:nvSpPr>
        <p:spPr bwMode="auto">
          <a:xfrm>
            <a:off x="0" y="682752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p:nvSpPr>
        <p:spPr bwMode="auto">
          <a:xfrm>
            <a:off x="0" y="1591"/>
            <a:ext cx="12192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377538" y="2689565"/>
            <a:ext cx="7436925" cy="64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userDrawn="1"/>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userDrawn="1"/>
        </p:nvSpPr>
        <p:spPr bwMode="auto">
          <a:xfrm>
            <a:off x="0" y="254081"/>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8"/>
          <p:cNvSpPr>
            <a:spLocks noChangeArrowheads="1"/>
          </p:cNvSpPr>
          <p:nvPr userDrawn="1"/>
        </p:nvSpPr>
        <p:spPr bwMode="auto">
          <a:xfrm>
            <a:off x="0" y="631271"/>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9"/>
          <p:cNvSpPr>
            <a:spLocks noChangeArrowheads="1"/>
          </p:cNvSpPr>
          <p:nvPr userDrawn="1"/>
        </p:nvSpPr>
        <p:spPr bwMode="auto">
          <a:xfrm>
            <a:off x="0" y="1008461"/>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0"/>
          <p:cNvSpPr>
            <a:spLocks noChangeArrowheads="1"/>
          </p:cNvSpPr>
          <p:nvPr userDrawn="1"/>
        </p:nvSpPr>
        <p:spPr bwMode="auto">
          <a:xfrm>
            <a:off x="0" y="1385651"/>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1"/>
          <p:cNvSpPr>
            <a:spLocks noChangeArrowheads="1"/>
          </p:cNvSpPr>
          <p:nvPr userDrawn="1"/>
        </p:nvSpPr>
        <p:spPr bwMode="auto">
          <a:xfrm>
            <a:off x="0" y="1762841"/>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US" altLang="en-US" sz="600" b="0" i="0" u="none" strike="noStrike" cap="none" normalizeH="0" baseline="0">
                <a:ln>
                  <a:noFill/>
                </a:ln>
                <a:solidFill>
                  <a:schemeClr val="tx1"/>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a:hlinkClick r:id="rId3"/>
          </p:cNvPr>
          <p:cNvSpPr txBox="1"/>
          <p:nvPr userDrawn="1"/>
        </p:nvSpPr>
        <p:spPr>
          <a:xfrm>
            <a:off x="4681532" y="4148746"/>
            <a:ext cx="2935672" cy="323165"/>
          </a:xfrm>
          <a:prstGeom prst="rect">
            <a:avLst/>
          </a:prstGeom>
          <a:noFill/>
        </p:spPr>
        <p:txBody>
          <a:bodyPr wrap="square" rtlCol="0">
            <a:spAutoFit/>
          </a:bodyPr>
          <a:lstStyle/>
          <a:p>
            <a:pPr algn="ctr"/>
            <a:r>
              <a:rPr lang="en-US" sz="1500" dirty="0" err="1">
                <a:solidFill>
                  <a:schemeClr val="tx2"/>
                </a:solidFill>
              </a:rPr>
              <a:t>www.cunamutual.com</a:t>
            </a:r>
            <a:endParaRPr lang="en-US" sz="1500" dirty="0">
              <a:solidFill>
                <a:schemeClr val="tx2"/>
              </a:solidFill>
            </a:endParaRPr>
          </a:p>
        </p:txBody>
      </p:sp>
      <p:grpSp>
        <p:nvGrpSpPr>
          <p:cNvPr id="21" name="Group 20"/>
          <p:cNvGrpSpPr/>
          <p:nvPr userDrawn="1"/>
        </p:nvGrpSpPr>
        <p:grpSpPr>
          <a:xfrm>
            <a:off x="4226737" y="3691545"/>
            <a:ext cx="3738527" cy="457200"/>
            <a:chOff x="6380421" y="6096131"/>
            <a:chExt cx="2803895" cy="457200"/>
          </a:xfrm>
        </p:grpSpPr>
        <p:pic>
          <p:nvPicPr>
            <p:cNvPr id="22" name="Picture 4">
              <a:hlinkClick r:id="rId4"/>
            </p:cNvPr>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hlinkClick r:id="rId6"/>
            </p:cNvPr>
            <p:cNvPicPr>
              <a:picLocks noChangeAspect="1" noChangeArrowheads="1"/>
            </p:cNvPicPr>
            <p:nvPr userDrawn="1"/>
          </p:nvPicPr>
          <p:blipFill>
            <a:blip r:embed="rId7" cstate="email">
              <a:extLst>
                <a:ext uri="{28A0092B-C50C-407E-A947-70E740481C1C}">
                  <a14:useLocalDpi xmlns:a14="http://schemas.microsoft.com/office/drawing/2010/main"/>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hlinkClick r:id="rId8"/>
            </p:cNvPr>
            <p:cNvPicPr>
              <a:picLocks noChangeAspect="1" noChangeArrowheads="1"/>
            </p:cNvPicPr>
            <p:nvPr userDrawn="1"/>
          </p:nvPicPr>
          <p:blipFill>
            <a:blip r:embed="rId9" cstate="email">
              <a:extLst>
                <a:ext uri="{28A0092B-C50C-407E-A947-70E740481C1C}">
                  <a14:useLocalDpi xmlns:a14="http://schemas.microsoft.com/office/drawing/2010/main"/>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a:hlinkClick r:id="rId10"/>
            </p:cNvPr>
            <p:cNvPicPr>
              <a:picLocks noChangeAspect="1" noChangeArrowheads="1"/>
            </p:cNvPicPr>
            <p:nvPr userDrawn="1"/>
          </p:nvPicPr>
          <p:blipFill>
            <a:blip r:embed="rId11" cstate="email">
              <a:extLst>
                <a:ext uri="{28A0092B-C50C-407E-A947-70E740481C1C}">
                  <a14:useLocalDpi xmlns:a14="http://schemas.microsoft.com/office/drawing/2010/main"/>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hlinkClick r:id="rId12"/>
            </p:cNvPr>
            <p:cNvPicPr>
              <a:picLocks noChangeAspect="1" noChangeArrowheads="1"/>
            </p:cNvPicPr>
            <p:nvPr userDrawn="1"/>
          </p:nvPicPr>
          <p:blipFill>
            <a:blip r:embed="rId13" cstate="email">
              <a:extLst>
                <a:ext uri="{28A0092B-C50C-407E-A947-70E740481C1C}">
                  <a14:useLocalDpi xmlns:a14="http://schemas.microsoft.com/office/drawing/2010/main"/>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a:hlinkClick r:id="rId14"/>
            </p:cNvPr>
            <p:cNvPicPr>
              <a:picLocks noChangeAspect="1" noChangeArrowheads="1"/>
            </p:cNvPicPr>
            <p:nvPr userDrawn="1"/>
          </p:nvPicPr>
          <p:blipFill>
            <a:blip r:embed="rId15" cstate="email">
              <a:extLst>
                <a:ext uri="{28A0092B-C50C-407E-A947-70E740481C1C}">
                  <a14:useLocalDpi xmlns:a14="http://schemas.microsoft.com/office/drawing/2010/main"/>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47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defRPr/>
            </a:pPr>
            <a:endParaRPr lang="en-US" dirty="0">
              <a:solidFill>
                <a:srgbClr val="231F20"/>
              </a:solidFill>
            </a:endParaRPr>
          </a:p>
        </p:txBody>
      </p:sp>
      <p:sp>
        <p:nvSpPr>
          <p:cNvPr id="6" name="Slide Number Placeholder 5"/>
          <p:cNvSpPr>
            <a:spLocks noGrp="1"/>
          </p:cNvSpPr>
          <p:nvPr>
            <p:ph type="sldNum" sz="quarter" idx="12"/>
          </p:nvPr>
        </p:nvSpPr>
        <p:spPr/>
        <p:txBody>
          <a:bodyPr/>
          <a:lstStyle/>
          <a:p>
            <a:pPr>
              <a:defRPr/>
            </a:pPr>
            <a:fld id="{40A29FAE-6E34-3C41-A930-95A48EBFDE1C}" type="slidenum">
              <a:rPr lang="en-US" smtClean="0">
                <a:solidFill>
                  <a:srgbClr val="231F20"/>
                </a:solidFill>
              </a:rPr>
              <a:pPr>
                <a:defRPr/>
              </a:pPr>
              <a:t>‹#›</a:t>
            </a:fld>
            <a:endParaRPr lang="en-US" dirty="0">
              <a:solidFill>
                <a:srgbClr val="231F20"/>
              </a:solidFill>
            </a:endParaRPr>
          </a:p>
        </p:txBody>
      </p:sp>
      <p:sp>
        <p:nvSpPr>
          <p:cNvPr id="4" name="Title 3">
            <a:extLst>
              <a:ext uri="{FF2B5EF4-FFF2-40B4-BE49-F238E27FC236}">
                <a16:creationId xmlns:a16="http://schemas.microsoft.com/office/drawing/2014/main" id="{A71FB5C2-0519-404A-A3D8-E7F023939BF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2694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11" name="Rectangle 10"/>
          <p:cNvSpPr/>
          <p:nvPr/>
        </p:nvSpPr>
        <p:spPr>
          <a:xfrm>
            <a:off x="4256807" y="0"/>
            <a:ext cx="79351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922" y="0"/>
            <a:ext cx="3954313" cy="6858000"/>
          </a:xfrm>
          <a:prstGeom prst="rect">
            <a:avLst/>
          </a:prstGeom>
          <a:solidFill>
            <a:srgbClr val="F5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0" hasCustomPrompt="1"/>
          </p:nvPr>
        </p:nvSpPr>
        <p:spPr>
          <a:xfrm>
            <a:off x="309563" y="295275"/>
            <a:ext cx="3321050" cy="6307138"/>
          </a:xfrm>
          <a:prstGeom prst="rect">
            <a:avLst/>
          </a:prstGeom>
        </p:spPr>
        <p:txBody>
          <a:bodyPr/>
          <a:lstStyle>
            <a:lvl1pPr>
              <a:defRPr sz="3600" b="1" i="0">
                <a:solidFill>
                  <a:srgbClr val="4E4F53"/>
                </a:solidFill>
                <a:latin typeface="Georgia" charset="0"/>
                <a:ea typeface="Georgia" charset="0"/>
                <a:cs typeface="Georgi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Text</a:t>
            </a:r>
          </a:p>
        </p:txBody>
      </p:sp>
      <p:sp>
        <p:nvSpPr>
          <p:cNvPr id="10" name="Text Placeholder 8"/>
          <p:cNvSpPr>
            <a:spLocks noGrp="1"/>
          </p:cNvSpPr>
          <p:nvPr>
            <p:ph type="body" sz="quarter" idx="11" hasCustomPrompt="1"/>
          </p:nvPr>
        </p:nvSpPr>
        <p:spPr>
          <a:xfrm>
            <a:off x="4435475" y="295275"/>
            <a:ext cx="7236572" cy="605678"/>
          </a:xfrm>
          <a:prstGeom prst="rect">
            <a:avLst/>
          </a:prstGeom>
        </p:spPr>
        <p:txBody>
          <a:bodyPr/>
          <a:lstStyle>
            <a:lvl1pPr>
              <a:defRPr sz="3600" b="1" i="0">
                <a:solidFill>
                  <a:schemeClr val="bg1"/>
                </a:solidFill>
                <a:latin typeface="Georgia" charset="0"/>
                <a:ea typeface="Georgia" charset="0"/>
                <a:cs typeface="Georgia"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Subject</a:t>
            </a:r>
          </a:p>
        </p:txBody>
      </p:sp>
    </p:spTree>
    <p:extLst>
      <p:ext uri="{BB962C8B-B14F-4D97-AF65-F5344CB8AC3E}">
        <p14:creationId xmlns:p14="http://schemas.microsoft.com/office/powerpoint/2010/main" val="2434937998"/>
      </p:ext>
    </p:extLst>
  </p:cSld>
  <p:clrMapOvr>
    <a:masterClrMapping/>
  </p:clrMapOvr>
  <p:transition spd="med" advClick="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0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075333" cy="6341308"/>
          </a:xfrm>
          <a:prstGeom prst="rect">
            <a:avLst/>
          </a:prstGeom>
        </p:spPr>
      </p:pic>
      <p:sp>
        <p:nvSpPr>
          <p:cNvPr id="11" name="Content Placeholder 3"/>
          <p:cNvSpPr>
            <a:spLocks noGrp="1"/>
          </p:cNvSpPr>
          <p:nvPr>
            <p:ph sz="half" idx="10"/>
          </p:nvPr>
        </p:nvSpPr>
        <p:spPr>
          <a:xfrm>
            <a:off x="487680" y="2873830"/>
            <a:ext cx="4885509" cy="3150827"/>
          </a:xfrm>
        </p:spPr>
        <p:txBody>
          <a:bodyPr anchor="b"/>
          <a:lstStyle>
            <a:lvl1pPr marL="0" indent="0" algn="l">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Edit Master text styles</a:t>
            </a:r>
          </a:p>
        </p:txBody>
      </p:sp>
      <p:sp>
        <p:nvSpPr>
          <p:cNvPr id="12" name="Content Placeholder 2"/>
          <p:cNvSpPr>
            <a:spLocks noGrp="1"/>
          </p:cNvSpPr>
          <p:nvPr>
            <p:ph idx="1"/>
          </p:nvPr>
        </p:nvSpPr>
        <p:spPr>
          <a:xfrm>
            <a:off x="3668974" y="733432"/>
            <a:ext cx="7930843" cy="4195621"/>
          </a:xfrm>
        </p:spPr>
        <p:txBody>
          <a:bodyPr anchor="t"/>
          <a:lstStyle>
            <a:lvl1pPr marL="0" indent="0">
              <a:buNone/>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6"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400847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lide_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116668" y="0"/>
            <a:ext cx="10075333" cy="6341308"/>
          </a:xfrm>
          <a:prstGeom prst="rect">
            <a:avLst/>
          </a:prstGeom>
        </p:spPr>
      </p:pic>
      <p:sp>
        <p:nvSpPr>
          <p:cNvPr id="23" name="Content Placeholder 3"/>
          <p:cNvSpPr>
            <a:spLocks noGrp="1"/>
          </p:cNvSpPr>
          <p:nvPr>
            <p:ph sz="half" idx="2"/>
          </p:nvPr>
        </p:nvSpPr>
        <p:spPr>
          <a:xfrm>
            <a:off x="507999" y="880292"/>
            <a:ext cx="7538720" cy="3951288"/>
          </a:xfrm>
        </p:spPr>
        <p:txBody>
          <a:bodyPr anchor="t"/>
          <a:lstStyle>
            <a:lvl1pPr marL="0" indent="0">
              <a:lnSpc>
                <a:spcPct val="130000"/>
              </a:lnSpc>
              <a:spcBef>
                <a:spcPts val="1200"/>
              </a:spcBef>
              <a:buNone/>
              <a:defRPr sz="2400" b="0">
                <a:solidFill>
                  <a:schemeClr val="accent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Edit Master text styles</a:t>
            </a:r>
          </a:p>
        </p:txBody>
      </p:sp>
      <p:sp>
        <p:nvSpPr>
          <p:cNvPr id="10" name="Rectangle 7"/>
          <p:cNvSpPr>
            <a:spLocks noChangeArrowheads="1"/>
          </p:cNvSpPr>
          <p:nvPr userDrawn="1"/>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9"/>
          <p:cNvSpPr txBox="1">
            <a:spLocks noChangeArrowheads="1"/>
          </p:cNvSpPr>
          <p:nvPr userDrawn="1"/>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3" name="Rectangle 27"/>
          <p:cNvSpPr>
            <a:spLocks noChangeArrowheads="1"/>
          </p:cNvSpPr>
          <p:nvPr userDrawn="1"/>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extLst>
      <p:ext uri="{BB962C8B-B14F-4D97-AF65-F5344CB8AC3E}">
        <p14:creationId xmlns:p14="http://schemas.microsoft.com/office/powerpoint/2010/main" val="133978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6469" y="1037066"/>
            <a:ext cx="10996084" cy="505893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1"/>
            <a:ext cx="12192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1"/>
          <p:cNvSpPr txBox="1">
            <a:spLocks/>
          </p:cNvSpPr>
          <p:nvPr userDrawn="1"/>
        </p:nvSpPr>
        <p:spPr bwMode="auto">
          <a:xfrm>
            <a:off x="1" y="180103"/>
            <a:ext cx="12203184"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2600">
                <a:solidFill>
                  <a:schemeClr val="accent1"/>
                </a:solidFill>
                <a:latin typeface="+mj-lt"/>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200" algn="l" rtl="0" eaLnBrk="1" fontAlgn="base" hangingPunct="1">
              <a:lnSpc>
                <a:spcPct val="90000"/>
              </a:lnSpc>
              <a:spcBef>
                <a:spcPct val="0"/>
              </a:spcBef>
              <a:spcAft>
                <a:spcPct val="0"/>
              </a:spcAft>
              <a:defRPr sz="2600">
                <a:solidFill>
                  <a:schemeClr val="accent1"/>
                </a:solidFill>
                <a:latin typeface="Arial" pitchFamily="34" charset="0"/>
              </a:defRPr>
            </a:lvl6pPr>
            <a:lvl7pPr marL="914400" algn="l" rtl="0" eaLnBrk="1" fontAlgn="base" hangingPunct="1">
              <a:lnSpc>
                <a:spcPct val="90000"/>
              </a:lnSpc>
              <a:spcBef>
                <a:spcPct val="0"/>
              </a:spcBef>
              <a:spcAft>
                <a:spcPct val="0"/>
              </a:spcAft>
              <a:defRPr sz="2600">
                <a:solidFill>
                  <a:schemeClr val="accent1"/>
                </a:solidFill>
                <a:latin typeface="Arial" pitchFamily="34" charset="0"/>
              </a:defRPr>
            </a:lvl7pPr>
            <a:lvl8pPr marL="1371600" algn="l" rtl="0" eaLnBrk="1" fontAlgn="base" hangingPunct="1">
              <a:lnSpc>
                <a:spcPct val="90000"/>
              </a:lnSpc>
              <a:spcBef>
                <a:spcPct val="0"/>
              </a:spcBef>
              <a:spcAft>
                <a:spcPct val="0"/>
              </a:spcAft>
              <a:defRPr sz="2600">
                <a:solidFill>
                  <a:schemeClr val="accent1"/>
                </a:solidFill>
                <a:latin typeface="Arial" pitchFamily="34" charset="0"/>
              </a:defRPr>
            </a:lvl8pPr>
            <a:lvl9pPr marL="1828800"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sz="3200" b="1" kern="0" spc="0" dirty="0">
                <a:solidFill>
                  <a:schemeClr val="bg1"/>
                </a:solidFill>
                <a:latin typeface="Rockwell" panose="02060603020205020403" pitchFamily="18" charset="0"/>
              </a:rPr>
              <a:t>Click</a:t>
            </a:r>
            <a:r>
              <a:rPr lang="en-US" sz="3200" b="1" kern="0" spc="0" baseline="0" dirty="0">
                <a:solidFill>
                  <a:schemeClr val="bg1"/>
                </a:solidFill>
                <a:latin typeface="Rockwell" panose="02060603020205020403" pitchFamily="18" charset="0"/>
              </a:rPr>
              <a:t> to Edit Title</a:t>
            </a:r>
            <a:endParaRPr lang="en-US" sz="2400" b="1" kern="0" spc="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40850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llEverywhere Polling Instructions">
    <p:spTree>
      <p:nvGrpSpPr>
        <p:cNvPr id="1" name=""/>
        <p:cNvGrpSpPr/>
        <p:nvPr/>
      </p:nvGrpSpPr>
      <p:grpSpPr>
        <a:xfrm>
          <a:off x="0" y="0"/>
          <a:ext cx="0" cy="0"/>
          <a:chOff x="0" y="0"/>
          <a:chExt cx="0" cy="0"/>
        </a:xfrm>
      </p:grpSpPr>
      <p:sp>
        <p:nvSpPr>
          <p:cNvPr id="3" name="Rectangle 2"/>
          <p:cNvSpPr/>
          <p:nvPr userDrawn="1"/>
        </p:nvSpPr>
        <p:spPr>
          <a:xfrm>
            <a:off x="0" y="1"/>
            <a:ext cx="12192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36083" y="90210"/>
            <a:ext cx="5719835"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3200" spc="300" dirty="0">
                <a:solidFill>
                  <a:srgbClr val="FFFFFF"/>
                </a:solidFill>
                <a:latin typeface="Rockwell" panose="02060603020205020403" pitchFamily="18" charset="0"/>
              </a:rPr>
              <a:t>POLLING INSTRUCTIONS</a:t>
            </a:r>
          </a:p>
        </p:txBody>
      </p:sp>
      <p:grpSp>
        <p:nvGrpSpPr>
          <p:cNvPr id="10" name="Group 9"/>
          <p:cNvGrpSpPr/>
          <p:nvPr userDrawn="1"/>
        </p:nvGrpSpPr>
        <p:grpSpPr>
          <a:xfrm>
            <a:off x="6697" y="1545150"/>
            <a:ext cx="11498691" cy="3767701"/>
            <a:chOff x="5023" y="1545149"/>
            <a:chExt cx="8624018" cy="3767701"/>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23" y="1589218"/>
              <a:ext cx="5810607" cy="3723632"/>
            </a:xfrm>
            <a:prstGeom prst="rect">
              <a:avLst/>
            </a:prstGeom>
          </p:spPr>
        </p:pic>
        <p:sp>
          <p:nvSpPr>
            <p:cNvPr id="7" name="Rectangle 6"/>
            <p:cNvSpPr/>
            <p:nvPr userDrawn="1"/>
          </p:nvSpPr>
          <p:spPr>
            <a:xfrm>
              <a:off x="1538822" y="2626846"/>
              <a:ext cx="2743011" cy="113184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Respond at </a:t>
              </a:r>
            </a:p>
            <a:p>
              <a:pPr algn="ctr" fontAlgn="base">
                <a:lnSpc>
                  <a:spcPct val="150000"/>
                </a:lnSpc>
                <a:spcBef>
                  <a:spcPct val="0"/>
                </a:spcBef>
                <a:spcAft>
                  <a:spcPct val="0"/>
                </a:spcAft>
              </a:pPr>
              <a:r>
                <a:rPr lang="en-US" sz="2400" b="1" dirty="0">
                  <a:solidFill>
                    <a:srgbClr val="DC661D"/>
                  </a:solidFill>
                </a:rPr>
                <a:t>PollEV.com/mutualpolls</a:t>
              </a:r>
            </a:p>
          </p:txBody>
        </p:sp>
        <p:pic>
          <p:nvPicPr>
            <p:cNvPr id="8" name="Picture 7"/>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887938" y="1545149"/>
              <a:ext cx="2741103" cy="361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p:nvPr userDrawn="1"/>
          </p:nvSpPr>
          <p:spPr>
            <a:xfrm>
              <a:off x="5967315" y="2434820"/>
              <a:ext cx="2585526" cy="11318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Text </a:t>
              </a:r>
              <a:r>
                <a:rPr lang="en-US" sz="2400" b="1" dirty="0">
                  <a:solidFill>
                    <a:srgbClr val="DC661D"/>
                  </a:solidFill>
                </a:rPr>
                <a:t>MUTUALPOLLS</a:t>
              </a:r>
              <a:r>
                <a:rPr lang="en-US" sz="2400" dirty="0">
                  <a:solidFill>
                    <a:srgbClr val="DC661D"/>
                  </a:solidFill>
                </a:rPr>
                <a:t> </a:t>
              </a:r>
              <a:r>
                <a:rPr lang="en-US" sz="2400" dirty="0">
                  <a:solidFill>
                    <a:srgbClr val="292934"/>
                  </a:solidFill>
                </a:rPr>
                <a:t>to </a:t>
              </a:r>
              <a:r>
                <a:rPr lang="en-US" sz="2400" b="1" dirty="0">
                  <a:solidFill>
                    <a:srgbClr val="DC661D"/>
                  </a:solidFill>
                </a:rPr>
                <a:t>22333</a:t>
              </a:r>
              <a:r>
                <a:rPr lang="en-US" sz="2400" dirty="0">
                  <a:solidFill>
                    <a:srgbClr val="DC661D"/>
                  </a:solidFill>
                </a:rPr>
                <a:t> </a:t>
              </a:r>
              <a:r>
                <a:rPr lang="en-US" sz="2400" dirty="0">
                  <a:solidFill>
                    <a:srgbClr val="292934"/>
                  </a:solidFill>
                </a:rPr>
                <a:t>once to join</a:t>
              </a:r>
            </a:p>
          </p:txBody>
        </p:sp>
      </p:grpSp>
    </p:spTree>
    <p:extLst>
      <p:ext uri="{BB962C8B-B14F-4D97-AF65-F5344CB8AC3E}">
        <p14:creationId xmlns:p14="http://schemas.microsoft.com/office/powerpoint/2010/main" val="314947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04110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16467" y="180027"/>
            <a:ext cx="1097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dirty="0"/>
              <a:t>Insert Slide Title Here</a:t>
            </a:r>
          </a:p>
        </p:txBody>
      </p:sp>
      <p:sp>
        <p:nvSpPr>
          <p:cNvPr id="2051" name="Rectangle 3"/>
          <p:cNvSpPr>
            <a:spLocks noGrp="1" noChangeArrowheads="1"/>
          </p:cNvSpPr>
          <p:nvPr>
            <p:ph type="body" idx="1"/>
          </p:nvPr>
        </p:nvSpPr>
        <p:spPr bwMode="auto">
          <a:xfrm>
            <a:off x="516473" y="1120141"/>
            <a:ext cx="10996084" cy="497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2" name="Rectangle 7"/>
          <p:cNvSpPr>
            <a:spLocks noChangeArrowheads="1"/>
          </p:cNvSpPr>
          <p:nvPr/>
        </p:nvSpPr>
        <p:spPr bwMode="auto">
          <a:xfrm rot="16200000" flipV="1">
            <a:off x="5970593" y="374447"/>
            <a:ext cx="250825" cy="12192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8"/>
          <p:cNvSpPr>
            <a:spLocks noChangeArrowheads="1"/>
          </p:cNvSpPr>
          <p:nvPr/>
        </p:nvSpPr>
        <p:spPr bwMode="auto">
          <a:xfrm rot="5400000">
            <a:off x="6009481" y="-5205446"/>
            <a:ext cx="173038" cy="12192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Text Box 19"/>
          <p:cNvSpPr txBox="1">
            <a:spLocks noChangeArrowheads="1"/>
          </p:cNvSpPr>
          <p:nvPr/>
        </p:nvSpPr>
        <p:spPr bwMode="auto">
          <a:xfrm>
            <a:off x="11926877" y="6542997"/>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055" name="Rectangle 27"/>
          <p:cNvSpPr>
            <a:spLocks noChangeArrowheads="1"/>
          </p:cNvSpPr>
          <p:nvPr/>
        </p:nvSpPr>
        <p:spPr bwMode="auto">
          <a:xfrm>
            <a:off x="0" y="6324600"/>
            <a:ext cx="12192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28"/>
          <p:cNvSpPr>
            <a:spLocks noChangeArrowheads="1"/>
          </p:cNvSpPr>
          <p:nvPr/>
        </p:nvSpPr>
        <p:spPr bwMode="auto">
          <a:xfrm>
            <a:off x="0" y="742950"/>
            <a:ext cx="12192000" cy="65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291101" y="6469477"/>
            <a:ext cx="3453968" cy="29790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812" r:id="rId2"/>
    <p:sldLayoutId id="2147483814" r:id="rId3"/>
    <p:sldLayoutId id="2147483767" r:id="rId4"/>
    <p:sldLayoutId id="2147483795" r:id="rId5"/>
    <p:sldLayoutId id="2147483790" r:id="rId6"/>
    <p:sldLayoutId id="2147483808" r:id="rId7"/>
    <p:sldLayoutId id="2147483815" r:id="rId8"/>
    <p:sldLayoutId id="2147483766" r:id="rId9"/>
    <p:sldLayoutId id="2147483768" r:id="rId10"/>
    <p:sldLayoutId id="2147483775" r:id="rId11"/>
    <p:sldLayoutId id="2147483778" r:id="rId12"/>
    <p:sldLayoutId id="2147483805" r:id="rId13"/>
    <p:sldLayoutId id="2147483816" r:id="rId14"/>
    <p:sldLayoutId id="2147483806" r:id="rId15"/>
    <p:sldLayoutId id="2147483773" r:id="rId16"/>
    <p:sldLayoutId id="2147483791" r:id="rId17"/>
    <p:sldLayoutId id="2147483794" r:id="rId18"/>
    <p:sldLayoutId id="2147483807" r:id="rId19"/>
    <p:sldLayoutId id="2147483769" r:id="rId20"/>
    <p:sldLayoutId id="2147483770" r:id="rId21"/>
    <p:sldLayoutId id="2147483796" r:id="rId22"/>
    <p:sldLayoutId id="2147483800" r:id="rId23"/>
    <p:sldLayoutId id="2147483801" r:id="rId24"/>
    <p:sldLayoutId id="2147483772" r:id="rId25"/>
    <p:sldLayoutId id="2147483809" r:id="rId26"/>
    <p:sldLayoutId id="2147483810" r:id="rId27"/>
    <p:sldLayoutId id="2147483792" r:id="rId28"/>
    <p:sldLayoutId id="2147483813" r:id="rId29"/>
    <p:sldLayoutId id="2147483776" r:id="rId30"/>
    <p:sldLayoutId id="2147483817" r:id="rId31"/>
    <p:sldLayoutId id="214748381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p:titleStyle>
    <p:bodyStyle>
      <a:lvl1pPr marL="177799" indent="-177799" algn="l" rtl="0" eaLnBrk="1" fontAlgn="base" hangingPunct="1">
        <a:lnSpc>
          <a:spcPct val="100000"/>
        </a:lnSpc>
        <a:spcBef>
          <a:spcPct val="20000"/>
        </a:spcBef>
        <a:spcAft>
          <a:spcPct val="0"/>
        </a:spcAft>
        <a:buClr>
          <a:schemeClr val="accent1"/>
        </a:buClr>
        <a:buChar char="•"/>
        <a:defRPr sz="2000">
          <a:solidFill>
            <a:schemeClr val="tx1"/>
          </a:solidFill>
          <a:latin typeface="+mn-lt"/>
          <a:ea typeface="+mn-ea"/>
          <a:cs typeface="+mn-cs"/>
        </a:defRPr>
      </a:lvl1pPr>
      <a:lvl2pPr marL="400046" indent="-204786" algn="l" rtl="0" eaLnBrk="1" fontAlgn="base" hangingPunct="1">
        <a:lnSpc>
          <a:spcPct val="100000"/>
        </a:lnSpc>
        <a:spcBef>
          <a:spcPct val="20000"/>
        </a:spcBef>
        <a:spcAft>
          <a:spcPct val="0"/>
        </a:spcAft>
        <a:buClr>
          <a:schemeClr val="accent1"/>
        </a:buClr>
        <a:buFont typeface="Arial" charset="0"/>
        <a:buChar char="–"/>
        <a:defRPr>
          <a:solidFill>
            <a:schemeClr val="tx1"/>
          </a:solidFill>
          <a:latin typeface="+mn-lt"/>
        </a:defRPr>
      </a:lvl2pPr>
      <a:lvl3pPr marL="606419" indent="-171448" algn="l" rtl="0" eaLnBrk="1" fontAlgn="base" hangingPunct="1">
        <a:lnSpc>
          <a:spcPct val="100000"/>
        </a:lnSpc>
        <a:spcBef>
          <a:spcPct val="20000"/>
        </a:spcBef>
        <a:spcAft>
          <a:spcPct val="0"/>
        </a:spcAft>
        <a:buClr>
          <a:schemeClr val="accent1"/>
        </a:buClr>
        <a:buChar char="•"/>
        <a:defRPr sz="1600">
          <a:solidFill>
            <a:schemeClr val="tx1"/>
          </a:solidFill>
          <a:latin typeface="+mn-lt"/>
        </a:defRPr>
      </a:lvl3pPr>
      <a:lvl4pPr marL="823905" indent="-207961"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4pPr>
      <a:lvl5pPr marL="1031864" indent="-190499"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5pPr>
      <a:lvl6pPr marL="1489060"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6pPr>
      <a:lvl7pPr marL="1946255"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7pPr>
      <a:lvl8pPr marL="2403451"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8pPr>
      <a:lvl9pPr marL="2860646"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A9402-D505-4936-BFA3-4D3477E0F87F}"/>
              </a:ext>
            </a:extLst>
          </p:cNvPr>
          <p:cNvSpPr>
            <a:spLocks noGrp="1"/>
          </p:cNvSpPr>
          <p:nvPr>
            <p:ph type="ctrTitle"/>
          </p:nvPr>
        </p:nvSpPr>
        <p:spPr>
          <a:xfrm>
            <a:off x="1711855" y="2541033"/>
            <a:ext cx="9314116" cy="3077766"/>
          </a:xfrm>
        </p:spPr>
        <p:txBody>
          <a:bodyPr/>
          <a:lstStyle/>
          <a:p>
            <a:pPr>
              <a:spcBef>
                <a:spcPts val="1200"/>
              </a:spcBef>
            </a:pPr>
            <a:r>
              <a:rPr lang="en-US" dirty="0"/>
              <a:t>Reduce Member Anxiety, Build Loyalty:</a:t>
            </a:r>
            <a:br>
              <a:rPr lang="en-US" dirty="0"/>
            </a:br>
            <a:br>
              <a:rPr lang="en-US" sz="1800" dirty="0"/>
            </a:br>
            <a:r>
              <a:rPr lang="en-US" sz="2800" dirty="0"/>
              <a:t>Creating Emotional Engagement in Digital Channels</a:t>
            </a:r>
            <a:br>
              <a:rPr lang="en-US" sz="2800" dirty="0"/>
            </a:br>
            <a:br>
              <a:rPr lang="en-US" sz="1400" dirty="0"/>
            </a:br>
            <a:r>
              <a:rPr lang="en-US" sz="2800" dirty="0"/>
              <a:t>Discovery Conference</a:t>
            </a:r>
            <a:br>
              <a:rPr lang="en-US" sz="2800" dirty="0"/>
            </a:br>
            <a:br>
              <a:rPr lang="en-US" sz="2000" dirty="0"/>
            </a:br>
            <a:r>
              <a:rPr lang="en-US" sz="2000" dirty="0"/>
              <a:t>August 15, 2019</a:t>
            </a:r>
            <a:br>
              <a:rPr lang="en-US" dirty="0"/>
            </a:br>
            <a:endParaRPr lang="en-US" dirty="0"/>
          </a:p>
        </p:txBody>
      </p:sp>
    </p:spTree>
    <p:extLst>
      <p:ext uri="{BB962C8B-B14F-4D97-AF65-F5344CB8AC3E}">
        <p14:creationId xmlns:p14="http://schemas.microsoft.com/office/powerpoint/2010/main" val="110511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C11977F3-702C-4BD5-9CEA-6629FA02DB56}"/>
              </a:ext>
            </a:extLst>
          </p:cNvPr>
          <p:cNvSpPr/>
          <p:nvPr/>
        </p:nvSpPr>
        <p:spPr>
          <a:xfrm flipH="1">
            <a:off x="1239653" y="20055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Quality – Does the FI have first-class products/services needed for financial success?</a:t>
            </a:r>
          </a:p>
        </p:txBody>
      </p:sp>
      <p:sp>
        <p:nvSpPr>
          <p:cNvPr id="2" name="Title 1">
            <a:extLst>
              <a:ext uri="{FF2B5EF4-FFF2-40B4-BE49-F238E27FC236}">
                <a16:creationId xmlns:a16="http://schemas.microsoft.com/office/drawing/2014/main" id="{5354107C-7436-48B4-B5B6-8560B60A0F23}"/>
              </a:ext>
            </a:extLst>
          </p:cNvPr>
          <p:cNvSpPr>
            <a:spLocks noGrp="1"/>
          </p:cNvSpPr>
          <p:nvPr>
            <p:ph type="title"/>
          </p:nvPr>
        </p:nvSpPr>
        <p:spPr>
          <a:xfrm>
            <a:off x="516467" y="160777"/>
            <a:ext cx="10972800" cy="492443"/>
          </a:xfrm>
        </p:spPr>
        <p:txBody>
          <a:bodyPr/>
          <a:lstStyle/>
          <a:p>
            <a:r>
              <a:rPr lang="en-US" dirty="0"/>
              <a:t>Research From Bain Provides a Hint</a:t>
            </a:r>
          </a:p>
        </p:txBody>
      </p:sp>
      <p:sp>
        <p:nvSpPr>
          <p:cNvPr id="6" name="Rectangle 5">
            <a:extLst>
              <a:ext uri="{FF2B5EF4-FFF2-40B4-BE49-F238E27FC236}">
                <a16:creationId xmlns:a16="http://schemas.microsoft.com/office/drawing/2014/main" id="{0FCFA8A6-DBB8-434C-A258-C06119350064}"/>
              </a:ext>
            </a:extLst>
          </p:cNvPr>
          <p:cNvSpPr/>
          <p:nvPr/>
        </p:nvSpPr>
        <p:spPr>
          <a:xfrm>
            <a:off x="7411451" y="6074191"/>
            <a:ext cx="5021179" cy="246221"/>
          </a:xfrm>
          <a:prstGeom prst="rect">
            <a:avLst/>
          </a:prstGeom>
        </p:spPr>
        <p:txBody>
          <a:bodyPr wrap="square">
            <a:spAutoFit/>
          </a:bodyPr>
          <a:lstStyle/>
          <a:p>
            <a:r>
              <a:rPr lang="en-US" sz="1000" dirty="0"/>
              <a:t>Source: “In Search Of Customers Who Love Their Bank”, Bain &amp; Co., 11/18/2018</a:t>
            </a:r>
          </a:p>
        </p:txBody>
      </p:sp>
      <p:sp>
        <p:nvSpPr>
          <p:cNvPr id="3" name="Rectangle: Rounded Corners 2">
            <a:extLst>
              <a:ext uri="{FF2B5EF4-FFF2-40B4-BE49-F238E27FC236}">
                <a16:creationId xmlns:a16="http://schemas.microsoft.com/office/drawing/2014/main" id="{1D3D2641-0DE3-4887-9E5C-AEE9D1BAB071}"/>
              </a:ext>
            </a:extLst>
          </p:cNvPr>
          <p:cNvSpPr/>
          <p:nvPr/>
        </p:nvSpPr>
        <p:spPr>
          <a:xfrm>
            <a:off x="516467" y="919919"/>
            <a:ext cx="11162185" cy="7847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Top Five Customer Experience Elements Linked to Net Promoter Score in Banking </a:t>
            </a:r>
          </a:p>
        </p:txBody>
      </p:sp>
      <p:sp>
        <p:nvSpPr>
          <p:cNvPr id="4" name="Flowchart: Connector 3">
            <a:extLst>
              <a:ext uri="{FF2B5EF4-FFF2-40B4-BE49-F238E27FC236}">
                <a16:creationId xmlns:a16="http://schemas.microsoft.com/office/drawing/2014/main" id="{57D5FCE3-715B-4395-BC53-AC424CABA47F}"/>
              </a:ext>
            </a:extLst>
          </p:cNvPr>
          <p:cNvSpPr/>
          <p:nvPr/>
        </p:nvSpPr>
        <p:spPr>
          <a:xfrm>
            <a:off x="656724" y="1891144"/>
            <a:ext cx="752280" cy="731520"/>
          </a:xfrm>
          <a:prstGeom prst="flowChartConnector">
            <a:avLst/>
          </a:prstGeom>
          <a:blipFill>
            <a:blip r:embed="rId3"/>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C8DB1E8C-F759-4C3F-8A4F-E67C2735A207}"/>
              </a:ext>
            </a:extLst>
          </p:cNvPr>
          <p:cNvSpPr/>
          <p:nvPr/>
        </p:nvSpPr>
        <p:spPr>
          <a:xfrm flipH="1">
            <a:off x="1239653" y="28056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Simplifies – Does the FI make it easy to bank with them?</a:t>
            </a:r>
          </a:p>
        </p:txBody>
      </p:sp>
      <p:sp>
        <p:nvSpPr>
          <p:cNvPr id="9" name="Flowchart: Connector 8">
            <a:extLst>
              <a:ext uri="{FF2B5EF4-FFF2-40B4-BE49-F238E27FC236}">
                <a16:creationId xmlns:a16="http://schemas.microsoft.com/office/drawing/2014/main" id="{058E898A-754A-4526-B676-B3DE498EF1A4}"/>
              </a:ext>
            </a:extLst>
          </p:cNvPr>
          <p:cNvSpPr/>
          <p:nvPr/>
        </p:nvSpPr>
        <p:spPr>
          <a:xfrm>
            <a:off x="656724" y="2710294"/>
            <a:ext cx="752280" cy="731520"/>
          </a:xfrm>
          <a:prstGeom prst="flowChartConnector">
            <a:avLst/>
          </a:prstGeom>
          <a:blipFill>
            <a:blip r:embed="rId4"/>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7219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C11977F3-702C-4BD5-9CEA-6629FA02DB56}"/>
              </a:ext>
            </a:extLst>
          </p:cNvPr>
          <p:cNvSpPr/>
          <p:nvPr/>
        </p:nvSpPr>
        <p:spPr>
          <a:xfrm flipH="1">
            <a:off x="1239653" y="20055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Quality – Does the FI have first-class products/services needed for financial success?</a:t>
            </a:r>
          </a:p>
        </p:txBody>
      </p:sp>
      <p:sp>
        <p:nvSpPr>
          <p:cNvPr id="2" name="Title 1">
            <a:extLst>
              <a:ext uri="{FF2B5EF4-FFF2-40B4-BE49-F238E27FC236}">
                <a16:creationId xmlns:a16="http://schemas.microsoft.com/office/drawing/2014/main" id="{5354107C-7436-48B4-B5B6-8560B60A0F23}"/>
              </a:ext>
            </a:extLst>
          </p:cNvPr>
          <p:cNvSpPr>
            <a:spLocks noGrp="1"/>
          </p:cNvSpPr>
          <p:nvPr>
            <p:ph type="title"/>
          </p:nvPr>
        </p:nvSpPr>
        <p:spPr>
          <a:xfrm>
            <a:off x="516467" y="160777"/>
            <a:ext cx="10972800" cy="492443"/>
          </a:xfrm>
        </p:spPr>
        <p:txBody>
          <a:bodyPr/>
          <a:lstStyle/>
          <a:p>
            <a:r>
              <a:rPr lang="en-US" dirty="0"/>
              <a:t>Research From Bain Provides a Hint</a:t>
            </a:r>
          </a:p>
        </p:txBody>
      </p:sp>
      <p:sp>
        <p:nvSpPr>
          <p:cNvPr id="6" name="Rectangle 5">
            <a:extLst>
              <a:ext uri="{FF2B5EF4-FFF2-40B4-BE49-F238E27FC236}">
                <a16:creationId xmlns:a16="http://schemas.microsoft.com/office/drawing/2014/main" id="{0FCFA8A6-DBB8-434C-A258-C06119350064}"/>
              </a:ext>
            </a:extLst>
          </p:cNvPr>
          <p:cNvSpPr/>
          <p:nvPr/>
        </p:nvSpPr>
        <p:spPr>
          <a:xfrm>
            <a:off x="7411451" y="6074191"/>
            <a:ext cx="5021179" cy="246221"/>
          </a:xfrm>
          <a:prstGeom prst="rect">
            <a:avLst/>
          </a:prstGeom>
        </p:spPr>
        <p:txBody>
          <a:bodyPr wrap="square">
            <a:spAutoFit/>
          </a:bodyPr>
          <a:lstStyle/>
          <a:p>
            <a:r>
              <a:rPr lang="en-US" sz="1000" dirty="0"/>
              <a:t>Source: “In Search Of Customers Who Love Their Bank”, Bain &amp; Co., 11/18/2018</a:t>
            </a:r>
          </a:p>
        </p:txBody>
      </p:sp>
      <p:sp>
        <p:nvSpPr>
          <p:cNvPr id="3" name="Rectangle: Rounded Corners 2">
            <a:extLst>
              <a:ext uri="{FF2B5EF4-FFF2-40B4-BE49-F238E27FC236}">
                <a16:creationId xmlns:a16="http://schemas.microsoft.com/office/drawing/2014/main" id="{1D3D2641-0DE3-4887-9E5C-AEE9D1BAB071}"/>
              </a:ext>
            </a:extLst>
          </p:cNvPr>
          <p:cNvSpPr/>
          <p:nvPr/>
        </p:nvSpPr>
        <p:spPr>
          <a:xfrm>
            <a:off x="516467" y="919919"/>
            <a:ext cx="11162185" cy="7847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Top Five Customer Experience Elements Linked to Net Promoter Score in Banking </a:t>
            </a:r>
          </a:p>
        </p:txBody>
      </p:sp>
      <p:sp>
        <p:nvSpPr>
          <p:cNvPr id="4" name="Flowchart: Connector 3">
            <a:extLst>
              <a:ext uri="{FF2B5EF4-FFF2-40B4-BE49-F238E27FC236}">
                <a16:creationId xmlns:a16="http://schemas.microsoft.com/office/drawing/2014/main" id="{57D5FCE3-715B-4395-BC53-AC424CABA47F}"/>
              </a:ext>
            </a:extLst>
          </p:cNvPr>
          <p:cNvSpPr/>
          <p:nvPr/>
        </p:nvSpPr>
        <p:spPr>
          <a:xfrm>
            <a:off x="656724" y="1891144"/>
            <a:ext cx="752280" cy="731520"/>
          </a:xfrm>
          <a:prstGeom prst="flowChartConnector">
            <a:avLst/>
          </a:prstGeom>
          <a:blipFill>
            <a:blip r:embed="rId3"/>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C8DB1E8C-F759-4C3F-8A4F-E67C2735A207}"/>
              </a:ext>
            </a:extLst>
          </p:cNvPr>
          <p:cNvSpPr/>
          <p:nvPr/>
        </p:nvSpPr>
        <p:spPr>
          <a:xfrm flipH="1">
            <a:off x="1239653" y="28056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Simplifies – Does the FI make it easy to bank with them?</a:t>
            </a:r>
          </a:p>
        </p:txBody>
      </p:sp>
      <p:sp>
        <p:nvSpPr>
          <p:cNvPr id="9" name="Flowchart: Connector 8">
            <a:extLst>
              <a:ext uri="{FF2B5EF4-FFF2-40B4-BE49-F238E27FC236}">
                <a16:creationId xmlns:a16="http://schemas.microsoft.com/office/drawing/2014/main" id="{058E898A-754A-4526-B676-B3DE498EF1A4}"/>
              </a:ext>
            </a:extLst>
          </p:cNvPr>
          <p:cNvSpPr/>
          <p:nvPr/>
        </p:nvSpPr>
        <p:spPr>
          <a:xfrm>
            <a:off x="656724" y="2710294"/>
            <a:ext cx="752280" cy="731520"/>
          </a:xfrm>
          <a:prstGeom prst="flowChartConnector">
            <a:avLst/>
          </a:prstGeom>
          <a:blipFill>
            <a:blip r:embed="rId4"/>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Arrow: Pentagon 9">
            <a:extLst>
              <a:ext uri="{FF2B5EF4-FFF2-40B4-BE49-F238E27FC236}">
                <a16:creationId xmlns:a16="http://schemas.microsoft.com/office/drawing/2014/main" id="{1BE795EB-93DD-4760-85FD-542E9A0DA120}"/>
              </a:ext>
            </a:extLst>
          </p:cNvPr>
          <p:cNvSpPr/>
          <p:nvPr/>
        </p:nvSpPr>
        <p:spPr>
          <a:xfrm flipH="1">
            <a:off x="1239653" y="366289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Saves Time –  Can a person conduct their financial business quickly with this FI?</a:t>
            </a:r>
          </a:p>
        </p:txBody>
      </p:sp>
      <p:sp>
        <p:nvSpPr>
          <p:cNvPr id="11" name="Flowchart: Connector 10">
            <a:extLst>
              <a:ext uri="{FF2B5EF4-FFF2-40B4-BE49-F238E27FC236}">
                <a16:creationId xmlns:a16="http://schemas.microsoft.com/office/drawing/2014/main" id="{55856EC1-20AD-4303-BA71-200C8AADFC48}"/>
              </a:ext>
            </a:extLst>
          </p:cNvPr>
          <p:cNvSpPr/>
          <p:nvPr/>
        </p:nvSpPr>
        <p:spPr>
          <a:xfrm>
            <a:off x="656724" y="3567544"/>
            <a:ext cx="752280" cy="731520"/>
          </a:xfrm>
          <a:prstGeom prst="flowChartConnector">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8770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C11977F3-702C-4BD5-9CEA-6629FA02DB56}"/>
              </a:ext>
            </a:extLst>
          </p:cNvPr>
          <p:cNvSpPr/>
          <p:nvPr/>
        </p:nvSpPr>
        <p:spPr>
          <a:xfrm flipH="1">
            <a:off x="1239653" y="20055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Quality – Does the FI have first-class products/services needed for financial success?</a:t>
            </a:r>
          </a:p>
        </p:txBody>
      </p:sp>
      <p:sp>
        <p:nvSpPr>
          <p:cNvPr id="2" name="Title 1">
            <a:extLst>
              <a:ext uri="{FF2B5EF4-FFF2-40B4-BE49-F238E27FC236}">
                <a16:creationId xmlns:a16="http://schemas.microsoft.com/office/drawing/2014/main" id="{5354107C-7436-48B4-B5B6-8560B60A0F23}"/>
              </a:ext>
            </a:extLst>
          </p:cNvPr>
          <p:cNvSpPr>
            <a:spLocks noGrp="1"/>
          </p:cNvSpPr>
          <p:nvPr>
            <p:ph type="title"/>
          </p:nvPr>
        </p:nvSpPr>
        <p:spPr>
          <a:xfrm>
            <a:off x="516467" y="160777"/>
            <a:ext cx="10972800" cy="492443"/>
          </a:xfrm>
        </p:spPr>
        <p:txBody>
          <a:bodyPr/>
          <a:lstStyle/>
          <a:p>
            <a:r>
              <a:rPr lang="en-US" dirty="0"/>
              <a:t>Research From Bain Provides a Hint</a:t>
            </a:r>
          </a:p>
        </p:txBody>
      </p:sp>
      <p:sp>
        <p:nvSpPr>
          <p:cNvPr id="6" name="Rectangle 5">
            <a:extLst>
              <a:ext uri="{FF2B5EF4-FFF2-40B4-BE49-F238E27FC236}">
                <a16:creationId xmlns:a16="http://schemas.microsoft.com/office/drawing/2014/main" id="{0FCFA8A6-DBB8-434C-A258-C06119350064}"/>
              </a:ext>
            </a:extLst>
          </p:cNvPr>
          <p:cNvSpPr/>
          <p:nvPr/>
        </p:nvSpPr>
        <p:spPr>
          <a:xfrm>
            <a:off x="7411451" y="6074191"/>
            <a:ext cx="5021179" cy="246221"/>
          </a:xfrm>
          <a:prstGeom prst="rect">
            <a:avLst/>
          </a:prstGeom>
        </p:spPr>
        <p:txBody>
          <a:bodyPr wrap="square">
            <a:spAutoFit/>
          </a:bodyPr>
          <a:lstStyle/>
          <a:p>
            <a:r>
              <a:rPr lang="en-US" sz="1000" dirty="0"/>
              <a:t>Source: “In Search Of Customers Who Love Their Bank”, Bain &amp; Co., 11/18/2018</a:t>
            </a:r>
          </a:p>
        </p:txBody>
      </p:sp>
      <p:sp>
        <p:nvSpPr>
          <p:cNvPr id="3" name="Rectangle: Rounded Corners 2">
            <a:extLst>
              <a:ext uri="{FF2B5EF4-FFF2-40B4-BE49-F238E27FC236}">
                <a16:creationId xmlns:a16="http://schemas.microsoft.com/office/drawing/2014/main" id="{1D3D2641-0DE3-4887-9E5C-AEE9D1BAB071}"/>
              </a:ext>
            </a:extLst>
          </p:cNvPr>
          <p:cNvSpPr/>
          <p:nvPr/>
        </p:nvSpPr>
        <p:spPr>
          <a:xfrm>
            <a:off x="516467" y="919919"/>
            <a:ext cx="11162185" cy="7847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Top Five Customer Experience Elements Linked to Net Promoter Score in Banking </a:t>
            </a:r>
          </a:p>
        </p:txBody>
      </p:sp>
      <p:sp>
        <p:nvSpPr>
          <p:cNvPr id="4" name="Flowchart: Connector 3">
            <a:extLst>
              <a:ext uri="{FF2B5EF4-FFF2-40B4-BE49-F238E27FC236}">
                <a16:creationId xmlns:a16="http://schemas.microsoft.com/office/drawing/2014/main" id="{57D5FCE3-715B-4395-BC53-AC424CABA47F}"/>
              </a:ext>
            </a:extLst>
          </p:cNvPr>
          <p:cNvSpPr/>
          <p:nvPr/>
        </p:nvSpPr>
        <p:spPr>
          <a:xfrm>
            <a:off x="656724" y="1891144"/>
            <a:ext cx="752280" cy="731520"/>
          </a:xfrm>
          <a:prstGeom prst="flowChartConnector">
            <a:avLst/>
          </a:prstGeom>
          <a:blipFill>
            <a:blip r:embed="rId3"/>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C8DB1E8C-F759-4C3F-8A4F-E67C2735A207}"/>
              </a:ext>
            </a:extLst>
          </p:cNvPr>
          <p:cNvSpPr/>
          <p:nvPr/>
        </p:nvSpPr>
        <p:spPr>
          <a:xfrm flipH="1">
            <a:off x="1239653" y="28056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Simplifies – Does the FI make it easy to bank with them?</a:t>
            </a:r>
          </a:p>
        </p:txBody>
      </p:sp>
      <p:sp>
        <p:nvSpPr>
          <p:cNvPr id="9" name="Flowchart: Connector 8">
            <a:extLst>
              <a:ext uri="{FF2B5EF4-FFF2-40B4-BE49-F238E27FC236}">
                <a16:creationId xmlns:a16="http://schemas.microsoft.com/office/drawing/2014/main" id="{058E898A-754A-4526-B676-B3DE498EF1A4}"/>
              </a:ext>
            </a:extLst>
          </p:cNvPr>
          <p:cNvSpPr/>
          <p:nvPr/>
        </p:nvSpPr>
        <p:spPr>
          <a:xfrm>
            <a:off x="656724" y="2710294"/>
            <a:ext cx="752280" cy="731520"/>
          </a:xfrm>
          <a:prstGeom prst="flowChartConnector">
            <a:avLst/>
          </a:prstGeom>
          <a:blipFill>
            <a:blip r:embed="rId4"/>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Arrow: Pentagon 9">
            <a:extLst>
              <a:ext uri="{FF2B5EF4-FFF2-40B4-BE49-F238E27FC236}">
                <a16:creationId xmlns:a16="http://schemas.microsoft.com/office/drawing/2014/main" id="{1BE795EB-93DD-4760-85FD-542E9A0DA120}"/>
              </a:ext>
            </a:extLst>
          </p:cNvPr>
          <p:cNvSpPr/>
          <p:nvPr/>
        </p:nvSpPr>
        <p:spPr>
          <a:xfrm flipH="1">
            <a:off x="1239653" y="366289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Saves Time –  Can a person conduct their financial business quickly with this FI?</a:t>
            </a:r>
          </a:p>
        </p:txBody>
      </p:sp>
      <p:sp>
        <p:nvSpPr>
          <p:cNvPr id="11" name="Flowchart: Connector 10">
            <a:extLst>
              <a:ext uri="{FF2B5EF4-FFF2-40B4-BE49-F238E27FC236}">
                <a16:creationId xmlns:a16="http://schemas.microsoft.com/office/drawing/2014/main" id="{55856EC1-20AD-4303-BA71-200C8AADFC48}"/>
              </a:ext>
            </a:extLst>
          </p:cNvPr>
          <p:cNvSpPr/>
          <p:nvPr/>
        </p:nvSpPr>
        <p:spPr>
          <a:xfrm>
            <a:off x="656724" y="3567544"/>
            <a:ext cx="752280" cy="731520"/>
          </a:xfrm>
          <a:prstGeom prst="flowChartConnector">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Arrow: Pentagon 15">
            <a:extLst>
              <a:ext uri="{FF2B5EF4-FFF2-40B4-BE49-F238E27FC236}">
                <a16:creationId xmlns:a16="http://schemas.microsoft.com/office/drawing/2014/main" id="{6DE438C0-1773-4884-99B1-71314B85CDD8}"/>
              </a:ext>
            </a:extLst>
          </p:cNvPr>
          <p:cNvSpPr/>
          <p:nvPr/>
        </p:nvSpPr>
        <p:spPr>
          <a:xfrm flipH="1">
            <a:off x="1239653" y="446299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Heirloom – Does the FI represent a good investment for future generations?</a:t>
            </a:r>
          </a:p>
        </p:txBody>
      </p:sp>
      <p:sp>
        <p:nvSpPr>
          <p:cNvPr id="17" name="Flowchart: Connector 16">
            <a:extLst>
              <a:ext uri="{FF2B5EF4-FFF2-40B4-BE49-F238E27FC236}">
                <a16:creationId xmlns:a16="http://schemas.microsoft.com/office/drawing/2014/main" id="{B2C97312-ED18-4BC6-9646-F46E3FE03CB2}"/>
              </a:ext>
            </a:extLst>
          </p:cNvPr>
          <p:cNvSpPr/>
          <p:nvPr/>
        </p:nvSpPr>
        <p:spPr>
          <a:xfrm>
            <a:off x="656724" y="4367644"/>
            <a:ext cx="752280" cy="731520"/>
          </a:xfrm>
          <a:prstGeom prst="flowChartConnector">
            <a:avLst/>
          </a:prstGeom>
          <a:blipFill>
            <a:blip r:embed="rId6"/>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71003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C11977F3-702C-4BD5-9CEA-6629FA02DB56}"/>
              </a:ext>
            </a:extLst>
          </p:cNvPr>
          <p:cNvSpPr/>
          <p:nvPr/>
        </p:nvSpPr>
        <p:spPr>
          <a:xfrm flipH="1">
            <a:off x="1239653" y="20055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Quality – Does the FI have first-class products/services needed for financial success?</a:t>
            </a:r>
          </a:p>
        </p:txBody>
      </p:sp>
      <p:sp>
        <p:nvSpPr>
          <p:cNvPr id="2" name="Title 1">
            <a:extLst>
              <a:ext uri="{FF2B5EF4-FFF2-40B4-BE49-F238E27FC236}">
                <a16:creationId xmlns:a16="http://schemas.microsoft.com/office/drawing/2014/main" id="{5354107C-7436-48B4-B5B6-8560B60A0F23}"/>
              </a:ext>
            </a:extLst>
          </p:cNvPr>
          <p:cNvSpPr>
            <a:spLocks noGrp="1"/>
          </p:cNvSpPr>
          <p:nvPr>
            <p:ph type="title"/>
          </p:nvPr>
        </p:nvSpPr>
        <p:spPr>
          <a:xfrm>
            <a:off x="516467" y="160777"/>
            <a:ext cx="10972800" cy="492443"/>
          </a:xfrm>
        </p:spPr>
        <p:txBody>
          <a:bodyPr/>
          <a:lstStyle/>
          <a:p>
            <a:r>
              <a:rPr lang="en-US" dirty="0"/>
              <a:t>Research From Bain Provides a Hint</a:t>
            </a:r>
          </a:p>
        </p:txBody>
      </p:sp>
      <p:sp>
        <p:nvSpPr>
          <p:cNvPr id="6" name="Rectangle 5">
            <a:extLst>
              <a:ext uri="{FF2B5EF4-FFF2-40B4-BE49-F238E27FC236}">
                <a16:creationId xmlns:a16="http://schemas.microsoft.com/office/drawing/2014/main" id="{0FCFA8A6-DBB8-434C-A258-C06119350064}"/>
              </a:ext>
            </a:extLst>
          </p:cNvPr>
          <p:cNvSpPr/>
          <p:nvPr/>
        </p:nvSpPr>
        <p:spPr>
          <a:xfrm>
            <a:off x="7411451" y="6074191"/>
            <a:ext cx="5021179" cy="246221"/>
          </a:xfrm>
          <a:prstGeom prst="rect">
            <a:avLst/>
          </a:prstGeom>
        </p:spPr>
        <p:txBody>
          <a:bodyPr wrap="square">
            <a:spAutoFit/>
          </a:bodyPr>
          <a:lstStyle/>
          <a:p>
            <a:r>
              <a:rPr lang="en-US" sz="1000" dirty="0"/>
              <a:t>Source: “In Search Of Customers Who Love Their Bank”, Bain &amp; Co., 11/18/2018</a:t>
            </a:r>
          </a:p>
        </p:txBody>
      </p:sp>
      <p:sp>
        <p:nvSpPr>
          <p:cNvPr id="3" name="Rectangle: Rounded Corners 2">
            <a:extLst>
              <a:ext uri="{FF2B5EF4-FFF2-40B4-BE49-F238E27FC236}">
                <a16:creationId xmlns:a16="http://schemas.microsoft.com/office/drawing/2014/main" id="{1D3D2641-0DE3-4887-9E5C-AEE9D1BAB071}"/>
              </a:ext>
            </a:extLst>
          </p:cNvPr>
          <p:cNvSpPr/>
          <p:nvPr/>
        </p:nvSpPr>
        <p:spPr>
          <a:xfrm>
            <a:off x="516467" y="919919"/>
            <a:ext cx="11162185" cy="7847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Top Five Customer Experience Elements Linked to Net Promoter Score in Banking </a:t>
            </a:r>
          </a:p>
        </p:txBody>
      </p:sp>
      <p:sp>
        <p:nvSpPr>
          <p:cNvPr id="4" name="Flowchart: Connector 3">
            <a:extLst>
              <a:ext uri="{FF2B5EF4-FFF2-40B4-BE49-F238E27FC236}">
                <a16:creationId xmlns:a16="http://schemas.microsoft.com/office/drawing/2014/main" id="{57D5FCE3-715B-4395-BC53-AC424CABA47F}"/>
              </a:ext>
            </a:extLst>
          </p:cNvPr>
          <p:cNvSpPr/>
          <p:nvPr/>
        </p:nvSpPr>
        <p:spPr>
          <a:xfrm>
            <a:off x="656724" y="1891144"/>
            <a:ext cx="752280" cy="731520"/>
          </a:xfrm>
          <a:prstGeom prst="flowChartConnector">
            <a:avLst/>
          </a:prstGeom>
          <a:blipFill>
            <a:blip r:embed="rId3"/>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C8DB1E8C-F759-4C3F-8A4F-E67C2735A207}"/>
              </a:ext>
            </a:extLst>
          </p:cNvPr>
          <p:cNvSpPr/>
          <p:nvPr/>
        </p:nvSpPr>
        <p:spPr>
          <a:xfrm flipH="1">
            <a:off x="1239653" y="28056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Simplifies – Does the FI make it easy to bank with them?</a:t>
            </a:r>
          </a:p>
        </p:txBody>
      </p:sp>
      <p:sp>
        <p:nvSpPr>
          <p:cNvPr id="9" name="Flowchart: Connector 8">
            <a:extLst>
              <a:ext uri="{FF2B5EF4-FFF2-40B4-BE49-F238E27FC236}">
                <a16:creationId xmlns:a16="http://schemas.microsoft.com/office/drawing/2014/main" id="{058E898A-754A-4526-B676-B3DE498EF1A4}"/>
              </a:ext>
            </a:extLst>
          </p:cNvPr>
          <p:cNvSpPr/>
          <p:nvPr/>
        </p:nvSpPr>
        <p:spPr>
          <a:xfrm>
            <a:off x="656724" y="2710294"/>
            <a:ext cx="752280" cy="731520"/>
          </a:xfrm>
          <a:prstGeom prst="flowChartConnector">
            <a:avLst/>
          </a:prstGeom>
          <a:blipFill>
            <a:blip r:embed="rId4"/>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Arrow: Pentagon 9">
            <a:extLst>
              <a:ext uri="{FF2B5EF4-FFF2-40B4-BE49-F238E27FC236}">
                <a16:creationId xmlns:a16="http://schemas.microsoft.com/office/drawing/2014/main" id="{1BE795EB-93DD-4760-85FD-542E9A0DA120}"/>
              </a:ext>
            </a:extLst>
          </p:cNvPr>
          <p:cNvSpPr/>
          <p:nvPr/>
        </p:nvSpPr>
        <p:spPr>
          <a:xfrm flipH="1">
            <a:off x="1239653" y="366289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Saves Time –  Can a person conduct their financial business quickly with this FI?</a:t>
            </a:r>
          </a:p>
        </p:txBody>
      </p:sp>
      <p:sp>
        <p:nvSpPr>
          <p:cNvPr id="11" name="Flowchart: Connector 10">
            <a:extLst>
              <a:ext uri="{FF2B5EF4-FFF2-40B4-BE49-F238E27FC236}">
                <a16:creationId xmlns:a16="http://schemas.microsoft.com/office/drawing/2014/main" id="{55856EC1-20AD-4303-BA71-200C8AADFC48}"/>
              </a:ext>
            </a:extLst>
          </p:cNvPr>
          <p:cNvSpPr/>
          <p:nvPr/>
        </p:nvSpPr>
        <p:spPr>
          <a:xfrm>
            <a:off x="656724" y="3567544"/>
            <a:ext cx="752280" cy="731520"/>
          </a:xfrm>
          <a:prstGeom prst="flowChartConnector">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Arrow: Pentagon 15">
            <a:extLst>
              <a:ext uri="{FF2B5EF4-FFF2-40B4-BE49-F238E27FC236}">
                <a16:creationId xmlns:a16="http://schemas.microsoft.com/office/drawing/2014/main" id="{6DE438C0-1773-4884-99B1-71314B85CDD8}"/>
              </a:ext>
            </a:extLst>
          </p:cNvPr>
          <p:cNvSpPr/>
          <p:nvPr/>
        </p:nvSpPr>
        <p:spPr>
          <a:xfrm flipH="1">
            <a:off x="1239653" y="446299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Heirloom – Does the FI represent a good investment for future generations?</a:t>
            </a:r>
          </a:p>
        </p:txBody>
      </p:sp>
      <p:sp>
        <p:nvSpPr>
          <p:cNvPr id="17" name="Flowchart: Connector 16">
            <a:extLst>
              <a:ext uri="{FF2B5EF4-FFF2-40B4-BE49-F238E27FC236}">
                <a16:creationId xmlns:a16="http://schemas.microsoft.com/office/drawing/2014/main" id="{B2C97312-ED18-4BC6-9646-F46E3FE03CB2}"/>
              </a:ext>
            </a:extLst>
          </p:cNvPr>
          <p:cNvSpPr/>
          <p:nvPr/>
        </p:nvSpPr>
        <p:spPr>
          <a:xfrm>
            <a:off x="656724" y="4367644"/>
            <a:ext cx="752280" cy="731520"/>
          </a:xfrm>
          <a:prstGeom prst="flowChartConnector">
            <a:avLst/>
          </a:prstGeom>
          <a:blipFill>
            <a:blip r:embed="rId6"/>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Arrow: Pentagon 17">
            <a:extLst>
              <a:ext uri="{FF2B5EF4-FFF2-40B4-BE49-F238E27FC236}">
                <a16:creationId xmlns:a16="http://schemas.microsoft.com/office/drawing/2014/main" id="{A79DC2DA-7A53-4D23-9614-B4AA14A33592}"/>
              </a:ext>
            </a:extLst>
          </p:cNvPr>
          <p:cNvSpPr/>
          <p:nvPr/>
        </p:nvSpPr>
        <p:spPr>
          <a:xfrm flipH="1">
            <a:off x="1239653" y="53202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Reduces Anxiety – Does the FI make me feel confident in managing my finances?</a:t>
            </a:r>
          </a:p>
        </p:txBody>
      </p:sp>
      <p:sp>
        <p:nvSpPr>
          <p:cNvPr id="19" name="Flowchart: Connector 18">
            <a:extLst>
              <a:ext uri="{FF2B5EF4-FFF2-40B4-BE49-F238E27FC236}">
                <a16:creationId xmlns:a16="http://schemas.microsoft.com/office/drawing/2014/main" id="{331BDACD-AA39-4774-8183-67E0961BE699}"/>
              </a:ext>
            </a:extLst>
          </p:cNvPr>
          <p:cNvSpPr/>
          <p:nvPr/>
        </p:nvSpPr>
        <p:spPr>
          <a:xfrm>
            <a:off x="656724" y="5224894"/>
            <a:ext cx="752280" cy="731520"/>
          </a:xfrm>
          <a:prstGeom prst="flowChartConnector">
            <a:avLst/>
          </a:prstGeom>
          <a:blipFill>
            <a:blip r:embed="rId7"/>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988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34D1D-3EEF-44BD-938E-17FC3E300460}"/>
              </a:ext>
            </a:extLst>
          </p:cNvPr>
          <p:cNvSpPr>
            <a:spLocks noGrp="1"/>
          </p:cNvSpPr>
          <p:nvPr>
            <p:ph type="title"/>
          </p:nvPr>
        </p:nvSpPr>
        <p:spPr>
          <a:xfrm>
            <a:off x="516466" y="180030"/>
            <a:ext cx="11675533" cy="492443"/>
          </a:xfrm>
        </p:spPr>
        <p:txBody>
          <a:bodyPr/>
          <a:lstStyle/>
          <a:p>
            <a:r>
              <a:rPr lang="en-US" dirty="0"/>
              <a:t>Potential Value Curve for Financial Services in the Digital Age</a:t>
            </a:r>
          </a:p>
        </p:txBody>
      </p:sp>
      <p:graphicFrame>
        <p:nvGraphicFramePr>
          <p:cNvPr id="7" name="Content Placeholder 6">
            <a:extLst>
              <a:ext uri="{FF2B5EF4-FFF2-40B4-BE49-F238E27FC236}">
                <a16:creationId xmlns:a16="http://schemas.microsoft.com/office/drawing/2014/main" id="{11D3725F-F233-4DF0-9682-4CEE9E8C3FBE}"/>
              </a:ext>
            </a:extLst>
          </p:cNvPr>
          <p:cNvGraphicFramePr>
            <a:graphicFrameLocks noGrp="1"/>
          </p:cNvGraphicFramePr>
          <p:nvPr>
            <p:ph idx="1"/>
            <p:extLst>
              <p:ext uri="{D42A27DB-BD31-4B8C-83A1-F6EECF244321}">
                <p14:modId xmlns:p14="http://schemas.microsoft.com/office/powerpoint/2010/main" val="622249052"/>
              </p:ext>
            </p:extLst>
          </p:nvPr>
        </p:nvGraphicFramePr>
        <p:xfrm>
          <a:off x="515938" y="1120775"/>
          <a:ext cx="10996612" cy="4975225"/>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95B0908C-F618-4DE9-B2A7-45801E3F5E8D}"/>
              </a:ext>
            </a:extLst>
          </p:cNvPr>
          <p:cNvSpPr/>
          <p:nvPr/>
        </p:nvSpPr>
        <p:spPr>
          <a:xfrm>
            <a:off x="9958039" y="1951463"/>
            <a:ext cx="1137424" cy="111512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076C49-A1F7-4646-8A00-9D7948221C38}"/>
              </a:ext>
            </a:extLst>
          </p:cNvPr>
          <p:cNvSpPr txBox="1"/>
          <p:nvPr/>
        </p:nvSpPr>
        <p:spPr>
          <a:xfrm>
            <a:off x="1208047" y="1492923"/>
            <a:ext cx="659155" cy="369332"/>
          </a:xfrm>
          <a:prstGeom prst="rect">
            <a:avLst/>
          </a:prstGeom>
          <a:noFill/>
        </p:spPr>
        <p:txBody>
          <a:bodyPr wrap="none" rtlCol="0">
            <a:spAutoFit/>
          </a:bodyPr>
          <a:lstStyle/>
          <a:p>
            <a:r>
              <a:rPr lang="en-US" dirty="0"/>
              <a:t>High</a:t>
            </a:r>
          </a:p>
        </p:txBody>
      </p:sp>
      <p:sp>
        <p:nvSpPr>
          <p:cNvPr id="10" name="TextBox 9">
            <a:extLst>
              <a:ext uri="{FF2B5EF4-FFF2-40B4-BE49-F238E27FC236}">
                <a16:creationId xmlns:a16="http://schemas.microsoft.com/office/drawing/2014/main" id="{248B8279-0871-4BEA-81C6-7DE861955075}"/>
              </a:ext>
            </a:extLst>
          </p:cNvPr>
          <p:cNvSpPr txBox="1"/>
          <p:nvPr/>
        </p:nvSpPr>
        <p:spPr>
          <a:xfrm>
            <a:off x="1226630" y="4917686"/>
            <a:ext cx="607859" cy="369332"/>
          </a:xfrm>
          <a:prstGeom prst="rect">
            <a:avLst/>
          </a:prstGeom>
          <a:noFill/>
        </p:spPr>
        <p:txBody>
          <a:bodyPr wrap="none" rtlCol="0">
            <a:spAutoFit/>
          </a:bodyPr>
          <a:lstStyle/>
          <a:p>
            <a:r>
              <a:rPr lang="en-US" dirty="0"/>
              <a:t>Low</a:t>
            </a:r>
          </a:p>
        </p:txBody>
      </p:sp>
      <p:sp>
        <p:nvSpPr>
          <p:cNvPr id="11" name="TextBox 10">
            <a:extLst>
              <a:ext uri="{FF2B5EF4-FFF2-40B4-BE49-F238E27FC236}">
                <a16:creationId xmlns:a16="http://schemas.microsoft.com/office/drawing/2014/main" id="{23D02FE1-E123-4416-94C0-27847E019685}"/>
              </a:ext>
            </a:extLst>
          </p:cNvPr>
          <p:cNvSpPr txBox="1"/>
          <p:nvPr/>
        </p:nvSpPr>
        <p:spPr>
          <a:xfrm rot="16200000">
            <a:off x="579868" y="3189249"/>
            <a:ext cx="1890261" cy="369332"/>
          </a:xfrm>
          <a:prstGeom prst="rect">
            <a:avLst/>
          </a:prstGeom>
          <a:noFill/>
        </p:spPr>
        <p:txBody>
          <a:bodyPr wrap="none" rtlCol="0">
            <a:spAutoFit/>
          </a:bodyPr>
          <a:lstStyle/>
          <a:p>
            <a:r>
              <a:rPr lang="en-US" dirty="0"/>
              <a:t>Level of Delivery</a:t>
            </a:r>
          </a:p>
        </p:txBody>
      </p:sp>
    </p:spTree>
    <p:extLst>
      <p:ext uri="{BB962C8B-B14F-4D97-AF65-F5344CB8AC3E}">
        <p14:creationId xmlns:p14="http://schemas.microsoft.com/office/powerpoint/2010/main" val="60039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7173" y="1358030"/>
            <a:ext cx="11199398" cy="978616"/>
          </a:xfrm>
          <a:prstGeom prst="rect">
            <a:avLst/>
          </a:prstGeom>
          <a:solidFill>
            <a:schemeClr val="accent6">
              <a:lumMod val="20000"/>
              <a:lumOff val="80000"/>
              <a:alpha val="69804"/>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b="1" dirty="0">
                <a:solidFill>
                  <a:schemeClr val="accent2"/>
                </a:solidFill>
              </a:rPr>
              <a:t>01 | </a:t>
            </a:r>
            <a:r>
              <a:rPr lang="en-US" sz="2400" b="1" dirty="0">
                <a:solidFill>
                  <a:srgbClr val="202944"/>
                </a:solidFill>
              </a:rPr>
              <a:t>Americans Are Worried &amp; Stressed Out</a:t>
            </a:r>
          </a:p>
        </p:txBody>
      </p:sp>
      <p:sp>
        <p:nvSpPr>
          <p:cNvPr id="6" name="Rectangle 5"/>
          <p:cNvSpPr/>
          <p:nvPr/>
        </p:nvSpPr>
        <p:spPr>
          <a:xfrm>
            <a:off x="477172" y="5030468"/>
            <a:ext cx="11199397" cy="978616"/>
          </a:xfrm>
          <a:prstGeom prst="rect">
            <a:avLst/>
          </a:prstGeom>
          <a:solidFill>
            <a:schemeClr val="accent6">
              <a:lumMod val="20000"/>
              <a:lumOff val="80000"/>
              <a:alpha val="69804"/>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b="1" dirty="0">
                <a:solidFill>
                  <a:schemeClr val="accent2"/>
                </a:solidFill>
              </a:rPr>
              <a:t>04 | </a:t>
            </a:r>
            <a:r>
              <a:rPr lang="en-US" sz="2400" b="1" dirty="0">
                <a:solidFill>
                  <a:srgbClr val="202944"/>
                </a:solidFill>
              </a:rPr>
              <a:t>Wrap up </a:t>
            </a:r>
          </a:p>
        </p:txBody>
      </p:sp>
      <p:sp>
        <p:nvSpPr>
          <p:cNvPr id="7" name="Rectangle 6"/>
          <p:cNvSpPr/>
          <p:nvPr/>
        </p:nvSpPr>
        <p:spPr>
          <a:xfrm>
            <a:off x="477172" y="2582176"/>
            <a:ext cx="11199397" cy="978616"/>
          </a:xfrm>
          <a:prstGeom prst="rect">
            <a:avLst/>
          </a:prstGeom>
          <a:solidFill>
            <a:schemeClr val="accent6">
              <a:lumMod val="20000"/>
              <a:lumOff val="80000"/>
              <a:alpha val="69804"/>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b="1" dirty="0">
                <a:solidFill>
                  <a:schemeClr val="accent2"/>
                </a:solidFill>
              </a:rPr>
              <a:t>02 | </a:t>
            </a:r>
            <a:r>
              <a:rPr lang="en-US" sz="2400" b="1" dirty="0">
                <a:solidFill>
                  <a:srgbClr val="202944"/>
                </a:solidFill>
              </a:rPr>
              <a:t>Addressing Borrowers’ Worries/Stress Boosts Loyalty</a:t>
            </a:r>
          </a:p>
        </p:txBody>
      </p:sp>
      <p:sp>
        <p:nvSpPr>
          <p:cNvPr id="8" name="Rectangle 7"/>
          <p:cNvSpPr/>
          <p:nvPr/>
        </p:nvSpPr>
        <p:spPr>
          <a:xfrm>
            <a:off x="477172" y="3806322"/>
            <a:ext cx="11199397" cy="978616"/>
          </a:xfrm>
          <a:prstGeom prst="rect">
            <a:avLst/>
          </a:prstGeom>
          <a:solidFill>
            <a:schemeClr val="accent6">
              <a:lumMod val="20000"/>
              <a:lumOff val="80000"/>
              <a:alpha val="69804"/>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b="1" dirty="0">
                <a:solidFill>
                  <a:schemeClr val="accent2"/>
                </a:solidFill>
              </a:rPr>
              <a:t>03 | </a:t>
            </a:r>
            <a:r>
              <a:rPr lang="en-US" sz="2400" b="1" dirty="0">
                <a:solidFill>
                  <a:srgbClr val="202944"/>
                </a:solidFill>
              </a:rPr>
              <a:t>Actions that Can Reduce Worries/Stress Digitally  </a:t>
            </a:r>
          </a:p>
        </p:txBody>
      </p:sp>
      <p:sp>
        <p:nvSpPr>
          <p:cNvPr id="2" name="TextBox 1"/>
          <p:cNvSpPr txBox="1"/>
          <p:nvPr/>
        </p:nvSpPr>
        <p:spPr>
          <a:xfrm>
            <a:off x="11849100" y="6486525"/>
            <a:ext cx="263214" cy="261610"/>
          </a:xfrm>
          <a:prstGeom prst="rect">
            <a:avLst/>
          </a:prstGeom>
          <a:noFill/>
        </p:spPr>
        <p:txBody>
          <a:bodyPr wrap="none" rtlCol="0">
            <a:spAutoFit/>
          </a:bodyPr>
          <a:lstStyle/>
          <a:p>
            <a:r>
              <a:rPr lang="en-US" sz="1100" dirty="0"/>
              <a:t>2</a:t>
            </a:r>
          </a:p>
        </p:txBody>
      </p:sp>
      <p:sp>
        <p:nvSpPr>
          <p:cNvPr id="9" name="Title 1">
            <a:extLst>
              <a:ext uri="{FF2B5EF4-FFF2-40B4-BE49-F238E27FC236}">
                <a16:creationId xmlns:a16="http://schemas.microsoft.com/office/drawing/2014/main" id="{97660564-21D0-4014-8BD5-D3A75FFC37E0}"/>
              </a:ext>
            </a:extLst>
          </p:cNvPr>
          <p:cNvSpPr>
            <a:spLocks noGrp="1"/>
          </p:cNvSpPr>
          <p:nvPr>
            <p:ph type="title"/>
          </p:nvPr>
        </p:nvSpPr>
        <p:spPr>
          <a:xfrm>
            <a:off x="534201" y="373948"/>
            <a:ext cx="9040203" cy="49244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Agenda</a:t>
            </a:r>
          </a:p>
        </p:txBody>
      </p:sp>
      <p:cxnSp>
        <p:nvCxnSpPr>
          <p:cNvPr id="10" name="Straight Connector 9"/>
          <p:cNvCxnSpPr/>
          <p:nvPr/>
        </p:nvCxnSpPr>
        <p:spPr>
          <a:xfrm>
            <a:off x="815047" y="926978"/>
            <a:ext cx="10946914" cy="0"/>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259173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EB6E7-17CC-4E38-9B60-4BD2A70BD139}"/>
              </a:ext>
            </a:extLst>
          </p:cNvPr>
          <p:cNvSpPr>
            <a:spLocks noGrp="1"/>
          </p:cNvSpPr>
          <p:nvPr>
            <p:ph type="body" sz="quarter" idx="10"/>
          </p:nvPr>
        </p:nvSpPr>
        <p:spPr/>
        <p:txBody>
          <a:bodyPr/>
          <a:lstStyle/>
          <a:p>
            <a:r>
              <a:rPr lang="en-US" dirty="0"/>
              <a:t>Americans Are Worried &amp; Stressed Out</a:t>
            </a:r>
          </a:p>
        </p:txBody>
      </p:sp>
    </p:spTree>
    <p:extLst>
      <p:ext uri="{BB962C8B-B14F-4D97-AF65-F5344CB8AC3E}">
        <p14:creationId xmlns:p14="http://schemas.microsoft.com/office/powerpoint/2010/main" val="312715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9FC1-5DEF-4330-9579-85A675304305}"/>
              </a:ext>
            </a:extLst>
          </p:cNvPr>
          <p:cNvSpPr>
            <a:spLocks noGrp="1"/>
          </p:cNvSpPr>
          <p:nvPr>
            <p:ph type="title"/>
          </p:nvPr>
        </p:nvSpPr>
        <p:spPr>
          <a:xfrm>
            <a:off x="516467" y="210805"/>
            <a:ext cx="10972800" cy="430887"/>
          </a:xfrm>
        </p:spPr>
        <p:txBody>
          <a:bodyPr/>
          <a:lstStyle/>
          <a:p>
            <a:r>
              <a:rPr lang="en-US" sz="2200" dirty="0"/>
              <a:t>Americans’ Stress and Worries Reach Historical Highs</a:t>
            </a:r>
          </a:p>
        </p:txBody>
      </p:sp>
      <p:graphicFrame>
        <p:nvGraphicFramePr>
          <p:cNvPr id="7" name="Content Placeholder 6">
            <a:extLst>
              <a:ext uri="{FF2B5EF4-FFF2-40B4-BE49-F238E27FC236}">
                <a16:creationId xmlns:a16="http://schemas.microsoft.com/office/drawing/2014/main" id="{120F6278-4ED9-4837-84CA-03798DBF17F0}"/>
              </a:ext>
            </a:extLst>
          </p:cNvPr>
          <p:cNvGraphicFramePr>
            <a:graphicFrameLocks noGrp="1"/>
          </p:cNvGraphicFramePr>
          <p:nvPr>
            <p:ph idx="1"/>
            <p:extLst>
              <p:ext uri="{D42A27DB-BD31-4B8C-83A1-F6EECF244321}">
                <p14:modId xmlns:p14="http://schemas.microsoft.com/office/powerpoint/2010/main" val="2888262102"/>
              </p:ext>
            </p:extLst>
          </p:nvPr>
        </p:nvGraphicFramePr>
        <p:xfrm>
          <a:off x="515938" y="1032850"/>
          <a:ext cx="10996612" cy="49752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9305E99-67D8-4A94-815B-558C388DC4CA}"/>
              </a:ext>
            </a:extLst>
          </p:cNvPr>
          <p:cNvSpPr txBox="1"/>
          <p:nvPr/>
        </p:nvSpPr>
        <p:spPr>
          <a:xfrm>
            <a:off x="6875581" y="6066692"/>
            <a:ext cx="5304657" cy="246221"/>
          </a:xfrm>
          <a:prstGeom prst="rect">
            <a:avLst/>
          </a:prstGeom>
          <a:noFill/>
        </p:spPr>
        <p:txBody>
          <a:bodyPr wrap="none" rtlCol="0">
            <a:spAutoFit/>
          </a:bodyPr>
          <a:lstStyle/>
          <a:p>
            <a:r>
              <a:rPr lang="en-US" sz="1000" dirty="0"/>
              <a:t>Source: “Americans' Stress, Worry and Anger Intensified in 2018”, Gallup News, 4/25/2019</a:t>
            </a:r>
          </a:p>
        </p:txBody>
      </p:sp>
    </p:spTree>
    <p:extLst>
      <p:ext uri="{BB962C8B-B14F-4D97-AF65-F5344CB8AC3E}">
        <p14:creationId xmlns:p14="http://schemas.microsoft.com/office/powerpoint/2010/main" val="362770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6850" y="147382"/>
            <a:ext cx="10972800" cy="492443"/>
          </a:xfrm>
        </p:spPr>
        <p:txBody>
          <a:bodyPr/>
          <a:lstStyle/>
          <a:p>
            <a:r>
              <a:rPr lang="en-US" dirty="0"/>
              <a:t>Specific Financial Anxieties of U.S. Consumers</a:t>
            </a:r>
          </a:p>
        </p:txBody>
      </p:sp>
      <p:sp>
        <p:nvSpPr>
          <p:cNvPr id="4" name="TextBox 3">
            <a:extLst>
              <a:ext uri="{FF2B5EF4-FFF2-40B4-BE49-F238E27FC236}">
                <a16:creationId xmlns:a16="http://schemas.microsoft.com/office/drawing/2014/main" id="{6E318E54-FCE8-4229-9BB6-999B8F2518BB}"/>
              </a:ext>
            </a:extLst>
          </p:cNvPr>
          <p:cNvSpPr txBox="1"/>
          <p:nvPr/>
        </p:nvSpPr>
        <p:spPr>
          <a:xfrm>
            <a:off x="332425" y="5803884"/>
            <a:ext cx="7747804" cy="707886"/>
          </a:xfrm>
          <a:prstGeom prst="rect">
            <a:avLst/>
          </a:prstGeom>
          <a:noFill/>
        </p:spPr>
        <p:txBody>
          <a:bodyPr wrap="square" rtlCol="0">
            <a:spAutoFit/>
          </a:bodyPr>
          <a:lstStyle/>
          <a:p>
            <a:r>
              <a:rPr lang="en-US" sz="1000" dirty="0"/>
              <a:t>N= 1,005</a:t>
            </a:r>
          </a:p>
          <a:p>
            <a:r>
              <a:rPr lang="en-US" sz="1000" dirty="0"/>
              <a:t>M10. Please indicate the degree to which you agree or disagree with each of the following statements regarding money and finances.</a:t>
            </a:r>
          </a:p>
          <a:p>
            <a:r>
              <a:rPr lang="en-US" sz="1000" dirty="0"/>
              <a:t>Source: CUNA Mutual proprietary consumer research conducted March 2019</a:t>
            </a:r>
          </a:p>
          <a:p>
            <a:endParaRPr lang="en-US" sz="1000" dirty="0"/>
          </a:p>
        </p:txBody>
      </p:sp>
      <p:sp>
        <p:nvSpPr>
          <p:cNvPr id="21" name="Rectangle 20">
            <a:extLst>
              <a:ext uri="{FF2B5EF4-FFF2-40B4-BE49-F238E27FC236}">
                <a16:creationId xmlns:a16="http://schemas.microsoft.com/office/drawing/2014/main" id="{F36881D3-EB7A-4043-BB11-0807D7E92E91}"/>
              </a:ext>
            </a:extLst>
          </p:cNvPr>
          <p:cNvSpPr/>
          <p:nvPr/>
        </p:nvSpPr>
        <p:spPr>
          <a:xfrm>
            <a:off x="381409" y="862798"/>
            <a:ext cx="2612396" cy="4981575"/>
          </a:xfrm>
          <a:prstGeom prst="rect">
            <a:avLst/>
          </a:prstGeom>
          <a:solidFill>
            <a:schemeClr val="accent1">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rgbClr val="FFFFCC"/>
              </a:solidFill>
            </a:endParaRPr>
          </a:p>
          <a:p>
            <a:pPr algn="ctr"/>
            <a:endParaRPr lang="en-US" sz="4000" b="1" dirty="0">
              <a:solidFill>
                <a:srgbClr val="FFFFCC"/>
              </a:solidFill>
            </a:endParaRPr>
          </a:p>
          <a:p>
            <a:pPr algn="ctr"/>
            <a:r>
              <a:rPr lang="en-US" sz="4000" b="1" dirty="0">
                <a:solidFill>
                  <a:srgbClr val="FFFFCC"/>
                </a:solidFill>
              </a:rPr>
              <a:t>39%</a:t>
            </a:r>
          </a:p>
          <a:p>
            <a:pPr algn="ctr"/>
            <a:endParaRPr lang="en-US" sz="2400" b="1" dirty="0">
              <a:solidFill>
                <a:srgbClr val="002060"/>
              </a:solidFill>
            </a:endParaRPr>
          </a:p>
          <a:p>
            <a:pPr algn="ctr"/>
            <a:r>
              <a:rPr lang="en-US" sz="2400" b="1" dirty="0">
                <a:solidFill>
                  <a:schemeClr val="bg1">
                    <a:lumMod val="95000"/>
                  </a:schemeClr>
                </a:solidFill>
              </a:rPr>
              <a:t>I am more anxious when spending money today than I was five years ago</a:t>
            </a:r>
          </a:p>
        </p:txBody>
      </p:sp>
      <p:sp>
        <p:nvSpPr>
          <p:cNvPr id="22" name="Rectangle 21">
            <a:extLst>
              <a:ext uri="{FF2B5EF4-FFF2-40B4-BE49-F238E27FC236}">
                <a16:creationId xmlns:a16="http://schemas.microsoft.com/office/drawing/2014/main" id="{7430BE00-74CA-4EC9-A3B1-6DC72DB8D1DF}"/>
              </a:ext>
            </a:extLst>
          </p:cNvPr>
          <p:cNvSpPr/>
          <p:nvPr/>
        </p:nvSpPr>
        <p:spPr>
          <a:xfrm>
            <a:off x="3318987" y="862798"/>
            <a:ext cx="2612396" cy="4981575"/>
          </a:xfrm>
          <a:prstGeom prst="rect">
            <a:avLst/>
          </a:prstGeom>
          <a:solidFill>
            <a:schemeClr val="accent6">
              <a:lumMod val="50000"/>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rgbClr val="FFFFCC"/>
              </a:solidFill>
            </a:endParaRPr>
          </a:p>
          <a:p>
            <a:pPr algn="ctr"/>
            <a:endParaRPr lang="en-US" sz="4000" b="1" dirty="0">
              <a:solidFill>
                <a:srgbClr val="FFFFCC"/>
              </a:solidFill>
            </a:endParaRPr>
          </a:p>
          <a:p>
            <a:pPr algn="ctr"/>
            <a:r>
              <a:rPr lang="en-US" sz="4000" b="1" dirty="0">
                <a:solidFill>
                  <a:srgbClr val="FFFFCC"/>
                </a:solidFill>
              </a:rPr>
              <a:t>29%</a:t>
            </a:r>
          </a:p>
          <a:p>
            <a:pPr algn="ctr"/>
            <a:endParaRPr lang="en-US" sz="2400" b="1" dirty="0">
              <a:solidFill>
                <a:srgbClr val="002060"/>
              </a:solidFill>
            </a:endParaRPr>
          </a:p>
          <a:p>
            <a:pPr algn="ctr"/>
            <a:r>
              <a:rPr lang="en-US" sz="2400" b="1" dirty="0">
                <a:solidFill>
                  <a:schemeClr val="bg1">
                    <a:lumMod val="95000"/>
                  </a:schemeClr>
                </a:solidFill>
              </a:rPr>
              <a:t>I feel anxious about my current financial situation</a:t>
            </a:r>
          </a:p>
        </p:txBody>
      </p:sp>
      <p:sp>
        <p:nvSpPr>
          <p:cNvPr id="23" name="Rectangle 22">
            <a:extLst>
              <a:ext uri="{FF2B5EF4-FFF2-40B4-BE49-F238E27FC236}">
                <a16:creationId xmlns:a16="http://schemas.microsoft.com/office/drawing/2014/main" id="{C1B549C9-18AE-422D-937C-FCB6B8B559FF}"/>
              </a:ext>
            </a:extLst>
          </p:cNvPr>
          <p:cNvSpPr/>
          <p:nvPr/>
        </p:nvSpPr>
        <p:spPr>
          <a:xfrm>
            <a:off x="6256565" y="862798"/>
            <a:ext cx="2612396" cy="4981575"/>
          </a:xfrm>
          <a:prstGeom prst="rect">
            <a:avLst/>
          </a:prstGeom>
          <a:solidFill>
            <a:schemeClr val="accent3">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rgbClr val="FFFFCC"/>
              </a:solidFill>
            </a:endParaRPr>
          </a:p>
          <a:p>
            <a:pPr algn="ctr"/>
            <a:endParaRPr lang="en-US" sz="4000" b="1" dirty="0">
              <a:solidFill>
                <a:srgbClr val="FFFFCC"/>
              </a:solidFill>
            </a:endParaRPr>
          </a:p>
          <a:p>
            <a:pPr algn="ctr"/>
            <a:r>
              <a:rPr lang="en-US" sz="4000" b="1" dirty="0">
                <a:solidFill>
                  <a:srgbClr val="FFFFCC"/>
                </a:solidFill>
              </a:rPr>
              <a:t>20%</a:t>
            </a:r>
          </a:p>
          <a:p>
            <a:pPr algn="ctr"/>
            <a:endParaRPr lang="en-US" sz="2400" b="1" dirty="0">
              <a:solidFill>
                <a:srgbClr val="002060"/>
              </a:solidFill>
            </a:endParaRPr>
          </a:p>
          <a:p>
            <a:pPr algn="ctr"/>
            <a:r>
              <a:rPr lang="en-US" sz="2400" b="1" dirty="0">
                <a:solidFill>
                  <a:schemeClr val="bg1">
                    <a:lumMod val="95000"/>
                  </a:schemeClr>
                </a:solidFill>
              </a:rPr>
              <a:t>I don’t like to think about money</a:t>
            </a:r>
          </a:p>
        </p:txBody>
      </p:sp>
      <p:sp>
        <p:nvSpPr>
          <p:cNvPr id="24" name="Rectangle 23">
            <a:extLst>
              <a:ext uri="{FF2B5EF4-FFF2-40B4-BE49-F238E27FC236}">
                <a16:creationId xmlns:a16="http://schemas.microsoft.com/office/drawing/2014/main" id="{01338DD2-4ED1-4E7E-8D4A-CBBBA754526B}"/>
              </a:ext>
            </a:extLst>
          </p:cNvPr>
          <p:cNvSpPr/>
          <p:nvPr/>
        </p:nvSpPr>
        <p:spPr>
          <a:xfrm>
            <a:off x="9194142" y="862798"/>
            <a:ext cx="2612396" cy="4981575"/>
          </a:xfrm>
          <a:prstGeom prst="rect">
            <a:avLst/>
          </a:prstGeom>
          <a:solidFill>
            <a:schemeClr val="accent4">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solidFill>
                <a:srgbClr val="FFFFCC"/>
              </a:solidFill>
            </a:endParaRPr>
          </a:p>
          <a:p>
            <a:pPr algn="ctr"/>
            <a:endParaRPr lang="en-US" sz="4000" b="1" dirty="0">
              <a:solidFill>
                <a:srgbClr val="FFFFCC"/>
              </a:solidFill>
            </a:endParaRPr>
          </a:p>
          <a:p>
            <a:pPr algn="ctr"/>
            <a:r>
              <a:rPr lang="en-US" sz="4000" b="1" dirty="0">
                <a:solidFill>
                  <a:srgbClr val="FFFFCC"/>
                </a:solidFill>
              </a:rPr>
              <a:t>20%</a:t>
            </a:r>
          </a:p>
          <a:p>
            <a:pPr algn="ctr"/>
            <a:endParaRPr lang="en-US" sz="2400" b="1" dirty="0">
              <a:solidFill>
                <a:srgbClr val="002060"/>
              </a:solidFill>
            </a:endParaRPr>
          </a:p>
          <a:p>
            <a:pPr algn="ctr"/>
            <a:r>
              <a:rPr lang="en-US" sz="2400" b="1" dirty="0">
                <a:solidFill>
                  <a:schemeClr val="bg1">
                    <a:lumMod val="95000"/>
                  </a:schemeClr>
                </a:solidFill>
              </a:rPr>
              <a:t>My level of debt is ruining the quality of my life</a:t>
            </a:r>
          </a:p>
        </p:txBody>
      </p:sp>
      <p:pic>
        <p:nvPicPr>
          <p:cNvPr id="13" name="Picture 12">
            <a:extLst>
              <a:ext uri="{FF2B5EF4-FFF2-40B4-BE49-F238E27FC236}">
                <a16:creationId xmlns:a16="http://schemas.microsoft.com/office/drawing/2014/main" id="{C97BCCBD-9D96-44EA-8304-A862B187A5F1}"/>
              </a:ext>
            </a:extLst>
          </p:cNvPr>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063068" y="959153"/>
            <a:ext cx="1249078" cy="1249078"/>
          </a:xfrm>
          <a:prstGeom prst="rect">
            <a:avLst/>
          </a:prstGeom>
        </p:spPr>
      </p:pic>
      <p:pic>
        <p:nvPicPr>
          <p:cNvPr id="25" name="Picture 24">
            <a:extLst>
              <a:ext uri="{FF2B5EF4-FFF2-40B4-BE49-F238E27FC236}">
                <a16:creationId xmlns:a16="http://schemas.microsoft.com/office/drawing/2014/main" id="{77E44E9C-449B-4976-AAAE-8335BC59CD96}"/>
              </a:ext>
            </a:extLst>
          </p:cNvPr>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4000646" y="964640"/>
            <a:ext cx="1249078" cy="1249078"/>
          </a:xfrm>
          <a:prstGeom prst="rect">
            <a:avLst/>
          </a:prstGeom>
        </p:spPr>
      </p:pic>
      <p:pic>
        <p:nvPicPr>
          <p:cNvPr id="26" name="Picture 25">
            <a:extLst>
              <a:ext uri="{FF2B5EF4-FFF2-40B4-BE49-F238E27FC236}">
                <a16:creationId xmlns:a16="http://schemas.microsoft.com/office/drawing/2014/main" id="{DCF150C7-22FB-4694-A506-88C2E757BC39}"/>
              </a:ext>
            </a:extLst>
          </p:cNvPr>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938224" y="942824"/>
            <a:ext cx="1249078" cy="1249078"/>
          </a:xfrm>
          <a:prstGeom prst="rect">
            <a:avLst/>
          </a:prstGeom>
        </p:spPr>
      </p:pic>
      <p:pic>
        <p:nvPicPr>
          <p:cNvPr id="27" name="Picture 26">
            <a:extLst>
              <a:ext uri="{FF2B5EF4-FFF2-40B4-BE49-F238E27FC236}">
                <a16:creationId xmlns:a16="http://schemas.microsoft.com/office/drawing/2014/main" id="{E18DA596-8D0E-4D14-9610-E8C0A5B9B7EF}"/>
              </a:ext>
            </a:extLst>
          </p:cNvPr>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9879854" y="948315"/>
            <a:ext cx="1249078" cy="1249078"/>
          </a:xfrm>
          <a:prstGeom prst="rect">
            <a:avLst/>
          </a:prstGeom>
        </p:spPr>
      </p:pic>
    </p:spTree>
    <p:extLst>
      <p:ext uri="{BB962C8B-B14F-4D97-AF65-F5344CB8AC3E}">
        <p14:creationId xmlns:p14="http://schemas.microsoft.com/office/powerpoint/2010/main" val="171178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074A-AE6D-4A00-8808-0616A7A79D15}"/>
              </a:ext>
            </a:extLst>
          </p:cNvPr>
          <p:cNvSpPr>
            <a:spLocks noGrp="1"/>
          </p:cNvSpPr>
          <p:nvPr>
            <p:ph type="title"/>
          </p:nvPr>
        </p:nvSpPr>
        <p:spPr>
          <a:xfrm>
            <a:off x="516466" y="180030"/>
            <a:ext cx="11530861" cy="492443"/>
          </a:xfrm>
        </p:spPr>
        <p:txBody>
          <a:bodyPr/>
          <a:lstStyle/>
          <a:p>
            <a:r>
              <a:rPr lang="en-US" dirty="0"/>
              <a:t>Higher Anxiety About Overall Finances = Lower CX Ratings</a:t>
            </a:r>
          </a:p>
        </p:txBody>
      </p:sp>
      <p:graphicFrame>
        <p:nvGraphicFramePr>
          <p:cNvPr id="5" name="Chart 4">
            <a:extLst>
              <a:ext uri="{FF2B5EF4-FFF2-40B4-BE49-F238E27FC236}">
                <a16:creationId xmlns:a16="http://schemas.microsoft.com/office/drawing/2014/main" id="{2E91C7BE-010E-45B3-AD52-FE2E10147AC7}"/>
              </a:ext>
            </a:extLst>
          </p:cNvPr>
          <p:cNvGraphicFramePr/>
          <p:nvPr>
            <p:extLst>
              <p:ext uri="{D42A27DB-BD31-4B8C-83A1-F6EECF244321}">
                <p14:modId xmlns:p14="http://schemas.microsoft.com/office/powerpoint/2010/main" val="1323788976"/>
              </p:ext>
            </p:extLst>
          </p:nvPr>
        </p:nvGraphicFramePr>
        <p:xfrm>
          <a:off x="942637" y="1609344"/>
          <a:ext cx="10311517" cy="40726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01E1B10-FD98-4532-B8B2-0ED99E0AC321}"/>
              </a:ext>
            </a:extLst>
          </p:cNvPr>
          <p:cNvSpPr txBox="1"/>
          <p:nvPr/>
        </p:nvSpPr>
        <p:spPr>
          <a:xfrm>
            <a:off x="325055" y="5501151"/>
            <a:ext cx="10311517" cy="1015663"/>
          </a:xfrm>
          <a:prstGeom prst="rect">
            <a:avLst/>
          </a:prstGeom>
          <a:noFill/>
        </p:spPr>
        <p:txBody>
          <a:bodyPr wrap="square" rtlCol="0">
            <a:spAutoFit/>
          </a:bodyPr>
          <a:lstStyle/>
          <a:p>
            <a:r>
              <a:rPr lang="en-US" sz="1000" dirty="0"/>
              <a:t>N= 1,005.</a:t>
            </a:r>
          </a:p>
          <a:p>
            <a:r>
              <a:rPr lang="en-US" sz="1000" dirty="0"/>
              <a:t>CX Success. Thinking of your most recent interactions with your primary financial institution, to what degree were you able to accomplish what you wanted to do? [Select one]</a:t>
            </a:r>
          </a:p>
          <a:p>
            <a:r>
              <a:rPr lang="en-US" sz="1000" dirty="0"/>
              <a:t>CX Effort. Thinking of your most recent interactions with your primary financial institution, how easy was it to interact with them? [Select one]</a:t>
            </a:r>
          </a:p>
          <a:p>
            <a:r>
              <a:rPr lang="en-US" sz="1000" dirty="0"/>
              <a:t>CX Emotion. Thinking of your most recent interactions with your primary financial institution, how did you feel about those interactions? [Select one]</a:t>
            </a:r>
          </a:p>
          <a:p>
            <a:r>
              <a:rPr lang="en-US" sz="1000" dirty="0"/>
              <a:t>Source: CUNA Mutual proprietary consumer research conducted March 2019)</a:t>
            </a:r>
          </a:p>
          <a:p>
            <a:endParaRPr lang="en-US" sz="1000" dirty="0"/>
          </a:p>
        </p:txBody>
      </p:sp>
      <p:sp>
        <p:nvSpPr>
          <p:cNvPr id="3" name="TextBox 2">
            <a:extLst>
              <a:ext uri="{FF2B5EF4-FFF2-40B4-BE49-F238E27FC236}">
                <a16:creationId xmlns:a16="http://schemas.microsoft.com/office/drawing/2014/main" id="{92C22244-A5B8-4845-A6A1-35F121E6A245}"/>
              </a:ext>
            </a:extLst>
          </p:cNvPr>
          <p:cNvSpPr txBox="1"/>
          <p:nvPr/>
        </p:nvSpPr>
        <p:spPr>
          <a:xfrm>
            <a:off x="1731264" y="1224808"/>
            <a:ext cx="8738290" cy="369332"/>
          </a:xfrm>
          <a:prstGeom prst="rect">
            <a:avLst/>
          </a:prstGeom>
          <a:noFill/>
        </p:spPr>
        <p:txBody>
          <a:bodyPr wrap="none" rtlCol="0">
            <a:spAutoFit/>
          </a:bodyPr>
          <a:lstStyle/>
          <a:p>
            <a:r>
              <a:rPr lang="en-US" b="1" dirty="0"/>
              <a:t>Anxious Customers/Members “Ding” Their PFIs By Giving Lower CX Ratings</a:t>
            </a:r>
          </a:p>
        </p:txBody>
      </p:sp>
    </p:spTree>
    <p:extLst>
      <p:ext uri="{BB962C8B-B14F-4D97-AF65-F5344CB8AC3E}">
        <p14:creationId xmlns:p14="http://schemas.microsoft.com/office/powerpoint/2010/main" val="34412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074A-AE6D-4A00-8808-0616A7A79D15}"/>
              </a:ext>
            </a:extLst>
          </p:cNvPr>
          <p:cNvSpPr>
            <a:spLocks noGrp="1"/>
          </p:cNvSpPr>
          <p:nvPr>
            <p:ph type="title"/>
          </p:nvPr>
        </p:nvSpPr>
        <p:spPr>
          <a:xfrm>
            <a:off x="516466" y="180030"/>
            <a:ext cx="11530861" cy="492443"/>
          </a:xfrm>
        </p:spPr>
        <p:txBody>
          <a:bodyPr/>
          <a:lstStyle/>
          <a:p>
            <a:r>
              <a:rPr lang="en-US" dirty="0"/>
              <a:t>Credit Unions Beat Competitors on Key CX Metrics…</a:t>
            </a:r>
          </a:p>
        </p:txBody>
      </p:sp>
      <p:graphicFrame>
        <p:nvGraphicFramePr>
          <p:cNvPr id="5" name="Chart 4">
            <a:extLst>
              <a:ext uri="{FF2B5EF4-FFF2-40B4-BE49-F238E27FC236}">
                <a16:creationId xmlns:a16="http://schemas.microsoft.com/office/drawing/2014/main" id="{2E91C7BE-010E-45B3-AD52-FE2E10147AC7}"/>
              </a:ext>
            </a:extLst>
          </p:cNvPr>
          <p:cNvGraphicFramePr/>
          <p:nvPr>
            <p:extLst>
              <p:ext uri="{D42A27DB-BD31-4B8C-83A1-F6EECF244321}">
                <p14:modId xmlns:p14="http://schemas.microsoft.com/office/powerpoint/2010/main" val="1566035445"/>
              </p:ext>
            </p:extLst>
          </p:nvPr>
        </p:nvGraphicFramePr>
        <p:xfrm>
          <a:off x="942637" y="719667"/>
          <a:ext cx="10311517" cy="496229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01E1B10-FD98-4532-B8B2-0ED99E0AC321}"/>
              </a:ext>
            </a:extLst>
          </p:cNvPr>
          <p:cNvSpPr txBox="1"/>
          <p:nvPr/>
        </p:nvSpPr>
        <p:spPr>
          <a:xfrm>
            <a:off x="325055" y="5501151"/>
            <a:ext cx="10311517" cy="861774"/>
          </a:xfrm>
          <a:prstGeom prst="rect">
            <a:avLst/>
          </a:prstGeom>
          <a:noFill/>
        </p:spPr>
        <p:txBody>
          <a:bodyPr wrap="square" rtlCol="0">
            <a:spAutoFit/>
          </a:bodyPr>
          <a:lstStyle/>
          <a:p>
            <a:r>
              <a:rPr lang="en-US" sz="1000" dirty="0"/>
              <a:t>N= 1,005.</a:t>
            </a:r>
          </a:p>
          <a:p>
            <a:r>
              <a:rPr lang="en-US" sz="1000" dirty="0"/>
              <a:t>CX Success. Thinking of your most recent interactions with your primary financial institution, to what degree were you able to accomplish what you wanted to do? [Select one]</a:t>
            </a:r>
          </a:p>
          <a:p>
            <a:r>
              <a:rPr lang="en-US" sz="1000" dirty="0"/>
              <a:t>CX Effort. Thinking of your most recent interactions with your primary financial institution, how easy was it to interact with them? [Select one]</a:t>
            </a:r>
          </a:p>
          <a:p>
            <a:r>
              <a:rPr lang="en-US" sz="1000" dirty="0"/>
              <a:t>CX Emotion. Thinking of your most recent interactions with your primary financial institution, how did you feel about those interactions? [Select one]</a:t>
            </a:r>
          </a:p>
          <a:p>
            <a:r>
              <a:rPr lang="en-US" sz="1000" dirty="0"/>
              <a:t>Source: CUNA Mutual proprietary consumer research conducted March 2019</a:t>
            </a:r>
          </a:p>
        </p:txBody>
      </p:sp>
      <p:sp>
        <p:nvSpPr>
          <p:cNvPr id="3" name="Oval 2">
            <a:extLst>
              <a:ext uri="{FF2B5EF4-FFF2-40B4-BE49-F238E27FC236}">
                <a16:creationId xmlns:a16="http://schemas.microsoft.com/office/drawing/2014/main" id="{309C4730-B399-4532-9430-A96CA2E212B1}"/>
              </a:ext>
            </a:extLst>
          </p:cNvPr>
          <p:cNvSpPr/>
          <p:nvPr/>
        </p:nvSpPr>
        <p:spPr>
          <a:xfrm>
            <a:off x="2843560" y="1349298"/>
            <a:ext cx="579864" cy="35425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6638FF7-1088-47D1-9202-5606E56F5F06}"/>
              </a:ext>
            </a:extLst>
          </p:cNvPr>
          <p:cNvSpPr/>
          <p:nvPr/>
        </p:nvSpPr>
        <p:spPr>
          <a:xfrm>
            <a:off x="5657427" y="1677531"/>
            <a:ext cx="579864" cy="35425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FD981A9-162F-4EA4-9F93-E85F9CD61B7B}"/>
              </a:ext>
            </a:extLst>
          </p:cNvPr>
          <p:cNvSpPr/>
          <p:nvPr/>
        </p:nvSpPr>
        <p:spPr>
          <a:xfrm>
            <a:off x="8482445" y="1636480"/>
            <a:ext cx="579864" cy="35425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3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EB6E7-17CC-4E38-9B60-4BD2A70BD139}"/>
              </a:ext>
            </a:extLst>
          </p:cNvPr>
          <p:cNvSpPr>
            <a:spLocks noGrp="1"/>
          </p:cNvSpPr>
          <p:nvPr>
            <p:ph type="body" sz="quarter" idx="10"/>
          </p:nvPr>
        </p:nvSpPr>
        <p:spPr>
          <a:xfrm>
            <a:off x="1548384" y="1661020"/>
            <a:ext cx="8961490" cy="2244230"/>
          </a:xfrm>
        </p:spPr>
        <p:txBody>
          <a:bodyPr/>
          <a:lstStyle/>
          <a:p>
            <a:r>
              <a:rPr lang="en-US" dirty="0"/>
              <a:t>Addressing Borrowers’ Worries/Stress Boosts Loyalty</a:t>
            </a:r>
          </a:p>
        </p:txBody>
      </p:sp>
    </p:spTree>
    <p:extLst>
      <p:ext uri="{BB962C8B-B14F-4D97-AF65-F5344CB8AC3E}">
        <p14:creationId xmlns:p14="http://schemas.microsoft.com/office/powerpoint/2010/main" val="327183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AAB8B-2804-4CC9-B66C-CE29CD96B1FA}"/>
              </a:ext>
            </a:extLst>
          </p:cNvPr>
          <p:cNvSpPr/>
          <p:nvPr/>
        </p:nvSpPr>
        <p:spPr>
          <a:xfrm>
            <a:off x="1709632" y="2245979"/>
            <a:ext cx="8640813"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45D98EC-A9EC-4D58-891E-07889D2077C0}"/>
              </a:ext>
            </a:extLst>
          </p:cNvPr>
          <p:cNvSpPr/>
          <p:nvPr/>
        </p:nvSpPr>
        <p:spPr>
          <a:xfrm>
            <a:off x="1694763" y="3703067"/>
            <a:ext cx="8640813"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B86D82E-7611-4139-8164-8F4C7AAA5F37}"/>
              </a:ext>
            </a:extLst>
          </p:cNvPr>
          <p:cNvSpPr/>
          <p:nvPr/>
        </p:nvSpPr>
        <p:spPr>
          <a:xfrm>
            <a:off x="1691049" y="4702966"/>
            <a:ext cx="8640813"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Leading Emotions Felt When Borrowing</a:t>
            </a:r>
          </a:p>
        </p:txBody>
      </p:sp>
      <p:graphicFrame>
        <p:nvGraphicFramePr>
          <p:cNvPr id="4" name="Chart 3">
            <a:extLst>
              <a:ext uri="{FF2B5EF4-FFF2-40B4-BE49-F238E27FC236}">
                <a16:creationId xmlns:a16="http://schemas.microsoft.com/office/drawing/2014/main" id="{BBC11FD1-21F5-477B-A6C6-632D4BB1D209}"/>
              </a:ext>
            </a:extLst>
          </p:cNvPr>
          <p:cNvGraphicFramePr/>
          <p:nvPr>
            <p:extLst>
              <p:ext uri="{D42A27DB-BD31-4B8C-83A1-F6EECF244321}">
                <p14:modId xmlns:p14="http://schemas.microsoft.com/office/powerpoint/2010/main" val="1781445925"/>
              </p:ext>
            </p:extLst>
          </p:nvPr>
        </p:nvGraphicFramePr>
        <p:xfrm>
          <a:off x="1709632" y="1612317"/>
          <a:ext cx="8767867" cy="41545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A28C986-BE69-46A9-A870-EC1E96E55768}"/>
              </a:ext>
            </a:extLst>
          </p:cNvPr>
          <p:cNvSpPr txBox="1"/>
          <p:nvPr/>
        </p:nvSpPr>
        <p:spPr>
          <a:xfrm>
            <a:off x="1005841" y="880114"/>
            <a:ext cx="9800167" cy="646331"/>
          </a:xfrm>
          <a:prstGeom prst="rect">
            <a:avLst/>
          </a:prstGeom>
          <a:noFill/>
        </p:spPr>
        <p:txBody>
          <a:bodyPr wrap="square" rtlCol="0">
            <a:spAutoFit/>
          </a:bodyPr>
          <a:lstStyle/>
          <a:p>
            <a:r>
              <a:rPr lang="en-US" i="1" dirty="0"/>
              <a:t>Hopefulness</a:t>
            </a:r>
            <a:r>
              <a:rPr lang="en-US" dirty="0"/>
              <a:t> was the most frequently cited emotion overall.  However, many respondents felt either </a:t>
            </a:r>
            <a:r>
              <a:rPr lang="en-US" i="1" dirty="0"/>
              <a:t>anxious, stressed, or afraid </a:t>
            </a:r>
            <a:r>
              <a:rPr lang="en-US" dirty="0"/>
              <a:t>when deciding to apply or when applying for their loan. </a:t>
            </a:r>
          </a:p>
        </p:txBody>
      </p:sp>
      <p:pic>
        <p:nvPicPr>
          <p:cNvPr id="14" name="Picture 13">
            <a:extLst>
              <a:ext uri="{FF2B5EF4-FFF2-40B4-BE49-F238E27FC236}">
                <a16:creationId xmlns:a16="http://schemas.microsoft.com/office/drawing/2014/main" id="{2645FAC9-8067-46BE-98A5-1CA5458ED771}"/>
              </a:ext>
            </a:extLst>
          </p:cNvPr>
          <p:cNvPicPr>
            <a:picLocks noChangeAspect="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0477500" y="2197025"/>
            <a:ext cx="565634" cy="548235"/>
          </a:xfrm>
          <a:prstGeom prst="rect">
            <a:avLst/>
          </a:prstGeom>
        </p:spPr>
      </p:pic>
      <p:pic>
        <p:nvPicPr>
          <p:cNvPr id="16" name="Picture 15">
            <a:extLst>
              <a:ext uri="{FF2B5EF4-FFF2-40B4-BE49-F238E27FC236}">
                <a16:creationId xmlns:a16="http://schemas.microsoft.com/office/drawing/2014/main" id="{29251A20-C3C5-4303-86C6-75C2BB964016}"/>
              </a:ext>
            </a:extLst>
          </p:cNvPr>
          <p:cNvPicPr>
            <a:picLocks noChangeAspect="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0477499" y="3647659"/>
            <a:ext cx="565634" cy="548235"/>
          </a:xfrm>
          <a:prstGeom prst="rect">
            <a:avLst/>
          </a:prstGeom>
        </p:spPr>
      </p:pic>
      <p:pic>
        <p:nvPicPr>
          <p:cNvPr id="17" name="Picture 16">
            <a:extLst>
              <a:ext uri="{FF2B5EF4-FFF2-40B4-BE49-F238E27FC236}">
                <a16:creationId xmlns:a16="http://schemas.microsoft.com/office/drawing/2014/main" id="{E592D0BF-7B2D-459E-8D0D-BE6721DDC88A}"/>
              </a:ext>
            </a:extLst>
          </p:cNvPr>
          <p:cNvPicPr>
            <a:picLocks noChangeAspect="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0489738" y="4660694"/>
            <a:ext cx="565634" cy="548235"/>
          </a:xfrm>
          <a:prstGeom prst="rect">
            <a:avLst/>
          </a:prstGeom>
        </p:spPr>
      </p:pic>
      <p:sp>
        <p:nvSpPr>
          <p:cNvPr id="12" name="TextBox 11">
            <a:extLst>
              <a:ext uri="{FF2B5EF4-FFF2-40B4-BE49-F238E27FC236}">
                <a16:creationId xmlns:a16="http://schemas.microsoft.com/office/drawing/2014/main" id="{E0C047D8-3937-480E-A726-BBB15BE9D9E6}"/>
              </a:ext>
            </a:extLst>
          </p:cNvPr>
          <p:cNvSpPr txBox="1"/>
          <p:nvPr/>
        </p:nvSpPr>
        <p:spPr>
          <a:xfrm>
            <a:off x="337077" y="5639425"/>
            <a:ext cx="5361594" cy="707886"/>
          </a:xfrm>
          <a:prstGeom prst="rect">
            <a:avLst/>
          </a:prstGeom>
          <a:noFill/>
        </p:spPr>
        <p:txBody>
          <a:bodyPr wrap="square" rtlCol="0">
            <a:spAutoFit/>
          </a:bodyPr>
          <a:lstStyle/>
          <a:p>
            <a:r>
              <a:rPr lang="en-US" sz="1000" dirty="0"/>
              <a:t>N=476</a:t>
            </a:r>
          </a:p>
          <a:p>
            <a:r>
              <a:rPr lang="en-US" sz="1000" dirty="0"/>
              <a:t>M20. Which emotions did you feel when you were DECIDING TO APPLY for this loan? </a:t>
            </a:r>
          </a:p>
          <a:p>
            <a:r>
              <a:rPr lang="en-US" sz="1000" dirty="0"/>
              <a:t>M28: Which emotions did you feel DURING THE LOAN APPLICATION PROCESS?</a:t>
            </a:r>
          </a:p>
          <a:p>
            <a:r>
              <a:rPr lang="en-US" sz="1000" dirty="0"/>
              <a:t>Source: CUNA Mutual proprietary consumer research conducted March 2019</a:t>
            </a:r>
          </a:p>
        </p:txBody>
      </p:sp>
    </p:spTree>
    <p:extLst>
      <p:ext uri="{BB962C8B-B14F-4D97-AF65-F5344CB8AC3E}">
        <p14:creationId xmlns:p14="http://schemas.microsoft.com/office/powerpoint/2010/main" val="26084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7CCF-E4BE-4BC2-B6D5-27152CFC199B}"/>
              </a:ext>
            </a:extLst>
          </p:cNvPr>
          <p:cNvSpPr>
            <a:spLocks noGrp="1"/>
          </p:cNvSpPr>
          <p:nvPr>
            <p:ph type="title"/>
          </p:nvPr>
        </p:nvSpPr>
        <p:spPr>
          <a:xfrm>
            <a:off x="516466" y="180030"/>
            <a:ext cx="12039807" cy="492443"/>
          </a:xfrm>
        </p:spPr>
        <p:txBody>
          <a:bodyPr/>
          <a:lstStyle/>
          <a:p>
            <a:r>
              <a:rPr lang="en-US" dirty="0"/>
              <a:t> Most Consumers Are Worried/Stressed Out When Borrowing</a:t>
            </a:r>
          </a:p>
        </p:txBody>
      </p:sp>
      <p:graphicFrame>
        <p:nvGraphicFramePr>
          <p:cNvPr id="9" name="Content Placeholder 8">
            <a:extLst>
              <a:ext uri="{FF2B5EF4-FFF2-40B4-BE49-F238E27FC236}">
                <a16:creationId xmlns:a16="http://schemas.microsoft.com/office/drawing/2014/main" id="{5010EA50-FE27-4D81-922E-40659901DA26}"/>
              </a:ext>
            </a:extLst>
          </p:cNvPr>
          <p:cNvGraphicFramePr>
            <a:graphicFrameLocks noGrp="1"/>
          </p:cNvGraphicFramePr>
          <p:nvPr>
            <p:ph idx="1"/>
            <p:extLst>
              <p:ext uri="{D42A27DB-BD31-4B8C-83A1-F6EECF244321}">
                <p14:modId xmlns:p14="http://schemas.microsoft.com/office/powerpoint/2010/main" val="1316701691"/>
              </p:ext>
            </p:extLst>
          </p:nvPr>
        </p:nvGraphicFramePr>
        <p:xfrm>
          <a:off x="539750" y="826703"/>
          <a:ext cx="10996612" cy="49752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DEC5FEF-5D9F-4787-BF58-00B9BE2D2529}"/>
              </a:ext>
            </a:extLst>
          </p:cNvPr>
          <p:cNvSpPr txBox="1"/>
          <p:nvPr/>
        </p:nvSpPr>
        <p:spPr>
          <a:xfrm>
            <a:off x="337077" y="5507079"/>
            <a:ext cx="5361594" cy="1015663"/>
          </a:xfrm>
          <a:prstGeom prst="rect">
            <a:avLst/>
          </a:prstGeom>
          <a:noFill/>
        </p:spPr>
        <p:txBody>
          <a:bodyPr wrap="square" rtlCol="0">
            <a:spAutoFit/>
          </a:bodyPr>
          <a:lstStyle/>
          <a:p>
            <a:r>
              <a:rPr lang="en-US" sz="1000" dirty="0"/>
              <a:t>N=455.</a:t>
            </a:r>
          </a:p>
          <a:p>
            <a:r>
              <a:rPr lang="en-US" sz="1000" dirty="0"/>
              <a:t>M20. Which emotions did you feel when you were DECIDING TO APPLY for this loan? </a:t>
            </a:r>
          </a:p>
          <a:p>
            <a:r>
              <a:rPr lang="en-US" sz="1000" dirty="0"/>
              <a:t>M28: Which emotions did you feel DURING THE LOAN APPLICATION PROCESS?</a:t>
            </a:r>
          </a:p>
          <a:p>
            <a:r>
              <a:rPr lang="en-US" sz="1000" dirty="0"/>
              <a:t>Source: CUNA Mutual proprietary consumer research conducted March 2019</a:t>
            </a:r>
          </a:p>
          <a:p>
            <a:r>
              <a:rPr lang="en-US" sz="1000" dirty="0"/>
              <a:t>Note: Does not sum to 100% due to rounding.</a:t>
            </a:r>
          </a:p>
          <a:p>
            <a:endParaRPr lang="en-US" sz="1000" dirty="0"/>
          </a:p>
        </p:txBody>
      </p:sp>
    </p:spTree>
    <p:extLst>
      <p:ext uri="{BB962C8B-B14F-4D97-AF65-F5344CB8AC3E}">
        <p14:creationId xmlns:p14="http://schemas.microsoft.com/office/powerpoint/2010/main" val="163955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7CCF-E4BE-4BC2-B6D5-27152CFC199B}"/>
              </a:ext>
            </a:extLst>
          </p:cNvPr>
          <p:cNvSpPr>
            <a:spLocks noGrp="1"/>
          </p:cNvSpPr>
          <p:nvPr>
            <p:ph type="title"/>
          </p:nvPr>
        </p:nvSpPr>
        <p:spPr>
          <a:xfrm>
            <a:off x="516466" y="195419"/>
            <a:ext cx="12039807" cy="461665"/>
          </a:xfrm>
        </p:spPr>
        <p:txBody>
          <a:bodyPr/>
          <a:lstStyle/>
          <a:p>
            <a:r>
              <a:rPr lang="en-US" sz="2300" dirty="0"/>
              <a:t> Most Borrowers Don’t Experience Any Lender Actions to Reduce Worry/Stress</a:t>
            </a:r>
          </a:p>
        </p:txBody>
      </p:sp>
      <p:graphicFrame>
        <p:nvGraphicFramePr>
          <p:cNvPr id="9" name="Content Placeholder 8">
            <a:extLst>
              <a:ext uri="{FF2B5EF4-FFF2-40B4-BE49-F238E27FC236}">
                <a16:creationId xmlns:a16="http://schemas.microsoft.com/office/drawing/2014/main" id="{5010EA50-FE27-4D81-922E-40659901DA26}"/>
              </a:ext>
            </a:extLst>
          </p:cNvPr>
          <p:cNvGraphicFramePr>
            <a:graphicFrameLocks noGrp="1"/>
          </p:cNvGraphicFramePr>
          <p:nvPr>
            <p:ph idx="1"/>
            <p:extLst>
              <p:ext uri="{D42A27DB-BD31-4B8C-83A1-F6EECF244321}">
                <p14:modId xmlns:p14="http://schemas.microsoft.com/office/powerpoint/2010/main" val="1799614556"/>
              </p:ext>
            </p:extLst>
          </p:nvPr>
        </p:nvGraphicFramePr>
        <p:xfrm>
          <a:off x="539750" y="1167414"/>
          <a:ext cx="10996612" cy="49752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92EC27D-FF31-47BC-BCD0-713BE1D97485}"/>
              </a:ext>
            </a:extLst>
          </p:cNvPr>
          <p:cNvSpPr txBox="1"/>
          <p:nvPr/>
        </p:nvSpPr>
        <p:spPr>
          <a:xfrm>
            <a:off x="331605" y="5652796"/>
            <a:ext cx="8146782" cy="861774"/>
          </a:xfrm>
          <a:prstGeom prst="rect">
            <a:avLst/>
          </a:prstGeom>
          <a:noFill/>
        </p:spPr>
        <p:txBody>
          <a:bodyPr wrap="none" rtlCol="0">
            <a:spAutoFit/>
          </a:bodyPr>
          <a:lstStyle/>
          <a:p>
            <a:r>
              <a:rPr lang="en-US" sz="1000" dirty="0"/>
              <a:t>N= 279.</a:t>
            </a:r>
          </a:p>
          <a:p>
            <a:r>
              <a:rPr lang="en-US" sz="1000" dirty="0"/>
              <a:t>M24: Did your lender take any actions to reduce your level of stress or anxiety WHEN YOU WERE DECIDING TO APPLY FOR THIS LOAN?</a:t>
            </a:r>
          </a:p>
          <a:p>
            <a:r>
              <a:rPr lang="en-US" sz="1000" dirty="0"/>
              <a:t>M32: Did your lender do anything to reduce your level of anxiety DURING THE LOAN APPLICATION PROCESS?</a:t>
            </a:r>
          </a:p>
          <a:p>
            <a:r>
              <a:rPr lang="en-US" sz="1000" dirty="0"/>
              <a:t>Note: Does not sum to 100% due to rounding</a:t>
            </a:r>
          </a:p>
          <a:p>
            <a:endParaRPr lang="en-US" sz="1000" dirty="0"/>
          </a:p>
        </p:txBody>
      </p:sp>
    </p:spTree>
    <p:extLst>
      <p:ext uri="{BB962C8B-B14F-4D97-AF65-F5344CB8AC3E}">
        <p14:creationId xmlns:p14="http://schemas.microsoft.com/office/powerpoint/2010/main" val="124629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074A-AE6D-4A00-8808-0616A7A79D15}"/>
              </a:ext>
            </a:extLst>
          </p:cNvPr>
          <p:cNvSpPr>
            <a:spLocks noGrp="1"/>
          </p:cNvSpPr>
          <p:nvPr>
            <p:ph type="title"/>
          </p:nvPr>
        </p:nvSpPr>
        <p:spPr>
          <a:xfrm>
            <a:off x="516466" y="180030"/>
            <a:ext cx="11675533" cy="492443"/>
          </a:xfrm>
        </p:spPr>
        <p:txBody>
          <a:bodyPr/>
          <a:lstStyle/>
          <a:p>
            <a:r>
              <a:rPr lang="en-US" dirty="0"/>
              <a:t>Acting to Reduce Worries/Stress = Higher CX Ratings</a:t>
            </a:r>
          </a:p>
        </p:txBody>
      </p:sp>
      <p:graphicFrame>
        <p:nvGraphicFramePr>
          <p:cNvPr id="5" name="Chart 4">
            <a:extLst>
              <a:ext uri="{FF2B5EF4-FFF2-40B4-BE49-F238E27FC236}">
                <a16:creationId xmlns:a16="http://schemas.microsoft.com/office/drawing/2014/main" id="{2E91C7BE-010E-45B3-AD52-FE2E10147AC7}"/>
              </a:ext>
            </a:extLst>
          </p:cNvPr>
          <p:cNvGraphicFramePr/>
          <p:nvPr>
            <p:extLst>
              <p:ext uri="{D42A27DB-BD31-4B8C-83A1-F6EECF244321}">
                <p14:modId xmlns:p14="http://schemas.microsoft.com/office/powerpoint/2010/main" val="2291340110"/>
              </p:ext>
            </p:extLst>
          </p:nvPr>
        </p:nvGraphicFramePr>
        <p:xfrm>
          <a:off x="1278807" y="878156"/>
          <a:ext cx="9639871" cy="44444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01E1B10-FD98-4532-B8B2-0ED99E0AC321}"/>
              </a:ext>
            </a:extLst>
          </p:cNvPr>
          <p:cNvSpPr txBox="1"/>
          <p:nvPr/>
        </p:nvSpPr>
        <p:spPr>
          <a:xfrm>
            <a:off x="325055" y="5191128"/>
            <a:ext cx="10313207" cy="1477328"/>
          </a:xfrm>
          <a:prstGeom prst="rect">
            <a:avLst/>
          </a:prstGeom>
          <a:noFill/>
        </p:spPr>
        <p:txBody>
          <a:bodyPr wrap="square" rtlCol="0">
            <a:spAutoFit/>
          </a:bodyPr>
          <a:lstStyle/>
          <a:p>
            <a:r>
              <a:rPr lang="en-US" sz="1000" dirty="0"/>
              <a:t>N= 279.</a:t>
            </a:r>
          </a:p>
          <a:p>
            <a:r>
              <a:rPr lang="en-US" sz="1000" dirty="0"/>
              <a:t>M24: Did your lender take any actions to reduce your level of stress or anxiety WHEN YOU WERE DECIDING TO APPLY FOR THIS LOAN?</a:t>
            </a:r>
          </a:p>
          <a:p>
            <a:r>
              <a:rPr lang="en-US" sz="1000" dirty="0"/>
              <a:t>M32: Did your lender do anything to reduce your level of anxiety DURING THE LOAN APPLICATION PROCESS?</a:t>
            </a:r>
          </a:p>
          <a:p>
            <a:r>
              <a:rPr lang="en-US" sz="1000" dirty="0"/>
              <a:t>CX Success. Thinking of your most recent interactions with your primary financial institution, to what degree were you able to accomplish what you wanted to do? [Select one]</a:t>
            </a:r>
          </a:p>
          <a:p>
            <a:r>
              <a:rPr lang="en-US" sz="1000" dirty="0"/>
              <a:t>CX Effort. Thinking of your most recent interactions with your primary financial institution, how easy was it to interact with them? [Select one]</a:t>
            </a:r>
          </a:p>
          <a:p>
            <a:r>
              <a:rPr lang="en-US" sz="1000" dirty="0"/>
              <a:t>CX Emotion. Thinking of your most recent interactions with your primary financial institution, how did you feel about those interactions? [Select one]</a:t>
            </a:r>
          </a:p>
          <a:p>
            <a:r>
              <a:rPr lang="en-US" sz="1000" dirty="0"/>
              <a:t>Source: CUNA Mutual proprietary consumer research conducted March 2019</a:t>
            </a:r>
          </a:p>
          <a:p>
            <a:endParaRPr lang="en-US" sz="1000" dirty="0"/>
          </a:p>
          <a:p>
            <a:endParaRPr lang="en-US" sz="1000" dirty="0"/>
          </a:p>
        </p:txBody>
      </p:sp>
    </p:spTree>
    <p:extLst>
      <p:ext uri="{BB962C8B-B14F-4D97-AF65-F5344CB8AC3E}">
        <p14:creationId xmlns:p14="http://schemas.microsoft.com/office/powerpoint/2010/main" val="82267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074A-AE6D-4A00-8808-0616A7A79D15}"/>
              </a:ext>
            </a:extLst>
          </p:cNvPr>
          <p:cNvSpPr>
            <a:spLocks noGrp="1"/>
          </p:cNvSpPr>
          <p:nvPr>
            <p:ph type="title"/>
          </p:nvPr>
        </p:nvSpPr>
        <p:spPr>
          <a:xfrm>
            <a:off x="516466" y="180029"/>
            <a:ext cx="11675533" cy="492443"/>
          </a:xfrm>
        </p:spPr>
        <p:txBody>
          <a:bodyPr/>
          <a:lstStyle/>
          <a:p>
            <a:r>
              <a:rPr lang="en-US" dirty="0"/>
              <a:t>Acting to Reduce Worries/Stress = Higher Loyalty Ratings</a:t>
            </a:r>
          </a:p>
        </p:txBody>
      </p:sp>
      <p:graphicFrame>
        <p:nvGraphicFramePr>
          <p:cNvPr id="8" name="Chart 7">
            <a:extLst>
              <a:ext uri="{FF2B5EF4-FFF2-40B4-BE49-F238E27FC236}">
                <a16:creationId xmlns:a16="http://schemas.microsoft.com/office/drawing/2014/main" id="{989269F8-E199-41B6-B1BD-4C5CE73DBE32}"/>
              </a:ext>
            </a:extLst>
          </p:cNvPr>
          <p:cNvGraphicFramePr/>
          <p:nvPr>
            <p:extLst>
              <p:ext uri="{D42A27DB-BD31-4B8C-83A1-F6EECF244321}">
                <p14:modId xmlns:p14="http://schemas.microsoft.com/office/powerpoint/2010/main" val="3613607965"/>
              </p:ext>
            </p:extLst>
          </p:nvPr>
        </p:nvGraphicFramePr>
        <p:xfrm>
          <a:off x="1267968" y="896384"/>
          <a:ext cx="9631680" cy="468118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4CABB84-6148-4D32-B7DE-4760C74B4602}"/>
              </a:ext>
            </a:extLst>
          </p:cNvPr>
          <p:cNvSpPr txBox="1"/>
          <p:nvPr/>
        </p:nvSpPr>
        <p:spPr>
          <a:xfrm>
            <a:off x="337076" y="5346659"/>
            <a:ext cx="8309619" cy="1015663"/>
          </a:xfrm>
          <a:prstGeom prst="rect">
            <a:avLst/>
          </a:prstGeom>
          <a:noFill/>
        </p:spPr>
        <p:txBody>
          <a:bodyPr wrap="square" rtlCol="0">
            <a:spAutoFit/>
          </a:bodyPr>
          <a:lstStyle/>
          <a:p>
            <a:r>
              <a:rPr lang="en-US" sz="1000" dirty="0"/>
              <a:t>N=203.</a:t>
            </a:r>
          </a:p>
          <a:p>
            <a:r>
              <a:rPr lang="en-US" sz="1000" dirty="0"/>
              <a:t>M24: Did your lender take any actions to reduce your level of stress or anxiety WHEN YOU WERE DECIDING TO APPLY FOR THIS LOAN?</a:t>
            </a:r>
          </a:p>
          <a:p>
            <a:r>
              <a:rPr lang="en-US" sz="1000" dirty="0"/>
              <a:t>M32: Did your lender do anything to reduce your level of anxiety DURING THE LOAN APPLICATION PROCESS?</a:t>
            </a:r>
          </a:p>
          <a:p>
            <a:r>
              <a:rPr lang="en-US" sz="1000" dirty="0"/>
              <a:t>M36. How likely would you be to consider this financial institution for your next product or service?</a:t>
            </a:r>
          </a:p>
          <a:p>
            <a:r>
              <a:rPr lang="en-US" sz="1000" dirty="0"/>
              <a:t>M37. How likely would you be to recommend this institution to a friend or family member? </a:t>
            </a:r>
          </a:p>
          <a:p>
            <a:r>
              <a:rPr lang="en-US" sz="1000" dirty="0"/>
              <a:t>Source: CUNA Mutual proprietary consumer research conducted March 2019</a:t>
            </a:r>
          </a:p>
        </p:txBody>
      </p:sp>
      <p:sp>
        <p:nvSpPr>
          <p:cNvPr id="3" name="Rectangle 2">
            <a:extLst>
              <a:ext uri="{FF2B5EF4-FFF2-40B4-BE49-F238E27FC236}">
                <a16:creationId xmlns:a16="http://schemas.microsoft.com/office/drawing/2014/main" id="{17CC517C-F2C1-4A21-A49D-AB629051FC9E}"/>
              </a:ext>
            </a:extLst>
          </p:cNvPr>
          <p:cNvSpPr/>
          <p:nvPr/>
        </p:nvSpPr>
        <p:spPr>
          <a:xfrm>
            <a:off x="2450592" y="919079"/>
            <a:ext cx="7290816" cy="646331"/>
          </a:xfrm>
          <a:prstGeom prst="rect">
            <a:avLst/>
          </a:prstGeom>
        </p:spPr>
        <p:txBody>
          <a:bodyPr wrap="square">
            <a:spAutoFit/>
          </a:bodyPr>
          <a:lstStyle/>
          <a:p>
            <a:pPr algn="ctr">
              <a:defRPr sz="1800" b="0" i="0" u="none" strike="noStrike" kern="1200" spc="0" baseline="0">
                <a:solidFill>
                  <a:srgbClr val="292934"/>
                </a:solidFill>
                <a:latin typeface="+mn-lt"/>
                <a:ea typeface="+mn-ea"/>
                <a:cs typeface="+mn-cs"/>
              </a:defRPr>
            </a:pPr>
            <a:r>
              <a:rPr lang="en-US" b="1" dirty="0"/>
              <a:t>Lenders that Act to Mitigate Borrowers' Worries are also Rewarded with Significantly Higher Loyalty Ratings</a:t>
            </a:r>
            <a:endParaRPr lang="en-US" dirty="0"/>
          </a:p>
        </p:txBody>
      </p:sp>
    </p:spTree>
    <p:extLst>
      <p:ext uri="{BB962C8B-B14F-4D97-AF65-F5344CB8AC3E}">
        <p14:creationId xmlns:p14="http://schemas.microsoft.com/office/powerpoint/2010/main" val="23357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14C2E1D-7286-475D-A351-3E7684E7F986}"/>
              </a:ext>
            </a:extLst>
          </p:cNvPr>
          <p:cNvGraphicFramePr>
            <a:graphicFrameLocks noGrp="1"/>
          </p:cNvGraphicFramePr>
          <p:nvPr>
            <p:extLst>
              <p:ext uri="{D42A27DB-BD31-4B8C-83A1-F6EECF244321}">
                <p14:modId xmlns:p14="http://schemas.microsoft.com/office/powerpoint/2010/main" val="2889291844"/>
              </p:ext>
            </p:extLst>
          </p:nvPr>
        </p:nvGraphicFramePr>
        <p:xfrm>
          <a:off x="818492" y="861827"/>
          <a:ext cx="10611507" cy="5002621"/>
        </p:xfrm>
        <a:graphic>
          <a:graphicData uri="http://schemas.openxmlformats.org/drawingml/2006/table">
            <a:tbl>
              <a:tblPr firstRow="1" bandRow="1">
                <a:tableStyleId>{5940675A-B579-460E-94D1-54222C63F5DA}</a:tableStyleId>
              </a:tblPr>
              <a:tblGrid>
                <a:gridCol w="8871918">
                  <a:extLst>
                    <a:ext uri="{9D8B030D-6E8A-4147-A177-3AD203B41FA5}">
                      <a16:colId xmlns:a16="http://schemas.microsoft.com/office/drawing/2014/main" val="3194440208"/>
                    </a:ext>
                  </a:extLst>
                </a:gridCol>
                <a:gridCol w="1739589">
                  <a:extLst>
                    <a:ext uri="{9D8B030D-6E8A-4147-A177-3AD203B41FA5}">
                      <a16:colId xmlns:a16="http://schemas.microsoft.com/office/drawing/2014/main" val="357998806"/>
                    </a:ext>
                  </a:extLst>
                </a:gridCol>
              </a:tblGrid>
              <a:tr h="1043711">
                <a:tc>
                  <a:txBody>
                    <a:bodyPr/>
                    <a:lstStyle/>
                    <a:p>
                      <a:pPr algn="ctr"/>
                      <a:endParaRPr lang="en-US" sz="1200" dirty="0">
                        <a:solidFill>
                          <a:srgbClr val="002060"/>
                        </a:solidFill>
                      </a:endParaRPr>
                    </a:p>
                  </a:txBody>
                  <a:tcPr marL="76200" marR="762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002060"/>
                          </a:solidFill>
                        </a:rPr>
                        <a:t>Most Important Reason</a:t>
                      </a:r>
                    </a:p>
                  </a:txBody>
                  <a:tcPr marL="76200" marR="76200" marT="38100" marB="3810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7267000"/>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solidFill>
                            <a:srgbClr val="002060"/>
                          </a:solidFill>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22555540"/>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rgbClr val="002060"/>
                          </a:solidFill>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9260718"/>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solidFill>
                            <a:srgbClr val="002060"/>
                          </a:solidFill>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32845124"/>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rgbClr val="002060"/>
                          </a:solidFill>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8802742"/>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solidFill>
                            <a:srgbClr val="002060"/>
                          </a:solidFill>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3009671"/>
                  </a:ext>
                </a:extLst>
              </a:tr>
            </a:tbl>
          </a:graphicData>
        </a:graphic>
      </p:graphicFrame>
      <p:graphicFrame>
        <p:nvGraphicFramePr>
          <p:cNvPr id="5" name="Chart 4">
            <a:extLst>
              <a:ext uri="{FF2B5EF4-FFF2-40B4-BE49-F238E27FC236}">
                <a16:creationId xmlns:a16="http://schemas.microsoft.com/office/drawing/2014/main" id="{9E55F1B2-3FD5-4300-8F4F-A5D5F4FF3FDB}"/>
              </a:ext>
            </a:extLst>
          </p:cNvPr>
          <p:cNvGraphicFramePr/>
          <p:nvPr>
            <p:extLst>
              <p:ext uri="{D42A27DB-BD31-4B8C-83A1-F6EECF244321}">
                <p14:modId xmlns:p14="http://schemas.microsoft.com/office/powerpoint/2010/main" val="322555288"/>
              </p:ext>
            </p:extLst>
          </p:nvPr>
        </p:nvGraphicFramePr>
        <p:xfrm>
          <a:off x="815459" y="1594193"/>
          <a:ext cx="11838728" cy="425392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94261" y="219603"/>
            <a:ext cx="10972800" cy="492443"/>
          </a:xfrm>
        </p:spPr>
        <p:txBody>
          <a:bodyPr/>
          <a:lstStyle/>
          <a:p>
            <a:r>
              <a:rPr lang="en-US" dirty="0"/>
              <a:t>What is Causing Anxiety When Deciding to Apply for a Loan?</a:t>
            </a:r>
          </a:p>
        </p:txBody>
      </p:sp>
      <p:sp>
        <p:nvSpPr>
          <p:cNvPr id="6" name="TextBox 5">
            <a:extLst>
              <a:ext uri="{FF2B5EF4-FFF2-40B4-BE49-F238E27FC236}">
                <a16:creationId xmlns:a16="http://schemas.microsoft.com/office/drawing/2014/main" id="{76BA415D-8FCC-4A84-A9FB-EC84AE9DAFF4}"/>
              </a:ext>
            </a:extLst>
          </p:cNvPr>
          <p:cNvSpPr txBox="1"/>
          <p:nvPr/>
        </p:nvSpPr>
        <p:spPr>
          <a:xfrm>
            <a:off x="341935" y="5796462"/>
            <a:ext cx="10330405" cy="707886"/>
          </a:xfrm>
          <a:prstGeom prst="rect">
            <a:avLst/>
          </a:prstGeom>
          <a:noFill/>
        </p:spPr>
        <p:txBody>
          <a:bodyPr wrap="square" rtlCol="0">
            <a:spAutoFit/>
          </a:bodyPr>
          <a:lstStyle/>
          <a:p>
            <a:r>
              <a:rPr lang="en-US" sz="1000" dirty="0"/>
              <a:t>N=230</a:t>
            </a:r>
          </a:p>
          <a:p>
            <a:r>
              <a:rPr lang="en-US" sz="1000" dirty="0"/>
              <a:t>M21. What caused the stress or anxiety you felt when you were DECIDING TO APPLY for this loan? M22. What is the single most important reason you were stressed or anxious?</a:t>
            </a:r>
          </a:p>
          <a:p>
            <a:r>
              <a:rPr lang="en-US" sz="1000" dirty="0"/>
              <a:t>Source: CUNA Mutual proprietary consumer research conducted March 2019</a:t>
            </a:r>
          </a:p>
          <a:p>
            <a:r>
              <a:rPr lang="en-US" sz="1000" dirty="0"/>
              <a:t>  </a:t>
            </a:r>
          </a:p>
        </p:txBody>
      </p:sp>
      <p:sp>
        <p:nvSpPr>
          <p:cNvPr id="2" name="Rectangle 1">
            <a:extLst>
              <a:ext uri="{FF2B5EF4-FFF2-40B4-BE49-F238E27FC236}">
                <a16:creationId xmlns:a16="http://schemas.microsoft.com/office/drawing/2014/main" id="{ECE2906A-E89F-4D04-BA48-732B3761D1FE}"/>
              </a:ext>
            </a:extLst>
          </p:cNvPr>
          <p:cNvSpPr/>
          <p:nvPr/>
        </p:nvSpPr>
        <p:spPr>
          <a:xfrm>
            <a:off x="2693618" y="881924"/>
            <a:ext cx="6818149" cy="400110"/>
          </a:xfrm>
          <a:prstGeom prst="rect">
            <a:avLst/>
          </a:prstGeom>
        </p:spPr>
        <p:txBody>
          <a:bodyPr wrap="none">
            <a:spAutoFit/>
          </a:bodyPr>
          <a:lstStyle/>
          <a:p>
            <a:r>
              <a:rPr lang="en-US" sz="2000" b="1" u="sng" dirty="0"/>
              <a:t>Sources of Anxiety When Deciding to Apply for a Loan</a:t>
            </a:r>
          </a:p>
        </p:txBody>
      </p:sp>
    </p:spTree>
    <p:extLst>
      <p:ext uri="{BB962C8B-B14F-4D97-AF65-F5344CB8AC3E}">
        <p14:creationId xmlns:p14="http://schemas.microsoft.com/office/powerpoint/2010/main" val="75696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14C2E1D-7286-475D-A351-3E7684E7F986}"/>
              </a:ext>
            </a:extLst>
          </p:cNvPr>
          <p:cNvGraphicFramePr>
            <a:graphicFrameLocks noGrp="1"/>
          </p:cNvGraphicFramePr>
          <p:nvPr>
            <p:extLst>
              <p:ext uri="{D42A27DB-BD31-4B8C-83A1-F6EECF244321}">
                <p14:modId xmlns:p14="http://schemas.microsoft.com/office/powerpoint/2010/main" val="2968447705"/>
              </p:ext>
            </p:extLst>
          </p:nvPr>
        </p:nvGraphicFramePr>
        <p:xfrm>
          <a:off x="818492" y="878156"/>
          <a:ext cx="10611507" cy="5002621"/>
        </p:xfrm>
        <a:graphic>
          <a:graphicData uri="http://schemas.openxmlformats.org/drawingml/2006/table">
            <a:tbl>
              <a:tblPr firstRow="1" bandRow="1">
                <a:tableStyleId>{5940675A-B579-460E-94D1-54222C63F5DA}</a:tableStyleId>
              </a:tblPr>
              <a:tblGrid>
                <a:gridCol w="8871918">
                  <a:extLst>
                    <a:ext uri="{9D8B030D-6E8A-4147-A177-3AD203B41FA5}">
                      <a16:colId xmlns:a16="http://schemas.microsoft.com/office/drawing/2014/main" val="3194440208"/>
                    </a:ext>
                  </a:extLst>
                </a:gridCol>
                <a:gridCol w="1739589">
                  <a:extLst>
                    <a:ext uri="{9D8B030D-6E8A-4147-A177-3AD203B41FA5}">
                      <a16:colId xmlns:a16="http://schemas.microsoft.com/office/drawing/2014/main" val="357998806"/>
                    </a:ext>
                  </a:extLst>
                </a:gridCol>
              </a:tblGrid>
              <a:tr h="1043711">
                <a:tc>
                  <a:txBody>
                    <a:bodyPr/>
                    <a:lstStyle/>
                    <a:p>
                      <a:pPr algn="ctr"/>
                      <a:endParaRPr lang="en-US" sz="1200" dirty="0">
                        <a:solidFill>
                          <a:srgbClr val="002060"/>
                        </a:solidFill>
                      </a:endParaRPr>
                    </a:p>
                  </a:txBody>
                  <a:tcPr marL="76200" marR="76200"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002060"/>
                          </a:solidFill>
                        </a:rPr>
                        <a:t>Most Important Reason</a:t>
                      </a:r>
                    </a:p>
                  </a:txBody>
                  <a:tcPr marL="76200" marR="76200" marT="38100" marB="3810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7267000"/>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kern="1200" dirty="0">
                          <a:solidFill>
                            <a:srgbClr val="002060"/>
                          </a:solidFill>
                          <a:latin typeface="+mn-lt"/>
                          <a:ea typeface="+mn-ea"/>
                          <a:cs typeface="+mn-cs"/>
                        </a:rPr>
                        <a:t>29%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22555540"/>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kern="1200" dirty="0">
                          <a:solidFill>
                            <a:srgbClr val="002060"/>
                          </a:solidFill>
                          <a:latin typeface="+mn-lt"/>
                          <a:ea typeface="+mn-ea"/>
                          <a:cs typeface="+mn-cs"/>
                        </a:rPr>
                        <a:t>10%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9260718"/>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kern="1200" dirty="0">
                          <a:solidFill>
                            <a:srgbClr val="002060"/>
                          </a:solidFill>
                          <a:latin typeface="+mn-lt"/>
                          <a:ea typeface="+mn-ea"/>
                          <a:cs typeface="+mn-cs"/>
                        </a:rPr>
                        <a:t>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32845124"/>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kern="1200" dirty="0">
                          <a:solidFill>
                            <a:srgbClr val="002060"/>
                          </a:solidFill>
                          <a:latin typeface="+mn-lt"/>
                          <a:ea typeface="+mn-ea"/>
                          <a:cs typeface="+mn-cs"/>
                        </a:rPr>
                        <a:t>10%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8802742"/>
                  </a:ext>
                </a:extLst>
              </a:tr>
              <a:tr h="791782">
                <a:tc>
                  <a:txBody>
                    <a:bodyPr/>
                    <a:lstStyle/>
                    <a:p>
                      <a:pPr algn="ctr"/>
                      <a:endParaRPr lang="en-US" sz="1200" dirty="0">
                        <a:solidFill>
                          <a:srgbClr val="00206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kern="1200" dirty="0">
                          <a:solidFill>
                            <a:srgbClr val="002060"/>
                          </a:solidFill>
                          <a:latin typeface="+mn-lt"/>
                          <a:ea typeface="+mn-ea"/>
                          <a:cs typeface="+mn-cs"/>
                        </a:rPr>
                        <a:t>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3009671"/>
                  </a:ext>
                </a:extLst>
              </a:tr>
            </a:tbl>
          </a:graphicData>
        </a:graphic>
      </p:graphicFrame>
      <p:graphicFrame>
        <p:nvGraphicFramePr>
          <p:cNvPr id="5" name="Chart 4">
            <a:extLst>
              <a:ext uri="{FF2B5EF4-FFF2-40B4-BE49-F238E27FC236}">
                <a16:creationId xmlns:a16="http://schemas.microsoft.com/office/drawing/2014/main" id="{9E55F1B2-3FD5-4300-8F4F-A5D5F4FF3FDB}"/>
              </a:ext>
            </a:extLst>
          </p:cNvPr>
          <p:cNvGraphicFramePr/>
          <p:nvPr>
            <p:extLst>
              <p:ext uri="{D42A27DB-BD31-4B8C-83A1-F6EECF244321}">
                <p14:modId xmlns:p14="http://schemas.microsoft.com/office/powerpoint/2010/main" val="3833459098"/>
              </p:ext>
            </p:extLst>
          </p:nvPr>
        </p:nvGraphicFramePr>
        <p:xfrm>
          <a:off x="815459" y="1626851"/>
          <a:ext cx="11838728" cy="425392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94261" y="219603"/>
            <a:ext cx="10972800" cy="492443"/>
          </a:xfrm>
        </p:spPr>
        <p:txBody>
          <a:bodyPr/>
          <a:lstStyle/>
          <a:p>
            <a:r>
              <a:rPr lang="en-US" dirty="0"/>
              <a:t>What is Causing Borrowers’ Anxiety While Applying for a Loan?</a:t>
            </a:r>
          </a:p>
        </p:txBody>
      </p:sp>
      <p:sp>
        <p:nvSpPr>
          <p:cNvPr id="9" name="TextBox 8">
            <a:extLst>
              <a:ext uri="{FF2B5EF4-FFF2-40B4-BE49-F238E27FC236}">
                <a16:creationId xmlns:a16="http://schemas.microsoft.com/office/drawing/2014/main" id="{782A4484-DFD9-4372-8950-A4BC4DFC897F}"/>
              </a:ext>
            </a:extLst>
          </p:cNvPr>
          <p:cNvSpPr txBox="1"/>
          <p:nvPr/>
        </p:nvSpPr>
        <p:spPr>
          <a:xfrm>
            <a:off x="336951" y="5786263"/>
            <a:ext cx="10330405" cy="707886"/>
          </a:xfrm>
          <a:prstGeom prst="rect">
            <a:avLst/>
          </a:prstGeom>
          <a:noFill/>
        </p:spPr>
        <p:txBody>
          <a:bodyPr wrap="square" rtlCol="0">
            <a:spAutoFit/>
          </a:bodyPr>
          <a:lstStyle/>
          <a:p>
            <a:r>
              <a:rPr lang="en-US" sz="1000" dirty="0"/>
              <a:t>N=215</a:t>
            </a:r>
          </a:p>
          <a:p>
            <a:r>
              <a:rPr lang="en-US" sz="1000" dirty="0"/>
              <a:t>M29. What caused the stress or anxiety you felt DURING THE LOAN APPLICATION process? M30. What is the single most important reason you were stressed or anxious? </a:t>
            </a:r>
          </a:p>
          <a:p>
            <a:r>
              <a:rPr lang="en-US" sz="1000" dirty="0"/>
              <a:t>Source: CUNA Mutual proprietary consumer research conducted March 2019</a:t>
            </a:r>
          </a:p>
          <a:p>
            <a:endParaRPr lang="en-US" sz="1000" dirty="0"/>
          </a:p>
        </p:txBody>
      </p:sp>
      <p:sp>
        <p:nvSpPr>
          <p:cNvPr id="8" name="Rectangle 7">
            <a:extLst>
              <a:ext uri="{FF2B5EF4-FFF2-40B4-BE49-F238E27FC236}">
                <a16:creationId xmlns:a16="http://schemas.microsoft.com/office/drawing/2014/main" id="{AE12942B-FB88-4A14-AB7B-96C4B4D12C15}"/>
              </a:ext>
            </a:extLst>
          </p:cNvPr>
          <p:cNvSpPr/>
          <p:nvPr/>
        </p:nvSpPr>
        <p:spPr>
          <a:xfrm>
            <a:off x="2570957" y="865595"/>
            <a:ext cx="7061805" cy="400110"/>
          </a:xfrm>
          <a:prstGeom prst="rect">
            <a:avLst/>
          </a:prstGeom>
        </p:spPr>
        <p:txBody>
          <a:bodyPr wrap="none">
            <a:spAutoFit/>
          </a:bodyPr>
          <a:lstStyle/>
          <a:p>
            <a:r>
              <a:rPr lang="en-US" sz="2000" b="1" u="sng" dirty="0"/>
              <a:t>Sources of Anxiety During the Loan Application Process</a:t>
            </a:r>
          </a:p>
        </p:txBody>
      </p:sp>
    </p:spTree>
    <p:extLst>
      <p:ext uri="{BB962C8B-B14F-4D97-AF65-F5344CB8AC3E}">
        <p14:creationId xmlns:p14="http://schemas.microsoft.com/office/powerpoint/2010/main" val="16226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EB6E7-17CC-4E38-9B60-4BD2A70BD139}"/>
              </a:ext>
            </a:extLst>
          </p:cNvPr>
          <p:cNvSpPr>
            <a:spLocks noGrp="1"/>
          </p:cNvSpPr>
          <p:nvPr>
            <p:ph type="body" sz="quarter" idx="10"/>
          </p:nvPr>
        </p:nvSpPr>
        <p:spPr>
          <a:xfrm>
            <a:off x="1101350" y="1661020"/>
            <a:ext cx="9834874" cy="2244230"/>
          </a:xfrm>
        </p:spPr>
        <p:txBody>
          <a:bodyPr/>
          <a:lstStyle/>
          <a:p>
            <a:r>
              <a:rPr lang="en-US" dirty="0"/>
              <a:t>Actions that Can Reduce Worries/Stress Digitally </a:t>
            </a:r>
          </a:p>
        </p:txBody>
      </p:sp>
    </p:spTree>
    <p:extLst>
      <p:ext uri="{BB962C8B-B14F-4D97-AF65-F5344CB8AC3E}">
        <p14:creationId xmlns:p14="http://schemas.microsoft.com/office/powerpoint/2010/main" val="21593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158F5-165B-4299-8886-AA505D61FE3D}"/>
              </a:ext>
            </a:extLst>
          </p:cNvPr>
          <p:cNvSpPr>
            <a:spLocks noGrp="1"/>
          </p:cNvSpPr>
          <p:nvPr>
            <p:ph type="title"/>
          </p:nvPr>
        </p:nvSpPr>
        <p:spPr/>
        <p:txBody>
          <a:bodyPr/>
          <a:lstStyle/>
          <a:p>
            <a:r>
              <a:rPr lang="en-US" dirty="0"/>
              <a:t>Recommendations from Credit Union Executives</a:t>
            </a:r>
          </a:p>
        </p:txBody>
      </p:sp>
      <p:sp>
        <p:nvSpPr>
          <p:cNvPr id="10" name="Rectangle: Rounded Corners 9">
            <a:extLst>
              <a:ext uri="{FF2B5EF4-FFF2-40B4-BE49-F238E27FC236}">
                <a16:creationId xmlns:a16="http://schemas.microsoft.com/office/drawing/2014/main" id="{FAE3E6EC-791A-4B6F-A8CE-8F34F17FC046}"/>
              </a:ext>
            </a:extLst>
          </p:cNvPr>
          <p:cNvSpPr/>
          <p:nvPr/>
        </p:nvSpPr>
        <p:spPr>
          <a:xfrm>
            <a:off x="551637" y="1120142"/>
            <a:ext cx="11100609" cy="1069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Before applying for a loan:</a:t>
            </a:r>
          </a:p>
          <a:p>
            <a:pPr marL="285750" indent="-285750">
              <a:spcBef>
                <a:spcPts val="900"/>
              </a:spcBef>
              <a:buFont typeface="Arial" panose="020B0604020202020204" pitchFamily="34" charset="0"/>
              <a:buChar char="•"/>
            </a:pPr>
            <a:r>
              <a:rPr lang="en-US" sz="1600" dirty="0"/>
              <a:t>Offer financial literacy education programs and financial planning &amp; budgeting assistance</a:t>
            </a:r>
          </a:p>
        </p:txBody>
      </p:sp>
      <p:sp>
        <p:nvSpPr>
          <p:cNvPr id="12" name="Rectangle: Rounded Corners 11">
            <a:extLst>
              <a:ext uri="{FF2B5EF4-FFF2-40B4-BE49-F238E27FC236}">
                <a16:creationId xmlns:a16="http://schemas.microsoft.com/office/drawing/2014/main" id="{3989E3C5-DEDF-413C-BB60-F67BAC3802DE}"/>
              </a:ext>
            </a:extLst>
          </p:cNvPr>
          <p:cNvSpPr/>
          <p:nvPr/>
        </p:nvSpPr>
        <p:spPr>
          <a:xfrm>
            <a:off x="563357" y="2420815"/>
            <a:ext cx="5391964" cy="34583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2400" b="1" dirty="0">
                <a:solidFill>
                  <a:schemeClr val="bg1"/>
                </a:solidFill>
              </a:rPr>
              <a:t>When applying for a loan:</a:t>
            </a:r>
          </a:p>
          <a:p>
            <a:pPr marL="285750" lvl="0" indent="-285750">
              <a:spcBef>
                <a:spcPts val="1800"/>
              </a:spcBef>
              <a:buFont typeface="Arial" panose="020B0604020202020204" pitchFamily="34" charset="0"/>
              <a:buChar char="•"/>
            </a:pPr>
            <a:r>
              <a:rPr lang="en-US" sz="1600" dirty="0">
                <a:solidFill>
                  <a:schemeClr val="bg1"/>
                </a:solidFill>
              </a:rPr>
              <a:t>Ensure understanding of whole financial picture</a:t>
            </a:r>
          </a:p>
          <a:p>
            <a:pPr marL="285750" lvl="0" indent="-285750">
              <a:spcBef>
                <a:spcPts val="1800"/>
              </a:spcBef>
              <a:buFont typeface="Arial" panose="020B0604020202020204" pitchFamily="34" charset="0"/>
              <a:buChar char="•"/>
            </a:pPr>
            <a:r>
              <a:rPr lang="en-US" sz="1600" dirty="0">
                <a:solidFill>
                  <a:schemeClr val="bg1"/>
                </a:solidFill>
              </a:rPr>
              <a:t>Provide overview of the lending process / journey</a:t>
            </a:r>
          </a:p>
          <a:p>
            <a:pPr marL="285750" lvl="0" indent="-285750">
              <a:spcBef>
                <a:spcPts val="1800"/>
              </a:spcBef>
              <a:buFont typeface="Arial" panose="020B0604020202020204" pitchFamily="34" charset="0"/>
              <a:buChar char="•"/>
            </a:pPr>
            <a:r>
              <a:rPr lang="en-US" sz="1600" dirty="0">
                <a:solidFill>
                  <a:schemeClr val="bg1"/>
                </a:solidFill>
              </a:rPr>
              <a:t>Specify upfront what information will be needed</a:t>
            </a:r>
          </a:p>
          <a:p>
            <a:pPr marL="285750" lvl="0" indent="-285750">
              <a:spcBef>
                <a:spcPts val="1800"/>
              </a:spcBef>
              <a:buFont typeface="Arial" panose="020B0604020202020204" pitchFamily="34" charset="0"/>
              <a:buChar char="•"/>
            </a:pPr>
            <a:r>
              <a:rPr lang="en-US" sz="1600" dirty="0">
                <a:solidFill>
                  <a:schemeClr val="bg1"/>
                </a:solidFill>
              </a:rPr>
              <a:t>Make personalized recommendations</a:t>
            </a:r>
          </a:p>
          <a:p>
            <a:pPr marL="285750" lvl="0" indent="-285750">
              <a:spcBef>
                <a:spcPts val="1800"/>
              </a:spcBef>
              <a:buFont typeface="Arial" panose="020B0604020202020204" pitchFamily="34" charset="0"/>
              <a:buChar char="•"/>
            </a:pPr>
            <a:r>
              <a:rPr lang="en-US" sz="1600" dirty="0">
                <a:solidFill>
                  <a:schemeClr val="bg1"/>
                </a:solidFill>
              </a:rPr>
              <a:t>Communicate clearly and consistently throughout the process</a:t>
            </a:r>
          </a:p>
        </p:txBody>
      </p:sp>
      <p:sp>
        <p:nvSpPr>
          <p:cNvPr id="13" name="Rectangle: Rounded Corners 12">
            <a:extLst>
              <a:ext uri="{FF2B5EF4-FFF2-40B4-BE49-F238E27FC236}">
                <a16:creationId xmlns:a16="http://schemas.microsoft.com/office/drawing/2014/main" id="{4628879E-6671-43AC-9DC2-D271620506AB}"/>
              </a:ext>
            </a:extLst>
          </p:cNvPr>
          <p:cNvSpPr/>
          <p:nvPr/>
        </p:nvSpPr>
        <p:spPr>
          <a:xfrm>
            <a:off x="6236681" y="2420223"/>
            <a:ext cx="5391964" cy="34583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b="1" dirty="0">
                <a:solidFill>
                  <a:schemeClr val="bg1"/>
                </a:solidFill>
              </a:rPr>
              <a:t>When loan is denied:</a:t>
            </a:r>
          </a:p>
          <a:p>
            <a:pPr marL="285750" indent="-285750">
              <a:spcBef>
                <a:spcPts val="1800"/>
              </a:spcBef>
              <a:buFont typeface="Arial" panose="020B0604020202020204" pitchFamily="34" charset="0"/>
              <a:buChar char="•"/>
            </a:pPr>
            <a:r>
              <a:rPr lang="en-US" sz="1600" dirty="0">
                <a:solidFill>
                  <a:schemeClr val="bg1"/>
                </a:solidFill>
              </a:rPr>
              <a:t>Be transparent about reasons for denial</a:t>
            </a:r>
          </a:p>
          <a:p>
            <a:pPr marL="285750" indent="-285750">
              <a:spcBef>
                <a:spcPts val="1800"/>
              </a:spcBef>
              <a:buFont typeface="Arial" panose="020B0604020202020204" pitchFamily="34" charset="0"/>
              <a:buChar char="•"/>
            </a:pPr>
            <a:r>
              <a:rPr lang="en-US" sz="1600" dirty="0">
                <a:solidFill>
                  <a:schemeClr val="bg1"/>
                </a:solidFill>
              </a:rPr>
              <a:t>Offer advice on improving financial situation</a:t>
            </a:r>
          </a:p>
          <a:p>
            <a:pPr marL="285750" indent="-285750">
              <a:spcBef>
                <a:spcPts val="1800"/>
              </a:spcBef>
              <a:buFont typeface="Arial" panose="020B0604020202020204" pitchFamily="34" charset="0"/>
              <a:buChar char="•"/>
            </a:pPr>
            <a:r>
              <a:rPr lang="en-US" sz="1600" dirty="0">
                <a:solidFill>
                  <a:schemeClr val="bg1"/>
                </a:solidFill>
              </a:rPr>
              <a:t>Reassure member that a “no” now is not a “no” forever</a:t>
            </a:r>
          </a:p>
        </p:txBody>
      </p:sp>
      <p:sp>
        <p:nvSpPr>
          <p:cNvPr id="15" name="TextBox 14">
            <a:extLst>
              <a:ext uri="{FF2B5EF4-FFF2-40B4-BE49-F238E27FC236}">
                <a16:creationId xmlns:a16="http://schemas.microsoft.com/office/drawing/2014/main" id="{0E34AEC4-F38F-45E4-8AD8-1F4A89401DD9}"/>
              </a:ext>
            </a:extLst>
          </p:cNvPr>
          <p:cNvSpPr txBox="1"/>
          <p:nvPr/>
        </p:nvSpPr>
        <p:spPr>
          <a:xfrm>
            <a:off x="1731123" y="6060234"/>
            <a:ext cx="10330405" cy="246221"/>
          </a:xfrm>
          <a:prstGeom prst="rect">
            <a:avLst/>
          </a:prstGeom>
          <a:noFill/>
        </p:spPr>
        <p:txBody>
          <a:bodyPr wrap="square" rtlCol="0">
            <a:spAutoFit/>
          </a:bodyPr>
          <a:lstStyle/>
          <a:p>
            <a:pPr algn="r"/>
            <a:r>
              <a:rPr lang="en-US" sz="1000" dirty="0"/>
              <a:t>Source: CUNA Mutual proprietary credit union research conducted April-May 2019  </a:t>
            </a:r>
          </a:p>
        </p:txBody>
      </p:sp>
    </p:spTree>
    <p:extLst>
      <p:ext uri="{BB962C8B-B14F-4D97-AF65-F5344CB8AC3E}">
        <p14:creationId xmlns:p14="http://schemas.microsoft.com/office/powerpoint/2010/main" val="309306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7B8E1-BF1D-42DB-A5FC-D2A044E8F67E}"/>
              </a:ext>
            </a:extLst>
          </p:cNvPr>
          <p:cNvSpPr>
            <a:spLocks noGrp="1"/>
          </p:cNvSpPr>
          <p:nvPr>
            <p:ph type="title"/>
          </p:nvPr>
        </p:nvSpPr>
        <p:spPr>
          <a:xfrm>
            <a:off x="516466" y="180030"/>
            <a:ext cx="11675527" cy="492443"/>
          </a:xfrm>
        </p:spPr>
        <p:txBody>
          <a:bodyPr/>
          <a:lstStyle/>
          <a:p>
            <a:r>
              <a:rPr lang="en-US" dirty="0"/>
              <a:t>…By Delivering a Highly Consultative Member Experience</a:t>
            </a:r>
          </a:p>
        </p:txBody>
      </p:sp>
      <p:sp>
        <p:nvSpPr>
          <p:cNvPr id="2" name="Rectangle: Rounded Corners 1">
            <a:extLst>
              <a:ext uri="{FF2B5EF4-FFF2-40B4-BE49-F238E27FC236}">
                <a16:creationId xmlns:a16="http://schemas.microsoft.com/office/drawing/2014/main" id="{7F0BC46D-8E83-4EAC-9A0C-E70D4F9694A4}"/>
              </a:ext>
            </a:extLst>
          </p:cNvPr>
          <p:cNvSpPr/>
          <p:nvPr/>
        </p:nvSpPr>
        <p:spPr>
          <a:xfrm>
            <a:off x="431793" y="3650855"/>
            <a:ext cx="7993062" cy="2194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000" b="1" dirty="0"/>
              <a:t>CU Exec Perspective: </a:t>
            </a:r>
          </a:p>
          <a:p>
            <a:r>
              <a:rPr lang="en-US" i="1" dirty="0"/>
              <a:t>“When having that first conversation with a member, we feel it is important to talk not only about the approval process but what they should expect [in terms of] next steps... [We also] discuss the pros and cons of the loan going forward on their financial stability…” </a:t>
            </a:r>
            <a:r>
              <a:rPr lang="en-US" sz="2000" i="1" dirty="0"/>
              <a:t>   </a:t>
            </a:r>
          </a:p>
        </p:txBody>
      </p:sp>
      <p:sp>
        <p:nvSpPr>
          <p:cNvPr id="5" name="Rectangle: Rounded Corners 4">
            <a:extLst>
              <a:ext uri="{FF2B5EF4-FFF2-40B4-BE49-F238E27FC236}">
                <a16:creationId xmlns:a16="http://schemas.microsoft.com/office/drawing/2014/main" id="{6A8D3983-D84D-4DFE-BC2C-2F0C57EE3DB9}"/>
              </a:ext>
            </a:extLst>
          </p:cNvPr>
          <p:cNvSpPr/>
          <p:nvPr/>
        </p:nvSpPr>
        <p:spPr>
          <a:xfrm>
            <a:off x="431793" y="1089446"/>
            <a:ext cx="7993062" cy="2194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000" b="1" dirty="0"/>
              <a:t>Member Perspective: </a:t>
            </a:r>
          </a:p>
          <a:p>
            <a:r>
              <a:rPr lang="en-US" i="1" dirty="0"/>
              <a:t>“I have been using XYZ Credit Union for the past few years and the service has been amazing. They are always very helpful to sit down and talk about my accounts and questions. Additionally they also have very low fees and  always put the customers’ interest first.”</a:t>
            </a:r>
          </a:p>
        </p:txBody>
      </p:sp>
      <p:pic>
        <p:nvPicPr>
          <p:cNvPr id="3074" name="Picture 2" descr="https://cunamutual.widencollective.com/thumbnail/81857e84-15bf-4e62-ab25-a52b27b7920e/av/2048px/I9A0012_1.jpg?t=1558319611004&amp;s=9a0e86f4e0ca56300f57293dd16504f9658b8974">
            <a:extLst>
              <a:ext uri="{FF2B5EF4-FFF2-40B4-BE49-F238E27FC236}">
                <a16:creationId xmlns:a16="http://schemas.microsoft.com/office/drawing/2014/main" id="{AEC86610-E987-4F6A-9E6A-829C5DB84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505" y="1057898"/>
            <a:ext cx="3151127" cy="479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A5B2057-BB36-45EA-86DF-B17D7B40CE36}"/>
              </a:ext>
            </a:extLst>
          </p:cNvPr>
          <p:cNvSpPr/>
          <p:nvPr/>
        </p:nvSpPr>
        <p:spPr>
          <a:xfrm>
            <a:off x="5442857" y="6051405"/>
            <a:ext cx="6675245" cy="246221"/>
          </a:xfrm>
          <a:prstGeom prst="rect">
            <a:avLst/>
          </a:prstGeom>
        </p:spPr>
        <p:txBody>
          <a:bodyPr wrap="square">
            <a:spAutoFit/>
          </a:bodyPr>
          <a:lstStyle/>
          <a:p>
            <a:pPr algn="r"/>
            <a:r>
              <a:rPr lang="en-US" sz="1000" dirty="0"/>
              <a:t>Source: CUNA Mutual proprietary research of CU executives conducted May 2019; depositaccounts.com</a:t>
            </a:r>
          </a:p>
        </p:txBody>
      </p:sp>
    </p:spTree>
    <p:extLst>
      <p:ext uri="{BB962C8B-B14F-4D97-AF65-F5344CB8AC3E}">
        <p14:creationId xmlns:p14="http://schemas.microsoft.com/office/powerpoint/2010/main" val="426206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35D182-2DF8-426D-A566-64A7106E40D5}"/>
              </a:ext>
            </a:extLst>
          </p:cNvPr>
          <p:cNvSpPr>
            <a:spLocks noGrp="1"/>
          </p:cNvSpPr>
          <p:nvPr>
            <p:ph type="title"/>
          </p:nvPr>
        </p:nvSpPr>
        <p:spPr>
          <a:xfrm>
            <a:off x="516467" y="41529"/>
            <a:ext cx="10972800" cy="769441"/>
          </a:xfrm>
        </p:spPr>
        <p:txBody>
          <a:bodyPr/>
          <a:lstStyle/>
          <a:p>
            <a:r>
              <a:rPr lang="en-US" sz="1800" dirty="0"/>
              <a:t>Borrowers’ Worries &amp; Stress:</a:t>
            </a:r>
            <a:br>
              <a:rPr lang="en-US" dirty="0"/>
            </a:br>
            <a:r>
              <a:rPr lang="en-US" dirty="0"/>
              <a:t>“Worried My Credit Score May Not Be High Enough”</a:t>
            </a:r>
          </a:p>
        </p:txBody>
      </p:sp>
      <p:pic>
        <p:nvPicPr>
          <p:cNvPr id="5" name="Picture 4">
            <a:extLst>
              <a:ext uri="{FF2B5EF4-FFF2-40B4-BE49-F238E27FC236}">
                <a16:creationId xmlns:a16="http://schemas.microsoft.com/office/drawing/2014/main" id="{E107989A-E8BB-4136-9069-DFA435B91671}"/>
              </a:ext>
            </a:extLst>
          </p:cNvPr>
          <p:cNvPicPr/>
          <p:nvPr/>
        </p:nvPicPr>
        <p:blipFill>
          <a:blip r:embed="rId3"/>
          <a:stretch>
            <a:fillRect/>
          </a:stretch>
        </p:blipFill>
        <p:spPr>
          <a:xfrm>
            <a:off x="788384" y="1817077"/>
            <a:ext cx="10387037" cy="4126521"/>
          </a:xfrm>
          <a:prstGeom prst="rect">
            <a:avLst/>
          </a:prstGeom>
        </p:spPr>
      </p:pic>
      <p:sp>
        <p:nvSpPr>
          <p:cNvPr id="9" name="Speech Bubble: Rectangle with Corners Rounded 8">
            <a:extLst>
              <a:ext uri="{FF2B5EF4-FFF2-40B4-BE49-F238E27FC236}">
                <a16:creationId xmlns:a16="http://schemas.microsoft.com/office/drawing/2014/main" id="{608079E2-CD52-4DA8-87F9-9EC85C3E339E}"/>
              </a:ext>
            </a:extLst>
          </p:cNvPr>
          <p:cNvSpPr/>
          <p:nvPr/>
        </p:nvSpPr>
        <p:spPr>
          <a:xfrm>
            <a:off x="9303026" y="4582898"/>
            <a:ext cx="2400560" cy="1151022"/>
          </a:xfrm>
          <a:prstGeom prst="wedgeRoundRectCallout">
            <a:avLst>
              <a:gd name="adj1" fmla="val -99131"/>
              <a:gd name="adj2" fmla="val -5467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Credit score featured on web branch dashboard</a:t>
            </a:r>
          </a:p>
        </p:txBody>
      </p:sp>
      <p:sp>
        <p:nvSpPr>
          <p:cNvPr id="6" name="Rectangle: Rounded Corners 5">
            <a:extLst>
              <a:ext uri="{FF2B5EF4-FFF2-40B4-BE49-F238E27FC236}">
                <a16:creationId xmlns:a16="http://schemas.microsoft.com/office/drawing/2014/main" id="{3EFE7F95-A505-428E-AD6F-1946413B9A4B}"/>
              </a:ext>
            </a:extLst>
          </p:cNvPr>
          <p:cNvSpPr/>
          <p:nvPr/>
        </p:nvSpPr>
        <p:spPr>
          <a:xfrm>
            <a:off x="292293" y="933581"/>
            <a:ext cx="11607414" cy="5904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Some financial institutions now offer credit scores to their customers</a:t>
            </a:r>
          </a:p>
        </p:txBody>
      </p:sp>
      <p:sp>
        <p:nvSpPr>
          <p:cNvPr id="7" name="TextBox 6">
            <a:extLst>
              <a:ext uri="{FF2B5EF4-FFF2-40B4-BE49-F238E27FC236}">
                <a16:creationId xmlns:a16="http://schemas.microsoft.com/office/drawing/2014/main" id="{3FB995CD-8EE0-4F57-A3A1-AEDE5AC70BEF}"/>
              </a:ext>
            </a:extLst>
          </p:cNvPr>
          <p:cNvSpPr txBox="1"/>
          <p:nvPr/>
        </p:nvSpPr>
        <p:spPr>
          <a:xfrm>
            <a:off x="10324916" y="6063604"/>
            <a:ext cx="1832553" cy="246221"/>
          </a:xfrm>
          <a:prstGeom prst="rect">
            <a:avLst/>
          </a:prstGeom>
          <a:noFill/>
        </p:spPr>
        <p:txBody>
          <a:bodyPr wrap="none" rtlCol="0">
            <a:spAutoFit/>
          </a:bodyPr>
          <a:lstStyle/>
          <a:p>
            <a:r>
              <a:rPr lang="en-US" sz="1000" dirty="0"/>
              <a:t>Courtesy of UW Credit Union</a:t>
            </a:r>
          </a:p>
        </p:txBody>
      </p:sp>
    </p:spTree>
    <p:extLst>
      <p:ext uri="{BB962C8B-B14F-4D97-AF65-F5344CB8AC3E}">
        <p14:creationId xmlns:p14="http://schemas.microsoft.com/office/powerpoint/2010/main" val="173730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35D182-2DF8-426D-A566-64A7106E40D5}"/>
              </a:ext>
            </a:extLst>
          </p:cNvPr>
          <p:cNvSpPr>
            <a:spLocks noGrp="1"/>
          </p:cNvSpPr>
          <p:nvPr>
            <p:ph type="title"/>
          </p:nvPr>
        </p:nvSpPr>
        <p:spPr>
          <a:xfrm>
            <a:off x="516467" y="41529"/>
            <a:ext cx="10972800" cy="769441"/>
          </a:xfrm>
        </p:spPr>
        <p:txBody>
          <a:bodyPr/>
          <a:lstStyle/>
          <a:p>
            <a:r>
              <a:rPr lang="en-US" sz="1800" dirty="0"/>
              <a:t>Borrowers’ Worries &amp; Stress:</a:t>
            </a:r>
            <a:br>
              <a:rPr lang="en-US" dirty="0"/>
            </a:br>
            <a:r>
              <a:rPr lang="en-US" dirty="0"/>
              <a:t>“Worried My Credit Score May Not Be High Enough”</a:t>
            </a:r>
          </a:p>
        </p:txBody>
      </p:sp>
      <p:pic>
        <p:nvPicPr>
          <p:cNvPr id="2" name="Picture 1">
            <a:extLst>
              <a:ext uri="{FF2B5EF4-FFF2-40B4-BE49-F238E27FC236}">
                <a16:creationId xmlns:a16="http://schemas.microsoft.com/office/drawing/2014/main" id="{3FFFBBC8-BAB0-4908-9B6E-D5B96859334C}"/>
              </a:ext>
            </a:extLst>
          </p:cNvPr>
          <p:cNvPicPr>
            <a:picLocks noChangeAspect="1"/>
          </p:cNvPicPr>
          <p:nvPr/>
        </p:nvPicPr>
        <p:blipFill>
          <a:blip r:embed="rId3"/>
          <a:stretch>
            <a:fillRect/>
          </a:stretch>
        </p:blipFill>
        <p:spPr>
          <a:xfrm>
            <a:off x="419100" y="1245751"/>
            <a:ext cx="4752381" cy="4028571"/>
          </a:xfrm>
          <a:prstGeom prst="rect">
            <a:avLst/>
          </a:prstGeom>
        </p:spPr>
      </p:pic>
      <p:pic>
        <p:nvPicPr>
          <p:cNvPr id="4" name="Picture 3">
            <a:extLst>
              <a:ext uri="{FF2B5EF4-FFF2-40B4-BE49-F238E27FC236}">
                <a16:creationId xmlns:a16="http://schemas.microsoft.com/office/drawing/2014/main" id="{E1BCCC5A-6833-4BB1-B1F2-DB534F081159}"/>
              </a:ext>
            </a:extLst>
          </p:cNvPr>
          <p:cNvPicPr>
            <a:picLocks noChangeAspect="1"/>
          </p:cNvPicPr>
          <p:nvPr/>
        </p:nvPicPr>
        <p:blipFill>
          <a:blip r:embed="rId4"/>
          <a:stretch>
            <a:fillRect/>
          </a:stretch>
        </p:blipFill>
        <p:spPr>
          <a:xfrm>
            <a:off x="5587378" y="1244000"/>
            <a:ext cx="4054797" cy="4030322"/>
          </a:xfrm>
          <a:prstGeom prst="rect">
            <a:avLst/>
          </a:prstGeom>
        </p:spPr>
      </p:pic>
      <p:sp>
        <p:nvSpPr>
          <p:cNvPr id="5" name="Rectangle: Rounded Corners 4">
            <a:extLst>
              <a:ext uri="{FF2B5EF4-FFF2-40B4-BE49-F238E27FC236}">
                <a16:creationId xmlns:a16="http://schemas.microsoft.com/office/drawing/2014/main" id="{7384DBF6-C387-486F-BBC2-7C05CC2CEC01}"/>
              </a:ext>
            </a:extLst>
          </p:cNvPr>
          <p:cNvSpPr/>
          <p:nvPr/>
        </p:nvSpPr>
        <p:spPr>
          <a:xfrm>
            <a:off x="419100" y="5481727"/>
            <a:ext cx="11607414" cy="5904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 few even offer simulators to test impact of different scenarios on your credit scores</a:t>
            </a:r>
          </a:p>
        </p:txBody>
      </p:sp>
      <p:sp>
        <p:nvSpPr>
          <p:cNvPr id="6" name="Rectangle: Rounded Corners 5">
            <a:extLst>
              <a:ext uri="{FF2B5EF4-FFF2-40B4-BE49-F238E27FC236}">
                <a16:creationId xmlns:a16="http://schemas.microsoft.com/office/drawing/2014/main" id="{9244E4F7-F52F-4AAD-B5D4-989E46E98E7F}"/>
              </a:ext>
            </a:extLst>
          </p:cNvPr>
          <p:cNvSpPr/>
          <p:nvPr/>
        </p:nvSpPr>
        <p:spPr>
          <a:xfrm>
            <a:off x="9530943" y="1244000"/>
            <a:ext cx="2486994" cy="40303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i="1" dirty="0"/>
              <a:t>“The member response has been off-the-charts positive!”</a:t>
            </a:r>
          </a:p>
          <a:p>
            <a:pPr marL="171450" indent="-171450" algn="r">
              <a:spcBef>
                <a:spcPts val="1200"/>
              </a:spcBef>
              <a:buFontTx/>
              <a:buChar char="-"/>
            </a:pPr>
            <a:r>
              <a:rPr lang="en-US" sz="1200" b="1" dirty="0"/>
              <a:t>EVP / Chief Credit Officer</a:t>
            </a:r>
          </a:p>
          <a:p>
            <a:pPr algn="r"/>
            <a:r>
              <a:rPr lang="en-US" sz="1200" b="1" dirty="0"/>
              <a:t>UW Credit Union</a:t>
            </a:r>
          </a:p>
        </p:txBody>
      </p:sp>
      <p:sp>
        <p:nvSpPr>
          <p:cNvPr id="8" name="TextBox 7">
            <a:extLst>
              <a:ext uri="{FF2B5EF4-FFF2-40B4-BE49-F238E27FC236}">
                <a16:creationId xmlns:a16="http://schemas.microsoft.com/office/drawing/2014/main" id="{F28297F7-C35A-48A5-BF71-4B07B4F5E4C4}"/>
              </a:ext>
            </a:extLst>
          </p:cNvPr>
          <p:cNvSpPr txBox="1"/>
          <p:nvPr/>
        </p:nvSpPr>
        <p:spPr>
          <a:xfrm>
            <a:off x="10324916" y="6063604"/>
            <a:ext cx="1832553" cy="246221"/>
          </a:xfrm>
          <a:prstGeom prst="rect">
            <a:avLst/>
          </a:prstGeom>
          <a:noFill/>
        </p:spPr>
        <p:txBody>
          <a:bodyPr wrap="none" rtlCol="0">
            <a:spAutoFit/>
          </a:bodyPr>
          <a:lstStyle/>
          <a:p>
            <a:r>
              <a:rPr lang="en-US" sz="1000" dirty="0"/>
              <a:t>Courtesy of UW Credit Union</a:t>
            </a:r>
          </a:p>
        </p:txBody>
      </p:sp>
    </p:spTree>
    <p:extLst>
      <p:ext uri="{BB962C8B-B14F-4D97-AF65-F5344CB8AC3E}">
        <p14:creationId xmlns:p14="http://schemas.microsoft.com/office/powerpoint/2010/main" val="342861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E10A-017B-409E-9EAE-3646318CF59A}"/>
              </a:ext>
            </a:extLst>
          </p:cNvPr>
          <p:cNvSpPr>
            <a:spLocks noGrp="1"/>
          </p:cNvSpPr>
          <p:nvPr>
            <p:ph type="title"/>
          </p:nvPr>
        </p:nvSpPr>
        <p:spPr>
          <a:xfrm>
            <a:off x="516467" y="41528"/>
            <a:ext cx="10972800" cy="769441"/>
          </a:xfrm>
        </p:spPr>
        <p:txBody>
          <a:bodyPr/>
          <a:lstStyle/>
          <a:p>
            <a:r>
              <a:rPr lang="en-US" sz="1800" dirty="0"/>
              <a:t>Borrowers’ Worries &amp; Stress:</a:t>
            </a:r>
            <a:br>
              <a:rPr lang="en-US" sz="2800" dirty="0"/>
            </a:br>
            <a:r>
              <a:rPr lang="en-US" dirty="0"/>
              <a:t>“Not Certain if I Could Afford Payments”</a:t>
            </a:r>
          </a:p>
        </p:txBody>
      </p:sp>
      <p:pic>
        <p:nvPicPr>
          <p:cNvPr id="3" name="Picture 2">
            <a:extLst>
              <a:ext uri="{FF2B5EF4-FFF2-40B4-BE49-F238E27FC236}">
                <a16:creationId xmlns:a16="http://schemas.microsoft.com/office/drawing/2014/main" id="{7CC3AA49-4BC1-459B-947F-FFC24387FC58}"/>
              </a:ext>
            </a:extLst>
          </p:cNvPr>
          <p:cNvPicPr>
            <a:picLocks noChangeAspect="1"/>
          </p:cNvPicPr>
          <p:nvPr/>
        </p:nvPicPr>
        <p:blipFill>
          <a:blip r:embed="rId3"/>
          <a:stretch>
            <a:fillRect/>
          </a:stretch>
        </p:blipFill>
        <p:spPr>
          <a:xfrm>
            <a:off x="292293" y="1735417"/>
            <a:ext cx="5803707" cy="3902052"/>
          </a:xfrm>
          <a:prstGeom prst="rect">
            <a:avLst/>
          </a:prstGeom>
        </p:spPr>
      </p:pic>
      <p:pic>
        <p:nvPicPr>
          <p:cNvPr id="6" name="Picture 5">
            <a:extLst>
              <a:ext uri="{FF2B5EF4-FFF2-40B4-BE49-F238E27FC236}">
                <a16:creationId xmlns:a16="http://schemas.microsoft.com/office/drawing/2014/main" id="{83AB0D9C-0D57-4BEB-8CAF-DABEC1316BD6}"/>
              </a:ext>
            </a:extLst>
          </p:cNvPr>
          <p:cNvPicPr>
            <a:picLocks noChangeAspect="1"/>
          </p:cNvPicPr>
          <p:nvPr/>
        </p:nvPicPr>
        <p:blipFill>
          <a:blip r:embed="rId4"/>
          <a:stretch>
            <a:fillRect/>
          </a:stretch>
        </p:blipFill>
        <p:spPr>
          <a:xfrm>
            <a:off x="6295286" y="1735417"/>
            <a:ext cx="5604421" cy="4360583"/>
          </a:xfrm>
          <a:prstGeom prst="rect">
            <a:avLst/>
          </a:prstGeom>
        </p:spPr>
      </p:pic>
      <p:sp>
        <p:nvSpPr>
          <p:cNvPr id="7" name="Rectangle: Rounded Corners 6">
            <a:extLst>
              <a:ext uri="{FF2B5EF4-FFF2-40B4-BE49-F238E27FC236}">
                <a16:creationId xmlns:a16="http://schemas.microsoft.com/office/drawing/2014/main" id="{443F684A-E976-49EA-A3B2-BE2D22E7F8AC}"/>
              </a:ext>
            </a:extLst>
          </p:cNvPr>
          <p:cNvSpPr/>
          <p:nvPr/>
        </p:nvSpPr>
        <p:spPr>
          <a:xfrm>
            <a:off x="292293" y="933581"/>
            <a:ext cx="11607414" cy="5904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Some lenders are offering loan affordability calculators</a:t>
            </a:r>
          </a:p>
        </p:txBody>
      </p:sp>
      <p:sp>
        <p:nvSpPr>
          <p:cNvPr id="8" name="Oval 7">
            <a:extLst>
              <a:ext uri="{FF2B5EF4-FFF2-40B4-BE49-F238E27FC236}">
                <a16:creationId xmlns:a16="http://schemas.microsoft.com/office/drawing/2014/main" id="{8A1D5592-3867-4328-AE0F-F055AF39E846}"/>
              </a:ext>
            </a:extLst>
          </p:cNvPr>
          <p:cNvSpPr/>
          <p:nvPr/>
        </p:nvSpPr>
        <p:spPr>
          <a:xfrm>
            <a:off x="353784" y="2176290"/>
            <a:ext cx="3995272" cy="50256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05F941AF-F6AF-4930-93EC-BC9E8BFF8D07}"/>
              </a:ext>
            </a:extLst>
          </p:cNvPr>
          <p:cNvSpPr/>
          <p:nvPr/>
        </p:nvSpPr>
        <p:spPr>
          <a:xfrm>
            <a:off x="6400797" y="2769559"/>
            <a:ext cx="3293151" cy="50256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7A4C15AB-83F9-44EC-8A0F-B3918164E6CC}"/>
              </a:ext>
            </a:extLst>
          </p:cNvPr>
          <p:cNvSpPr txBox="1"/>
          <p:nvPr/>
        </p:nvSpPr>
        <p:spPr>
          <a:xfrm>
            <a:off x="10594848" y="6071616"/>
            <a:ext cx="1545616" cy="246221"/>
          </a:xfrm>
          <a:prstGeom prst="rect">
            <a:avLst/>
          </a:prstGeom>
          <a:noFill/>
        </p:spPr>
        <p:txBody>
          <a:bodyPr wrap="none" rtlCol="0">
            <a:spAutoFit/>
          </a:bodyPr>
          <a:lstStyle/>
          <a:p>
            <a:r>
              <a:rPr lang="en-US" sz="1000" dirty="0"/>
              <a:t>Source: Roadloans.com</a:t>
            </a:r>
          </a:p>
        </p:txBody>
      </p:sp>
    </p:spTree>
    <p:extLst>
      <p:ext uri="{BB962C8B-B14F-4D97-AF65-F5344CB8AC3E}">
        <p14:creationId xmlns:p14="http://schemas.microsoft.com/office/powerpoint/2010/main" val="170438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4127-E2CD-4757-A8F6-40B3133AD5C9}"/>
              </a:ext>
            </a:extLst>
          </p:cNvPr>
          <p:cNvSpPr>
            <a:spLocks noGrp="1"/>
          </p:cNvSpPr>
          <p:nvPr>
            <p:ph type="title"/>
          </p:nvPr>
        </p:nvSpPr>
        <p:spPr>
          <a:xfrm>
            <a:off x="516467" y="41528"/>
            <a:ext cx="10972800" cy="769441"/>
          </a:xfrm>
        </p:spPr>
        <p:txBody>
          <a:bodyPr/>
          <a:lstStyle/>
          <a:p>
            <a:r>
              <a:rPr lang="en-US" sz="1800" dirty="0"/>
              <a:t>Borrowers’ Worries &amp; Stress:</a:t>
            </a:r>
            <a:br>
              <a:rPr lang="en-US" sz="2800" dirty="0"/>
            </a:br>
            <a:r>
              <a:rPr lang="en-US" dirty="0"/>
              <a:t>“Worried About Not Knowing if I Would be Approved”</a:t>
            </a:r>
          </a:p>
        </p:txBody>
      </p:sp>
      <p:pic>
        <p:nvPicPr>
          <p:cNvPr id="4" name="Picture 3">
            <a:extLst>
              <a:ext uri="{FF2B5EF4-FFF2-40B4-BE49-F238E27FC236}">
                <a16:creationId xmlns:a16="http://schemas.microsoft.com/office/drawing/2014/main" id="{A35CFEC8-39E0-4903-880B-67E9A1CE62B5}"/>
              </a:ext>
            </a:extLst>
          </p:cNvPr>
          <p:cNvPicPr>
            <a:picLocks noChangeAspect="1"/>
          </p:cNvPicPr>
          <p:nvPr/>
        </p:nvPicPr>
        <p:blipFill>
          <a:blip r:embed="rId3"/>
          <a:stretch>
            <a:fillRect/>
          </a:stretch>
        </p:blipFill>
        <p:spPr>
          <a:xfrm>
            <a:off x="7475041" y="992599"/>
            <a:ext cx="3570911" cy="4291179"/>
          </a:xfrm>
          <a:prstGeom prst="rect">
            <a:avLst/>
          </a:prstGeom>
        </p:spPr>
      </p:pic>
      <p:sp>
        <p:nvSpPr>
          <p:cNvPr id="9" name="Rectangle: Rounded Corners 8">
            <a:extLst>
              <a:ext uri="{FF2B5EF4-FFF2-40B4-BE49-F238E27FC236}">
                <a16:creationId xmlns:a16="http://schemas.microsoft.com/office/drawing/2014/main" id="{CE1D05EC-4CDF-4C5B-BB8E-FBB8C3840AFB}"/>
              </a:ext>
            </a:extLst>
          </p:cNvPr>
          <p:cNvSpPr/>
          <p:nvPr/>
        </p:nvSpPr>
        <p:spPr>
          <a:xfrm>
            <a:off x="292293" y="5615307"/>
            <a:ext cx="11607414" cy="5904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Pre-approved and click-to-accept loan offers address this worry  </a:t>
            </a:r>
          </a:p>
        </p:txBody>
      </p:sp>
      <p:pic>
        <p:nvPicPr>
          <p:cNvPr id="10" name="Picture 9">
            <a:extLst>
              <a:ext uri="{FF2B5EF4-FFF2-40B4-BE49-F238E27FC236}">
                <a16:creationId xmlns:a16="http://schemas.microsoft.com/office/drawing/2014/main" id="{BAE64179-676F-423B-8E0D-9E84FF5D48C0}"/>
              </a:ext>
            </a:extLst>
          </p:cNvPr>
          <p:cNvPicPr>
            <a:picLocks noChangeAspect="1"/>
          </p:cNvPicPr>
          <p:nvPr/>
        </p:nvPicPr>
        <p:blipFill>
          <a:blip r:embed="rId4"/>
          <a:stretch>
            <a:fillRect/>
          </a:stretch>
        </p:blipFill>
        <p:spPr>
          <a:xfrm>
            <a:off x="735932" y="975650"/>
            <a:ext cx="4890257" cy="4381504"/>
          </a:xfrm>
          <a:prstGeom prst="rect">
            <a:avLst/>
          </a:prstGeom>
        </p:spPr>
      </p:pic>
      <p:sp>
        <p:nvSpPr>
          <p:cNvPr id="11" name="Oval 10">
            <a:extLst>
              <a:ext uri="{FF2B5EF4-FFF2-40B4-BE49-F238E27FC236}">
                <a16:creationId xmlns:a16="http://schemas.microsoft.com/office/drawing/2014/main" id="{5EC20194-FB2F-4B2B-AF8F-C538AAF34094}"/>
              </a:ext>
            </a:extLst>
          </p:cNvPr>
          <p:cNvSpPr/>
          <p:nvPr/>
        </p:nvSpPr>
        <p:spPr>
          <a:xfrm>
            <a:off x="707357" y="1524002"/>
            <a:ext cx="3158791" cy="713983"/>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1450011-715C-4A1F-821D-EE2D5770BFEE}"/>
              </a:ext>
            </a:extLst>
          </p:cNvPr>
          <p:cNvSpPr txBox="1"/>
          <p:nvPr/>
        </p:nvSpPr>
        <p:spPr>
          <a:xfrm>
            <a:off x="9387840" y="5271568"/>
            <a:ext cx="1765227" cy="246221"/>
          </a:xfrm>
          <a:prstGeom prst="rect">
            <a:avLst/>
          </a:prstGeom>
          <a:noFill/>
        </p:spPr>
        <p:txBody>
          <a:bodyPr wrap="none" rtlCol="0">
            <a:spAutoFit/>
          </a:bodyPr>
          <a:lstStyle/>
          <a:p>
            <a:r>
              <a:rPr lang="en-US" sz="1000" dirty="0"/>
              <a:t>Source: </a:t>
            </a:r>
            <a:r>
              <a:rPr lang="en-US" sz="1000" dirty="0" err="1"/>
              <a:t>CUneXus</a:t>
            </a:r>
            <a:r>
              <a:rPr lang="en-US" sz="1000" dirty="0"/>
              <a:t> Solutions</a:t>
            </a:r>
          </a:p>
        </p:txBody>
      </p:sp>
    </p:spTree>
    <p:extLst>
      <p:ext uri="{BB962C8B-B14F-4D97-AF65-F5344CB8AC3E}">
        <p14:creationId xmlns:p14="http://schemas.microsoft.com/office/powerpoint/2010/main" val="25287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9B8193-C7A5-47EE-9EFB-9EA7153631B6}"/>
              </a:ext>
            </a:extLst>
          </p:cNvPr>
          <p:cNvPicPr>
            <a:picLocks noChangeAspect="1"/>
          </p:cNvPicPr>
          <p:nvPr/>
        </p:nvPicPr>
        <p:blipFill>
          <a:blip r:embed="rId3"/>
          <a:stretch>
            <a:fillRect/>
          </a:stretch>
        </p:blipFill>
        <p:spPr>
          <a:xfrm>
            <a:off x="757098" y="1420726"/>
            <a:ext cx="5098269" cy="3992519"/>
          </a:xfrm>
          <a:prstGeom prst="rect">
            <a:avLst/>
          </a:prstGeom>
        </p:spPr>
      </p:pic>
      <p:sp>
        <p:nvSpPr>
          <p:cNvPr id="5" name="Title 1">
            <a:extLst>
              <a:ext uri="{FF2B5EF4-FFF2-40B4-BE49-F238E27FC236}">
                <a16:creationId xmlns:a16="http://schemas.microsoft.com/office/drawing/2014/main" id="{59FC04DB-FDE5-4C58-9DF6-78201FF6A056}"/>
              </a:ext>
            </a:extLst>
          </p:cNvPr>
          <p:cNvSpPr txBox="1">
            <a:spLocks/>
          </p:cNvSpPr>
          <p:nvPr/>
        </p:nvSpPr>
        <p:spPr bwMode="auto">
          <a:xfrm>
            <a:off x="516467" y="41528"/>
            <a:ext cx="1097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r>
              <a:rPr lang="en-US" sz="1800" kern="0" dirty="0"/>
              <a:t>Borrowers’ Worries &amp; Stress:</a:t>
            </a:r>
            <a:br>
              <a:rPr lang="en-US" sz="2800" kern="0" dirty="0"/>
            </a:br>
            <a:r>
              <a:rPr lang="en-US" kern="0" dirty="0"/>
              <a:t>“Worried About Not Knowing if I Would be Approved”</a:t>
            </a:r>
          </a:p>
        </p:txBody>
      </p:sp>
      <p:sp>
        <p:nvSpPr>
          <p:cNvPr id="6" name="Rectangle: Rounded Corners 5">
            <a:extLst>
              <a:ext uri="{FF2B5EF4-FFF2-40B4-BE49-F238E27FC236}">
                <a16:creationId xmlns:a16="http://schemas.microsoft.com/office/drawing/2014/main" id="{D7995611-3D14-4260-B24C-D17D5778CDC3}"/>
              </a:ext>
            </a:extLst>
          </p:cNvPr>
          <p:cNvSpPr/>
          <p:nvPr/>
        </p:nvSpPr>
        <p:spPr>
          <a:xfrm>
            <a:off x="292293" y="5493547"/>
            <a:ext cx="11607414" cy="5904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Credit Karma Even Provides Consumers With “Approval Odds”</a:t>
            </a:r>
          </a:p>
        </p:txBody>
      </p:sp>
      <p:pic>
        <p:nvPicPr>
          <p:cNvPr id="2" name="Picture 1">
            <a:extLst>
              <a:ext uri="{FF2B5EF4-FFF2-40B4-BE49-F238E27FC236}">
                <a16:creationId xmlns:a16="http://schemas.microsoft.com/office/drawing/2014/main" id="{A4919E40-5321-4F9F-924A-8001AB7C3A6C}"/>
              </a:ext>
            </a:extLst>
          </p:cNvPr>
          <p:cNvPicPr>
            <a:picLocks noChangeAspect="1"/>
          </p:cNvPicPr>
          <p:nvPr/>
        </p:nvPicPr>
        <p:blipFill>
          <a:blip r:embed="rId4"/>
          <a:stretch>
            <a:fillRect/>
          </a:stretch>
        </p:blipFill>
        <p:spPr>
          <a:xfrm>
            <a:off x="6548754" y="2155853"/>
            <a:ext cx="4477375" cy="3029373"/>
          </a:xfrm>
          <a:prstGeom prst="rect">
            <a:avLst/>
          </a:prstGeom>
        </p:spPr>
      </p:pic>
      <p:sp>
        <p:nvSpPr>
          <p:cNvPr id="3" name="TextBox 2">
            <a:extLst>
              <a:ext uri="{FF2B5EF4-FFF2-40B4-BE49-F238E27FC236}">
                <a16:creationId xmlns:a16="http://schemas.microsoft.com/office/drawing/2014/main" id="{CB58A234-AAEB-4BCC-813C-D1E4B533EB22}"/>
              </a:ext>
            </a:extLst>
          </p:cNvPr>
          <p:cNvSpPr txBox="1"/>
          <p:nvPr/>
        </p:nvSpPr>
        <p:spPr>
          <a:xfrm>
            <a:off x="6531501" y="1397477"/>
            <a:ext cx="3778727" cy="400110"/>
          </a:xfrm>
          <a:prstGeom prst="rect">
            <a:avLst/>
          </a:prstGeom>
          <a:noFill/>
        </p:spPr>
        <p:txBody>
          <a:bodyPr wrap="none" rtlCol="0">
            <a:spAutoFit/>
          </a:bodyPr>
          <a:lstStyle/>
          <a:p>
            <a:r>
              <a:rPr lang="en-US" sz="2000" b="1" u="sng" dirty="0">
                <a:solidFill>
                  <a:schemeClr val="bg2">
                    <a:lumMod val="50000"/>
                  </a:schemeClr>
                </a:solidFill>
              </a:rPr>
              <a:t>Credit Karma Approval Odds:</a:t>
            </a:r>
          </a:p>
        </p:txBody>
      </p:sp>
      <p:sp>
        <p:nvSpPr>
          <p:cNvPr id="8" name="TextBox 7">
            <a:extLst>
              <a:ext uri="{FF2B5EF4-FFF2-40B4-BE49-F238E27FC236}">
                <a16:creationId xmlns:a16="http://schemas.microsoft.com/office/drawing/2014/main" id="{A3854456-85DA-4C19-820A-478002DB1F50}"/>
              </a:ext>
            </a:extLst>
          </p:cNvPr>
          <p:cNvSpPr txBox="1"/>
          <p:nvPr/>
        </p:nvSpPr>
        <p:spPr>
          <a:xfrm>
            <a:off x="9603945" y="5074307"/>
            <a:ext cx="1412566" cy="246221"/>
          </a:xfrm>
          <a:prstGeom prst="rect">
            <a:avLst/>
          </a:prstGeom>
          <a:noFill/>
        </p:spPr>
        <p:txBody>
          <a:bodyPr wrap="none" rtlCol="0">
            <a:spAutoFit/>
          </a:bodyPr>
          <a:lstStyle/>
          <a:p>
            <a:r>
              <a:rPr lang="en-US" sz="1000" dirty="0"/>
              <a:t>Source: Credit Karma</a:t>
            </a:r>
          </a:p>
        </p:txBody>
      </p:sp>
    </p:spTree>
    <p:extLst>
      <p:ext uri="{BB962C8B-B14F-4D97-AF65-F5344CB8AC3E}">
        <p14:creationId xmlns:p14="http://schemas.microsoft.com/office/powerpoint/2010/main" val="350855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6283-F5FB-466B-9449-FABF4AEBB01F}"/>
              </a:ext>
            </a:extLst>
          </p:cNvPr>
          <p:cNvSpPr>
            <a:spLocks noGrp="1"/>
          </p:cNvSpPr>
          <p:nvPr>
            <p:ph type="title"/>
          </p:nvPr>
        </p:nvSpPr>
        <p:spPr>
          <a:xfrm>
            <a:off x="516467" y="41529"/>
            <a:ext cx="10972800" cy="769441"/>
          </a:xfrm>
        </p:spPr>
        <p:txBody>
          <a:bodyPr/>
          <a:lstStyle/>
          <a:p>
            <a:r>
              <a:rPr lang="en-US" sz="1800" dirty="0"/>
              <a:t>Borrowers’ Worries &amp; Stress:</a:t>
            </a:r>
            <a:br>
              <a:rPr lang="en-US" sz="2800" dirty="0"/>
            </a:br>
            <a:r>
              <a:rPr lang="en-US" dirty="0"/>
              <a:t>“Worried About Not Knowing My Alternatives if Denied”</a:t>
            </a:r>
          </a:p>
        </p:txBody>
      </p:sp>
      <p:grpSp>
        <p:nvGrpSpPr>
          <p:cNvPr id="6" name="Group 5">
            <a:extLst>
              <a:ext uri="{FF2B5EF4-FFF2-40B4-BE49-F238E27FC236}">
                <a16:creationId xmlns:a16="http://schemas.microsoft.com/office/drawing/2014/main" id="{E1790E1E-9457-4F61-9338-6AF911838EAF}"/>
              </a:ext>
            </a:extLst>
          </p:cNvPr>
          <p:cNvGrpSpPr/>
          <p:nvPr/>
        </p:nvGrpSpPr>
        <p:grpSpPr>
          <a:xfrm>
            <a:off x="7170820" y="1680067"/>
            <a:ext cx="4726800" cy="4259862"/>
            <a:chOff x="6240379" y="1042054"/>
            <a:chExt cx="5352442" cy="4773892"/>
          </a:xfrm>
        </p:grpSpPr>
        <p:pic>
          <p:nvPicPr>
            <p:cNvPr id="3" name="Picture 2">
              <a:extLst>
                <a:ext uri="{FF2B5EF4-FFF2-40B4-BE49-F238E27FC236}">
                  <a16:creationId xmlns:a16="http://schemas.microsoft.com/office/drawing/2014/main" id="{1CCCF299-AEC2-4871-AEB7-09449FA07E35}"/>
                </a:ext>
              </a:extLst>
            </p:cNvPr>
            <p:cNvPicPr>
              <a:picLocks noChangeAspect="1"/>
            </p:cNvPicPr>
            <p:nvPr/>
          </p:nvPicPr>
          <p:blipFill>
            <a:blip r:embed="rId3"/>
            <a:stretch>
              <a:fillRect/>
            </a:stretch>
          </p:blipFill>
          <p:spPr>
            <a:xfrm>
              <a:off x="6416841" y="1042054"/>
              <a:ext cx="5175980" cy="4773892"/>
            </a:xfrm>
            <a:prstGeom prst="rect">
              <a:avLst/>
            </a:prstGeom>
          </p:spPr>
        </p:pic>
        <p:sp>
          <p:nvSpPr>
            <p:cNvPr id="4" name="Oval 3">
              <a:extLst>
                <a:ext uri="{FF2B5EF4-FFF2-40B4-BE49-F238E27FC236}">
                  <a16:creationId xmlns:a16="http://schemas.microsoft.com/office/drawing/2014/main" id="{BA105623-0C11-4FFC-A7C1-5C69FB024755}"/>
                </a:ext>
              </a:extLst>
            </p:cNvPr>
            <p:cNvSpPr/>
            <p:nvPr/>
          </p:nvSpPr>
          <p:spPr>
            <a:xfrm>
              <a:off x="6240379" y="2312569"/>
              <a:ext cx="4652210" cy="71437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5" name="Picture 4">
            <a:extLst>
              <a:ext uri="{FF2B5EF4-FFF2-40B4-BE49-F238E27FC236}">
                <a16:creationId xmlns:a16="http://schemas.microsoft.com/office/drawing/2014/main" id="{FEA2FFF4-55A0-43F9-AE63-C85D0032829F}"/>
              </a:ext>
            </a:extLst>
          </p:cNvPr>
          <p:cNvPicPr>
            <a:picLocks noChangeAspect="1"/>
          </p:cNvPicPr>
          <p:nvPr/>
        </p:nvPicPr>
        <p:blipFill>
          <a:blip r:embed="rId4"/>
          <a:stretch>
            <a:fillRect/>
          </a:stretch>
        </p:blipFill>
        <p:spPr>
          <a:xfrm>
            <a:off x="144378" y="1696109"/>
            <a:ext cx="6723549" cy="4139546"/>
          </a:xfrm>
          <a:prstGeom prst="rect">
            <a:avLst/>
          </a:prstGeom>
        </p:spPr>
      </p:pic>
      <p:sp>
        <p:nvSpPr>
          <p:cNvPr id="7" name="Rectangle: Rounded Corners 6">
            <a:extLst>
              <a:ext uri="{FF2B5EF4-FFF2-40B4-BE49-F238E27FC236}">
                <a16:creationId xmlns:a16="http://schemas.microsoft.com/office/drawing/2014/main" id="{F1679EC3-0453-4125-BDDA-5508EAE00F88}"/>
              </a:ext>
            </a:extLst>
          </p:cNvPr>
          <p:cNvSpPr/>
          <p:nvPr/>
        </p:nvSpPr>
        <p:spPr>
          <a:xfrm>
            <a:off x="292293" y="933581"/>
            <a:ext cx="11607414" cy="5904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 few lenders do provide advice / tips to consumers who were denied credit</a:t>
            </a:r>
          </a:p>
        </p:txBody>
      </p:sp>
      <p:sp>
        <p:nvSpPr>
          <p:cNvPr id="8" name="Oval 7">
            <a:extLst>
              <a:ext uri="{FF2B5EF4-FFF2-40B4-BE49-F238E27FC236}">
                <a16:creationId xmlns:a16="http://schemas.microsoft.com/office/drawing/2014/main" id="{61C011A5-9139-4BF4-A102-973583E5A9FA}"/>
              </a:ext>
            </a:extLst>
          </p:cNvPr>
          <p:cNvSpPr/>
          <p:nvPr/>
        </p:nvSpPr>
        <p:spPr>
          <a:xfrm>
            <a:off x="370111" y="2078316"/>
            <a:ext cx="6817036" cy="131802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1418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9F675BB-14B1-421C-B9D7-6B928D10B8B9}"/>
              </a:ext>
            </a:extLst>
          </p:cNvPr>
          <p:cNvSpPr/>
          <p:nvPr/>
        </p:nvSpPr>
        <p:spPr>
          <a:xfrm>
            <a:off x="8448786" y="1261720"/>
            <a:ext cx="3674202" cy="382786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D9592DA3-BCD9-4442-81E2-F9B585EDACF7}"/>
              </a:ext>
            </a:extLst>
          </p:cNvPr>
          <p:cNvSpPr/>
          <p:nvPr/>
        </p:nvSpPr>
        <p:spPr>
          <a:xfrm>
            <a:off x="77168" y="1261720"/>
            <a:ext cx="8225438" cy="382786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EB43FB-BFC0-484B-BD8F-8F0586DFA465}"/>
              </a:ext>
            </a:extLst>
          </p:cNvPr>
          <p:cNvSpPr>
            <a:spLocks noGrp="1"/>
          </p:cNvSpPr>
          <p:nvPr>
            <p:ph type="title"/>
          </p:nvPr>
        </p:nvSpPr>
        <p:spPr>
          <a:xfrm>
            <a:off x="522618" y="14104"/>
            <a:ext cx="11851997" cy="800219"/>
          </a:xfrm>
        </p:spPr>
        <p:txBody>
          <a:bodyPr/>
          <a:lstStyle/>
          <a:p>
            <a:r>
              <a:rPr lang="en-US" sz="1800" dirty="0"/>
              <a:t>Borrowers’ Worries &amp; Stress:</a:t>
            </a:r>
            <a:br>
              <a:rPr lang="en-US" sz="2800" dirty="0"/>
            </a:br>
            <a:r>
              <a:rPr lang="en-US" sz="2800" dirty="0"/>
              <a:t>“Stressed About Paperwork &amp; Time Needed to Complete It”</a:t>
            </a:r>
          </a:p>
        </p:txBody>
      </p:sp>
      <p:sp>
        <p:nvSpPr>
          <p:cNvPr id="10" name="Rectangle: Rounded Corners 9">
            <a:extLst>
              <a:ext uri="{FF2B5EF4-FFF2-40B4-BE49-F238E27FC236}">
                <a16:creationId xmlns:a16="http://schemas.microsoft.com/office/drawing/2014/main" id="{F853FFCE-5EBA-48A9-95A9-B1983B10F080}"/>
              </a:ext>
            </a:extLst>
          </p:cNvPr>
          <p:cNvSpPr/>
          <p:nvPr/>
        </p:nvSpPr>
        <p:spPr>
          <a:xfrm>
            <a:off x="77168" y="5281643"/>
            <a:ext cx="12045820" cy="9643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Some lenders manage expectations before the application and provide guideposts during the application process to address this worry</a:t>
            </a:r>
          </a:p>
        </p:txBody>
      </p:sp>
      <p:pic>
        <p:nvPicPr>
          <p:cNvPr id="11" name="Picture 10">
            <a:extLst>
              <a:ext uri="{FF2B5EF4-FFF2-40B4-BE49-F238E27FC236}">
                <a16:creationId xmlns:a16="http://schemas.microsoft.com/office/drawing/2014/main" id="{C7BD4438-3A04-45D7-B88D-FF02EE647000}"/>
              </a:ext>
            </a:extLst>
          </p:cNvPr>
          <p:cNvPicPr>
            <a:picLocks noChangeAspect="1"/>
          </p:cNvPicPr>
          <p:nvPr/>
        </p:nvPicPr>
        <p:blipFill>
          <a:blip r:embed="rId3"/>
          <a:stretch>
            <a:fillRect/>
          </a:stretch>
        </p:blipFill>
        <p:spPr>
          <a:xfrm>
            <a:off x="366678" y="1658538"/>
            <a:ext cx="7644913" cy="3127802"/>
          </a:xfrm>
          <a:prstGeom prst="rect">
            <a:avLst/>
          </a:prstGeom>
        </p:spPr>
      </p:pic>
      <p:sp>
        <p:nvSpPr>
          <p:cNvPr id="5" name="Oval 4">
            <a:extLst>
              <a:ext uri="{FF2B5EF4-FFF2-40B4-BE49-F238E27FC236}">
                <a16:creationId xmlns:a16="http://schemas.microsoft.com/office/drawing/2014/main" id="{F6E50A74-8E67-4DDF-995D-5D2F5E772928}"/>
              </a:ext>
            </a:extLst>
          </p:cNvPr>
          <p:cNvSpPr/>
          <p:nvPr/>
        </p:nvSpPr>
        <p:spPr>
          <a:xfrm>
            <a:off x="149008" y="3122762"/>
            <a:ext cx="2788209" cy="191556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D672AB56-D675-439D-82E8-0C74E7335330}"/>
              </a:ext>
            </a:extLst>
          </p:cNvPr>
          <p:cNvPicPr>
            <a:picLocks noChangeAspect="1"/>
          </p:cNvPicPr>
          <p:nvPr/>
        </p:nvPicPr>
        <p:blipFill>
          <a:blip r:embed="rId4"/>
          <a:stretch>
            <a:fillRect/>
          </a:stretch>
        </p:blipFill>
        <p:spPr>
          <a:xfrm>
            <a:off x="8592116" y="1866243"/>
            <a:ext cx="3384692" cy="2727272"/>
          </a:xfrm>
          <a:prstGeom prst="rect">
            <a:avLst/>
          </a:prstGeom>
        </p:spPr>
      </p:pic>
      <p:sp>
        <p:nvSpPr>
          <p:cNvPr id="6" name="Arrow: Pentagon 5">
            <a:extLst>
              <a:ext uri="{FF2B5EF4-FFF2-40B4-BE49-F238E27FC236}">
                <a16:creationId xmlns:a16="http://schemas.microsoft.com/office/drawing/2014/main" id="{C7C08CCF-82A0-410A-83A3-281CB8BF1FE3}"/>
              </a:ext>
            </a:extLst>
          </p:cNvPr>
          <p:cNvSpPr/>
          <p:nvPr/>
        </p:nvSpPr>
        <p:spPr>
          <a:xfrm>
            <a:off x="8695634" y="1932315"/>
            <a:ext cx="1276503" cy="635417"/>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Progress Indicator</a:t>
            </a:r>
          </a:p>
        </p:txBody>
      </p:sp>
      <p:sp>
        <p:nvSpPr>
          <p:cNvPr id="7" name="TextBox 6">
            <a:extLst>
              <a:ext uri="{FF2B5EF4-FFF2-40B4-BE49-F238E27FC236}">
                <a16:creationId xmlns:a16="http://schemas.microsoft.com/office/drawing/2014/main" id="{5DBE6938-B220-4048-9DBD-79909D8DE67B}"/>
              </a:ext>
            </a:extLst>
          </p:cNvPr>
          <p:cNvSpPr txBox="1"/>
          <p:nvPr/>
        </p:nvSpPr>
        <p:spPr>
          <a:xfrm>
            <a:off x="6653590" y="4810724"/>
            <a:ext cx="1148071" cy="246221"/>
          </a:xfrm>
          <a:prstGeom prst="rect">
            <a:avLst/>
          </a:prstGeom>
          <a:noFill/>
        </p:spPr>
        <p:txBody>
          <a:bodyPr wrap="none" rtlCol="0">
            <a:spAutoFit/>
          </a:bodyPr>
          <a:lstStyle/>
          <a:p>
            <a:r>
              <a:rPr lang="en-US" sz="1000" dirty="0"/>
              <a:t>Source: Upgrade</a:t>
            </a:r>
          </a:p>
        </p:txBody>
      </p:sp>
      <p:sp>
        <p:nvSpPr>
          <p:cNvPr id="13" name="TextBox 12">
            <a:extLst>
              <a:ext uri="{FF2B5EF4-FFF2-40B4-BE49-F238E27FC236}">
                <a16:creationId xmlns:a16="http://schemas.microsoft.com/office/drawing/2014/main" id="{3712F187-1D7D-436C-ACF6-13A5137E6DCC}"/>
              </a:ext>
            </a:extLst>
          </p:cNvPr>
          <p:cNvSpPr txBox="1"/>
          <p:nvPr/>
        </p:nvSpPr>
        <p:spPr>
          <a:xfrm>
            <a:off x="8930921" y="4810080"/>
            <a:ext cx="2685351" cy="246221"/>
          </a:xfrm>
          <a:prstGeom prst="rect">
            <a:avLst/>
          </a:prstGeom>
          <a:noFill/>
        </p:spPr>
        <p:txBody>
          <a:bodyPr wrap="none" rtlCol="0">
            <a:spAutoFit/>
          </a:bodyPr>
          <a:lstStyle/>
          <a:p>
            <a:r>
              <a:rPr lang="en-US" sz="1000" dirty="0"/>
              <a:t>Source: Rocket Mortgage by Quicken Loans</a:t>
            </a:r>
          </a:p>
        </p:txBody>
      </p:sp>
    </p:spTree>
    <p:extLst>
      <p:ext uri="{BB962C8B-B14F-4D97-AF65-F5344CB8AC3E}">
        <p14:creationId xmlns:p14="http://schemas.microsoft.com/office/powerpoint/2010/main" val="13870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20BC-CAB6-4826-98DC-1C98012D2692}"/>
              </a:ext>
            </a:extLst>
          </p:cNvPr>
          <p:cNvSpPr>
            <a:spLocks noGrp="1"/>
          </p:cNvSpPr>
          <p:nvPr>
            <p:ph type="title"/>
          </p:nvPr>
        </p:nvSpPr>
        <p:spPr/>
        <p:txBody>
          <a:bodyPr/>
          <a:lstStyle/>
          <a:p>
            <a:r>
              <a:rPr lang="en-US" dirty="0"/>
              <a:t>Mobile Video Banking Holds Much Promise</a:t>
            </a:r>
          </a:p>
        </p:txBody>
      </p:sp>
      <p:sp>
        <p:nvSpPr>
          <p:cNvPr id="7" name="Rectangle: Rounded Corners 6">
            <a:extLst>
              <a:ext uri="{FF2B5EF4-FFF2-40B4-BE49-F238E27FC236}">
                <a16:creationId xmlns:a16="http://schemas.microsoft.com/office/drawing/2014/main" id="{EC4F82D3-0EC9-4375-ADA7-256D848F2F6F}"/>
              </a:ext>
            </a:extLst>
          </p:cNvPr>
          <p:cNvSpPr/>
          <p:nvPr/>
        </p:nvSpPr>
        <p:spPr>
          <a:xfrm>
            <a:off x="7953153" y="1520230"/>
            <a:ext cx="4080582" cy="35727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i="1" dirty="0"/>
              <a:t>“There is a human element and an emotional impact that video brings that non-video communication doesn’t.  …Emotion is the most powerful driver of better customer experience.”</a:t>
            </a:r>
          </a:p>
          <a:p>
            <a:pPr marL="171450" indent="-171450" algn="r">
              <a:spcBef>
                <a:spcPts val="1200"/>
              </a:spcBef>
              <a:buFontTx/>
              <a:buChar char="-"/>
            </a:pPr>
            <a:r>
              <a:rPr lang="en-US" sz="1100" b="1" dirty="0"/>
              <a:t>Peter </a:t>
            </a:r>
            <a:r>
              <a:rPr lang="en-US" sz="1100" b="1" dirty="0" err="1"/>
              <a:t>Wannemacher</a:t>
            </a:r>
            <a:r>
              <a:rPr lang="en-US" sz="1100" b="1" dirty="0"/>
              <a:t>, Forrester Research</a:t>
            </a:r>
          </a:p>
        </p:txBody>
      </p:sp>
      <p:sp>
        <p:nvSpPr>
          <p:cNvPr id="6" name="TextBox 5">
            <a:extLst>
              <a:ext uri="{FF2B5EF4-FFF2-40B4-BE49-F238E27FC236}">
                <a16:creationId xmlns:a16="http://schemas.microsoft.com/office/drawing/2014/main" id="{10DCE9A4-3F7E-4897-A195-02A151B884A4}"/>
              </a:ext>
            </a:extLst>
          </p:cNvPr>
          <p:cNvSpPr txBox="1"/>
          <p:nvPr/>
        </p:nvSpPr>
        <p:spPr>
          <a:xfrm>
            <a:off x="4072846" y="6079115"/>
            <a:ext cx="8074646" cy="246221"/>
          </a:xfrm>
          <a:prstGeom prst="rect">
            <a:avLst/>
          </a:prstGeom>
          <a:noFill/>
        </p:spPr>
        <p:txBody>
          <a:bodyPr wrap="none" rtlCol="0">
            <a:spAutoFit/>
          </a:bodyPr>
          <a:lstStyle/>
          <a:p>
            <a:pPr algn="r"/>
            <a:r>
              <a:rPr lang="en-US" sz="1000" dirty="0"/>
              <a:t>Sources: Pioneer Federal Credit Union; “Consumers Love Chatting With Two-Way Video Banking Tech”, thefinancialbrand.com, 4/24/2019 </a:t>
            </a:r>
          </a:p>
        </p:txBody>
      </p:sp>
      <p:pic>
        <p:nvPicPr>
          <p:cNvPr id="5" name="Picture 4">
            <a:extLst>
              <a:ext uri="{FF2B5EF4-FFF2-40B4-BE49-F238E27FC236}">
                <a16:creationId xmlns:a16="http://schemas.microsoft.com/office/drawing/2014/main" id="{DC447038-6816-4A96-B65C-B9DB18EE9187}"/>
              </a:ext>
            </a:extLst>
          </p:cNvPr>
          <p:cNvPicPr>
            <a:picLocks noChangeAspect="1"/>
          </p:cNvPicPr>
          <p:nvPr/>
        </p:nvPicPr>
        <p:blipFill>
          <a:blip r:embed="rId3"/>
          <a:stretch>
            <a:fillRect/>
          </a:stretch>
        </p:blipFill>
        <p:spPr>
          <a:xfrm>
            <a:off x="349654" y="1520230"/>
            <a:ext cx="7203067" cy="3668454"/>
          </a:xfrm>
          <a:prstGeom prst="rect">
            <a:avLst/>
          </a:prstGeom>
        </p:spPr>
      </p:pic>
    </p:spTree>
    <p:extLst>
      <p:ext uri="{BB962C8B-B14F-4D97-AF65-F5344CB8AC3E}">
        <p14:creationId xmlns:p14="http://schemas.microsoft.com/office/powerpoint/2010/main" val="199003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643110-8478-49DA-833D-C9BC47D3E1AA}"/>
              </a:ext>
            </a:extLst>
          </p:cNvPr>
          <p:cNvPicPr>
            <a:picLocks noChangeAspect="1"/>
          </p:cNvPicPr>
          <p:nvPr/>
        </p:nvPicPr>
        <p:blipFill>
          <a:blip r:embed="rId3"/>
          <a:stretch>
            <a:fillRect/>
          </a:stretch>
        </p:blipFill>
        <p:spPr>
          <a:xfrm>
            <a:off x="890841" y="1587260"/>
            <a:ext cx="6604897" cy="4604376"/>
          </a:xfrm>
          <a:prstGeom prst="rect">
            <a:avLst/>
          </a:prstGeom>
        </p:spPr>
      </p:pic>
      <p:sp>
        <p:nvSpPr>
          <p:cNvPr id="9" name="Rectangle: Rounded Corners 8">
            <a:extLst>
              <a:ext uri="{FF2B5EF4-FFF2-40B4-BE49-F238E27FC236}">
                <a16:creationId xmlns:a16="http://schemas.microsoft.com/office/drawing/2014/main" id="{5568F8CF-93E5-4B8F-8E33-19C34F09C273}"/>
              </a:ext>
            </a:extLst>
          </p:cNvPr>
          <p:cNvSpPr/>
          <p:nvPr/>
        </p:nvSpPr>
        <p:spPr>
          <a:xfrm>
            <a:off x="292293" y="933580"/>
            <a:ext cx="11607414" cy="8072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New artificial intelligence technologies are learning and recognizing human emotions and using that knowledge to make chatbots seem more empathetic</a:t>
            </a:r>
          </a:p>
        </p:txBody>
      </p:sp>
      <p:sp>
        <p:nvSpPr>
          <p:cNvPr id="2" name="Title 1">
            <a:extLst>
              <a:ext uri="{FF2B5EF4-FFF2-40B4-BE49-F238E27FC236}">
                <a16:creationId xmlns:a16="http://schemas.microsoft.com/office/drawing/2014/main" id="{92DD900C-D9F9-41A6-817A-D09CD225BBB2}"/>
              </a:ext>
            </a:extLst>
          </p:cNvPr>
          <p:cNvSpPr>
            <a:spLocks noGrp="1"/>
          </p:cNvSpPr>
          <p:nvPr>
            <p:ph type="title"/>
          </p:nvPr>
        </p:nvSpPr>
        <p:spPr>
          <a:xfrm>
            <a:off x="516467" y="164639"/>
            <a:ext cx="10972800" cy="523220"/>
          </a:xfrm>
        </p:spPr>
        <p:txBody>
          <a:bodyPr/>
          <a:lstStyle/>
          <a:p>
            <a:r>
              <a:rPr lang="en-US" sz="2800" dirty="0"/>
              <a:t>The Future is Closer Than You Think </a:t>
            </a:r>
          </a:p>
        </p:txBody>
      </p:sp>
      <p:sp>
        <p:nvSpPr>
          <p:cNvPr id="4" name="Rectangle: Rounded Corners 3">
            <a:extLst>
              <a:ext uri="{FF2B5EF4-FFF2-40B4-BE49-F238E27FC236}">
                <a16:creationId xmlns:a16="http://schemas.microsoft.com/office/drawing/2014/main" id="{8FEDBEFE-3AD9-44FA-B7C9-A7A1C8B6A234}"/>
              </a:ext>
            </a:extLst>
          </p:cNvPr>
          <p:cNvSpPr/>
          <p:nvPr/>
        </p:nvSpPr>
        <p:spPr>
          <a:xfrm>
            <a:off x="3798049" y="4554747"/>
            <a:ext cx="3568909" cy="1608583"/>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088742BE-5B42-4F89-B47F-78C7EAF4BB1D}"/>
              </a:ext>
            </a:extLst>
          </p:cNvPr>
          <p:cNvSpPr/>
          <p:nvPr/>
        </p:nvSpPr>
        <p:spPr>
          <a:xfrm>
            <a:off x="7485823" y="4330459"/>
            <a:ext cx="4259556" cy="2029905"/>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ctr">
              <a:lnSpc>
                <a:spcPct val="120000"/>
              </a:lnSpc>
            </a:pPr>
            <a:r>
              <a:rPr lang="en-US" sz="2000" b="1" dirty="0"/>
              <a:t>This chatbot can respond with empathy</a:t>
            </a:r>
          </a:p>
        </p:txBody>
      </p:sp>
      <p:sp>
        <p:nvSpPr>
          <p:cNvPr id="5" name="TextBox 4">
            <a:extLst>
              <a:ext uri="{FF2B5EF4-FFF2-40B4-BE49-F238E27FC236}">
                <a16:creationId xmlns:a16="http://schemas.microsoft.com/office/drawing/2014/main" id="{F274241D-9CD7-4DAD-AD27-2D5AEB92BA36}"/>
              </a:ext>
            </a:extLst>
          </p:cNvPr>
          <p:cNvSpPr txBox="1"/>
          <p:nvPr/>
        </p:nvSpPr>
        <p:spPr>
          <a:xfrm>
            <a:off x="8863585" y="5924420"/>
            <a:ext cx="3206496" cy="400110"/>
          </a:xfrm>
          <a:prstGeom prst="rect">
            <a:avLst/>
          </a:prstGeom>
          <a:noFill/>
        </p:spPr>
        <p:txBody>
          <a:bodyPr wrap="square" rtlCol="0">
            <a:spAutoFit/>
          </a:bodyPr>
          <a:lstStyle/>
          <a:p>
            <a:pPr algn="r"/>
            <a:r>
              <a:rPr lang="en-US" sz="1000" dirty="0"/>
              <a:t>Source: </a:t>
            </a:r>
            <a:r>
              <a:rPr lang="en-US" sz="1000" dirty="0" err="1"/>
              <a:t>Structurely</a:t>
            </a:r>
            <a:r>
              <a:rPr lang="en-US" sz="1000" dirty="0"/>
              <a:t>; “The power and potential of emotional chatbots”, </a:t>
            </a:r>
            <a:r>
              <a:rPr lang="en-US" sz="1000" dirty="0" err="1"/>
              <a:t>MarketingTech</a:t>
            </a:r>
            <a:r>
              <a:rPr lang="en-US" sz="1000" dirty="0"/>
              <a:t>, 10/19/2018</a:t>
            </a:r>
          </a:p>
        </p:txBody>
      </p:sp>
    </p:spTree>
    <p:extLst>
      <p:ext uri="{BB962C8B-B14F-4D97-AF65-F5344CB8AC3E}">
        <p14:creationId xmlns:p14="http://schemas.microsoft.com/office/powerpoint/2010/main" val="266261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4F675-3B2B-449C-9270-F61175266B9C}"/>
              </a:ext>
            </a:extLst>
          </p:cNvPr>
          <p:cNvPicPr>
            <a:picLocks noChangeAspect="1"/>
          </p:cNvPicPr>
          <p:nvPr/>
        </p:nvPicPr>
        <p:blipFill>
          <a:blip r:embed="rId3">
            <a:alphaModFix amt="30000"/>
          </a:blip>
          <a:stretch>
            <a:fillRect/>
          </a:stretch>
        </p:blipFill>
        <p:spPr>
          <a:xfrm>
            <a:off x="0" y="679385"/>
            <a:ext cx="12192000" cy="6167647"/>
          </a:xfrm>
          <a:prstGeom prst="rect">
            <a:avLst/>
          </a:prstGeom>
        </p:spPr>
      </p:pic>
      <p:sp>
        <p:nvSpPr>
          <p:cNvPr id="9" name="Rectangle 8">
            <a:extLst>
              <a:ext uri="{FF2B5EF4-FFF2-40B4-BE49-F238E27FC236}">
                <a16:creationId xmlns:a16="http://schemas.microsoft.com/office/drawing/2014/main" id="{503A54C7-F311-4E22-9DF6-7FC525192482}"/>
              </a:ext>
            </a:extLst>
          </p:cNvPr>
          <p:cNvSpPr/>
          <p:nvPr/>
        </p:nvSpPr>
        <p:spPr>
          <a:xfrm>
            <a:off x="363348" y="1240338"/>
            <a:ext cx="2612396" cy="4981575"/>
          </a:xfrm>
          <a:prstGeom prst="rect">
            <a:avLst/>
          </a:prstGeom>
          <a:solidFill>
            <a:schemeClr val="accent1">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u="sng" dirty="0">
              <a:solidFill>
                <a:srgbClr val="FFFFCC"/>
              </a:solidFill>
            </a:endParaRPr>
          </a:p>
          <a:p>
            <a:pPr algn="ctr"/>
            <a:endParaRPr lang="en-US" sz="2400" b="1" u="sng" dirty="0">
              <a:solidFill>
                <a:srgbClr val="FFFFCC"/>
              </a:solidFill>
            </a:endParaRPr>
          </a:p>
          <a:p>
            <a:pPr algn="ctr"/>
            <a:r>
              <a:rPr lang="en-US" sz="2400" b="1" u="sng" dirty="0">
                <a:solidFill>
                  <a:srgbClr val="FFFFCC"/>
                </a:solidFill>
              </a:rPr>
              <a:t>Situation</a:t>
            </a:r>
          </a:p>
          <a:p>
            <a:pPr algn="ctr">
              <a:spcBef>
                <a:spcPts val="600"/>
              </a:spcBef>
            </a:pPr>
            <a:r>
              <a:rPr lang="en-US" sz="2400" b="1" dirty="0">
                <a:solidFill>
                  <a:srgbClr val="FFFFCC"/>
                </a:solidFill>
              </a:rPr>
              <a:t>A majority of your members are worried/ stressed during the lending process</a:t>
            </a:r>
            <a:endParaRPr lang="en-US" sz="2400" dirty="0"/>
          </a:p>
        </p:txBody>
      </p:sp>
      <p:sp>
        <p:nvSpPr>
          <p:cNvPr id="3" name="Title 2">
            <a:extLst>
              <a:ext uri="{FF2B5EF4-FFF2-40B4-BE49-F238E27FC236}">
                <a16:creationId xmlns:a16="http://schemas.microsoft.com/office/drawing/2014/main" id="{5A75AC3B-4596-4CA4-92D2-0C3B23F4E231}"/>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410507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C34D-EAA1-4D25-9840-A006EC1E18AA}"/>
              </a:ext>
            </a:extLst>
          </p:cNvPr>
          <p:cNvSpPr>
            <a:spLocks noGrp="1"/>
          </p:cNvSpPr>
          <p:nvPr>
            <p:ph type="title"/>
          </p:nvPr>
        </p:nvSpPr>
        <p:spPr/>
        <p:txBody>
          <a:bodyPr/>
          <a:lstStyle/>
          <a:p>
            <a:r>
              <a:rPr lang="en-US" dirty="0"/>
              <a:t>Providing a Consultative Digital Experience is a Challenge</a:t>
            </a:r>
          </a:p>
        </p:txBody>
      </p:sp>
      <p:sp>
        <p:nvSpPr>
          <p:cNvPr id="8" name="TextBox 7">
            <a:extLst>
              <a:ext uri="{FF2B5EF4-FFF2-40B4-BE49-F238E27FC236}">
                <a16:creationId xmlns:a16="http://schemas.microsoft.com/office/drawing/2014/main" id="{999BFD94-6AC7-4565-8078-11167407B7DD}"/>
              </a:ext>
            </a:extLst>
          </p:cNvPr>
          <p:cNvSpPr txBox="1"/>
          <p:nvPr/>
        </p:nvSpPr>
        <p:spPr>
          <a:xfrm>
            <a:off x="5039010" y="6067448"/>
            <a:ext cx="7067961" cy="246221"/>
          </a:xfrm>
          <a:prstGeom prst="rect">
            <a:avLst/>
          </a:prstGeom>
          <a:noFill/>
        </p:spPr>
        <p:txBody>
          <a:bodyPr wrap="none" rtlCol="0">
            <a:spAutoFit/>
          </a:bodyPr>
          <a:lstStyle/>
          <a:p>
            <a:pPr algn="r"/>
            <a:r>
              <a:rPr lang="en-US" sz="1000" dirty="0"/>
              <a:t>Source: JD Power, “Bank Customers Happier Using </a:t>
            </a:r>
            <a:r>
              <a:rPr lang="en-US" sz="1000" dirty="0" err="1"/>
              <a:t>Branch+Digital</a:t>
            </a:r>
            <a:r>
              <a:rPr lang="en-US" sz="1000" dirty="0"/>
              <a:t> Than Digital Only”, thefinancialbrand.com, 5/13/2019</a:t>
            </a:r>
          </a:p>
        </p:txBody>
      </p:sp>
      <p:pic>
        <p:nvPicPr>
          <p:cNvPr id="4" name="Content Placeholder 3">
            <a:extLst>
              <a:ext uri="{FF2B5EF4-FFF2-40B4-BE49-F238E27FC236}">
                <a16:creationId xmlns:a16="http://schemas.microsoft.com/office/drawing/2014/main" id="{5B3CC040-2BB4-4B43-A8D3-4BA6E7168A55}"/>
              </a:ext>
            </a:extLst>
          </p:cNvPr>
          <p:cNvPicPr>
            <a:picLocks noGrp="1" noChangeAspect="1"/>
          </p:cNvPicPr>
          <p:nvPr>
            <p:ph idx="1"/>
          </p:nvPr>
        </p:nvPicPr>
        <p:blipFill>
          <a:blip r:embed="rId3"/>
          <a:stretch>
            <a:fillRect/>
          </a:stretch>
        </p:blipFill>
        <p:spPr>
          <a:xfrm>
            <a:off x="3354670" y="856359"/>
            <a:ext cx="5545489" cy="5198897"/>
          </a:xfrm>
          <a:prstGeom prst="rect">
            <a:avLst/>
          </a:prstGeom>
        </p:spPr>
      </p:pic>
    </p:spTree>
    <p:extLst>
      <p:ext uri="{BB962C8B-B14F-4D97-AF65-F5344CB8AC3E}">
        <p14:creationId xmlns:p14="http://schemas.microsoft.com/office/powerpoint/2010/main" val="11910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4F675-3B2B-449C-9270-F61175266B9C}"/>
              </a:ext>
            </a:extLst>
          </p:cNvPr>
          <p:cNvPicPr>
            <a:picLocks noChangeAspect="1"/>
          </p:cNvPicPr>
          <p:nvPr/>
        </p:nvPicPr>
        <p:blipFill>
          <a:blip r:embed="rId3">
            <a:alphaModFix amt="30000"/>
          </a:blip>
          <a:stretch>
            <a:fillRect/>
          </a:stretch>
        </p:blipFill>
        <p:spPr>
          <a:xfrm>
            <a:off x="0" y="679385"/>
            <a:ext cx="12192000" cy="6167647"/>
          </a:xfrm>
          <a:prstGeom prst="rect">
            <a:avLst/>
          </a:prstGeom>
        </p:spPr>
      </p:pic>
      <p:sp>
        <p:nvSpPr>
          <p:cNvPr id="9" name="Rectangle 8">
            <a:extLst>
              <a:ext uri="{FF2B5EF4-FFF2-40B4-BE49-F238E27FC236}">
                <a16:creationId xmlns:a16="http://schemas.microsoft.com/office/drawing/2014/main" id="{503A54C7-F311-4E22-9DF6-7FC525192482}"/>
              </a:ext>
            </a:extLst>
          </p:cNvPr>
          <p:cNvSpPr/>
          <p:nvPr/>
        </p:nvSpPr>
        <p:spPr>
          <a:xfrm>
            <a:off x="363348" y="1240338"/>
            <a:ext cx="2612396" cy="4981575"/>
          </a:xfrm>
          <a:prstGeom prst="rect">
            <a:avLst/>
          </a:prstGeom>
          <a:solidFill>
            <a:schemeClr val="accent1">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u="sng" dirty="0">
              <a:solidFill>
                <a:srgbClr val="FFFFCC"/>
              </a:solidFill>
            </a:endParaRPr>
          </a:p>
          <a:p>
            <a:pPr algn="ctr"/>
            <a:endParaRPr lang="en-US" sz="2400" b="1" u="sng" dirty="0">
              <a:solidFill>
                <a:srgbClr val="FFFFCC"/>
              </a:solidFill>
            </a:endParaRPr>
          </a:p>
          <a:p>
            <a:pPr algn="ctr"/>
            <a:r>
              <a:rPr lang="en-US" sz="2400" b="1" u="sng" dirty="0">
                <a:solidFill>
                  <a:srgbClr val="FFFFCC"/>
                </a:solidFill>
              </a:rPr>
              <a:t>Situation</a:t>
            </a:r>
          </a:p>
          <a:p>
            <a:pPr algn="ctr">
              <a:spcBef>
                <a:spcPts val="600"/>
              </a:spcBef>
            </a:pPr>
            <a:r>
              <a:rPr lang="en-US" sz="2400" b="1" dirty="0">
                <a:solidFill>
                  <a:srgbClr val="FFFFCC"/>
                </a:solidFill>
              </a:rPr>
              <a:t>A majority of your members are worried / stressed during the lending process</a:t>
            </a:r>
            <a:endParaRPr lang="en-US" sz="2400" dirty="0"/>
          </a:p>
        </p:txBody>
      </p:sp>
      <p:sp>
        <p:nvSpPr>
          <p:cNvPr id="10" name="Rectangle 9">
            <a:extLst>
              <a:ext uri="{FF2B5EF4-FFF2-40B4-BE49-F238E27FC236}">
                <a16:creationId xmlns:a16="http://schemas.microsoft.com/office/drawing/2014/main" id="{66B8E14B-A074-4F34-963A-EB948DC74F52}"/>
              </a:ext>
            </a:extLst>
          </p:cNvPr>
          <p:cNvSpPr/>
          <p:nvPr/>
        </p:nvSpPr>
        <p:spPr>
          <a:xfrm>
            <a:off x="3300926" y="1240338"/>
            <a:ext cx="2612396" cy="4981575"/>
          </a:xfrm>
          <a:prstGeom prst="rect">
            <a:avLst/>
          </a:prstGeom>
          <a:solidFill>
            <a:schemeClr val="accent6">
              <a:lumMod val="50000"/>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u="sng" dirty="0">
              <a:solidFill>
                <a:srgbClr val="FFFFCC"/>
              </a:solidFill>
            </a:endParaRPr>
          </a:p>
          <a:p>
            <a:pPr algn="ctr"/>
            <a:endParaRPr lang="en-US" sz="2400" b="1" u="sng" dirty="0">
              <a:solidFill>
                <a:srgbClr val="FFFFCC"/>
              </a:solidFill>
            </a:endParaRPr>
          </a:p>
          <a:p>
            <a:pPr algn="ctr"/>
            <a:r>
              <a:rPr lang="en-US" sz="2400" b="1" u="sng" dirty="0">
                <a:solidFill>
                  <a:srgbClr val="FFFFCC"/>
                </a:solidFill>
              </a:rPr>
              <a:t>Challenge</a:t>
            </a:r>
          </a:p>
          <a:p>
            <a:pPr algn="ctr">
              <a:spcBef>
                <a:spcPts val="600"/>
              </a:spcBef>
            </a:pPr>
            <a:r>
              <a:rPr lang="en-US" sz="2400" b="1" dirty="0">
                <a:solidFill>
                  <a:srgbClr val="FFFFCC"/>
                </a:solidFill>
              </a:rPr>
              <a:t>CUs generally excel at providing in-person counseling &amp; advice, but you may not see your members in the future </a:t>
            </a:r>
          </a:p>
        </p:txBody>
      </p:sp>
      <p:sp>
        <p:nvSpPr>
          <p:cNvPr id="3" name="Title 2">
            <a:extLst>
              <a:ext uri="{FF2B5EF4-FFF2-40B4-BE49-F238E27FC236}">
                <a16:creationId xmlns:a16="http://schemas.microsoft.com/office/drawing/2014/main" id="{5A75AC3B-4596-4CA4-92D2-0C3B23F4E231}"/>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1965708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4F675-3B2B-449C-9270-F61175266B9C}"/>
              </a:ext>
            </a:extLst>
          </p:cNvPr>
          <p:cNvPicPr>
            <a:picLocks noChangeAspect="1"/>
          </p:cNvPicPr>
          <p:nvPr/>
        </p:nvPicPr>
        <p:blipFill>
          <a:blip r:embed="rId3">
            <a:alphaModFix amt="30000"/>
          </a:blip>
          <a:stretch>
            <a:fillRect/>
          </a:stretch>
        </p:blipFill>
        <p:spPr>
          <a:xfrm>
            <a:off x="0" y="679385"/>
            <a:ext cx="12192000" cy="6167647"/>
          </a:xfrm>
          <a:prstGeom prst="rect">
            <a:avLst/>
          </a:prstGeom>
        </p:spPr>
      </p:pic>
      <p:sp>
        <p:nvSpPr>
          <p:cNvPr id="9" name="Rectangle 8">
            <a:extLst>
              <a:ext uri="{FF2B5EF4-FFF2-40B4-BE49-F238E27FC236}">
                <a16:creationId xmlns:a16="http://schemas.microsoft.com/office/drawing/2014/main" id="{503A54C7-F311-4E22-9DF6-7FC525192482}"/>
              </a:ext>
            </a:extLst>
          </p:cNvPr>
          <p:cNvSpPr/>
          <p:nvPr/>
        </p:nvSpPr>
        <p:spPr>
          <a:xfrm>
            <a:off x="363348" y="1240338"/>
            <a:ext cx="2612396" cy="4981575"/>
          </a:xfrm>
          <a:prstGeom prst="rect">
            <a:avLst/>
          </a:prstGeom>
          <a:solidFill>
            <a:schemeClr val="accent1">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u="sng" dirty="0">
              <a:solidFill>
                <a:srgbClr val="FFFFCC"/>
              </a:solidFill>
            </a:endParaRPr>
          </a:p>
          <a:p>
            <a:pPr algn="ctr"/>
            <a:endParaRPr lang="en-US" sz="2400" b="1" u="sng" dirty="0">
              <a:solidFill>
                <a:srgbClr val="FFFFCC"/>
              </a:solidFill>
            </a:endParaRPr>
          </a:p>
          <a:p>
            <a:pPr algn="ctr"/>
            <a:r>
              <a:rPr lang="en-US" sz="2400" b="1" u="sng" dirty="0">
                <a:solidFill>
                  <a:srgbClr val="FFFFCC"/>
                </a:solidFill>
              </a:rPr>
              <a:t>Situation</a:t>
            </a:r>
          </a:p>
          <a:p>
            <a:pPr algn="ctr">
              <a:spcBef>
                <a:spcPts val="600"/>
              </a:spcBef>
            </a:pPr>
            <a:r>
              <a:rPr lang="en-US" sz="2400" b="1" dirty="0">
                <a:solidFill>
                  <a:srgbClr val="FFFFCC"/>
                </a:solidFill>
              </a:rPr>
              <a:t>A majority of your members are worried / stressed during the lending process</a:t>
            </a:r>
            <a:endParaRPr lang="en-US" sz="2400" dirty="0"/>
          </a:p>
        </p:txBody>
      </p:sp>
      <p:sp>
        <p:nvSpPr>
          <p:cNvPr id="10" name="Rectangle 9">
            <a:extLst>
              <a:ext uri="{FF2B5EF4-FFF2-40B4-BE49-F238E27FC236}">
                <a16:creationId xmlns:a16="http://schemas.microsoft.com/office/drawing/2014/main" id="{66B8E14B-A074-4F34-963A-EB948DC74F52}"/>
              </a:ext>
            </a:extLst>
          </p:cNvPr>
          <p:cNvSpPr/>
          <p:nvPr/>
        </p:nvSpPr>
        <p:spPr>
          <a:xfrm>
            <a:off x="3300926" y="1240338"/>
            <a:ext cx="2612396" cy="4981575"/>
          </a:xfrm>
          <a:prstGeom prst="rect">
            <a:avLst/>
          </a:prstGeom>
          <a:solidFill>
            <a:schemeClr val="accent6">
              <a:lumMod val="50000"/>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u="sng" dirty="0">
              <a:solidFill>
                <a:srgbClr val="FFFFCC"/>
              </a:solidFill>
            </a:endParaRPr>
          </a:p>
          <a:p>
            <a:pPr algn="ctr"/>
            <a:endParaRPr lang="en-US" sz="2400" b="1" u="sng" dirty="0">
              <a:solidFill>
                <a:srgbClr val="FFFFCC"/>
              </a:solidFill>
            </a:endParaRPr>
          </a:p>
          <a:p>
            <a:pPr algn="ctr"/>
            <a:r>
              <a:rPr lang="en-US" sz="2400" b="1" u="sng" dirty="0">
                <a:solidFill>
                  <a:srgbClr val="FFFFCC"/>
                </a:solidFill>
              </a:rPr>
              <a:t>Challenge</a:t>
            </a:r>
          </a:p>
          <a:p>
            <a:pPr algn="ctr">
              <a:spcBef>
                <a:spcPts val="600"/>
              </a:spcBef>
            </a:pPr>
            <a:r>
              <a:rPr lang="en-US" sz="2400" b="1" dirty="0">
                <a:solidFill>
                  <a:srgbClr val="FFFFCC"/>
                </a:solidFill>
              </a:rPr>
              <a:t>CUs generally excel at providing in-person counseling &amp; advice, but you may not see your members in the future </a:t>
            </a:r>
          </a:p>
        </p:txBody>
      </p:sp>
      <p:sp>
        <p:nvSpPr>
          <p:cNvPr id="11" name="Rectangle 10">
            <a:extLst>
              <a:ext uri="{FF2B5EF4-FFF2-40B4-BE49-F238E27FC236}">
                <a16:creationId xmlns:a16="http://schemas.microsoft.com/office/drawing/2014/main" id="{54CEC59A-9542-4DD5-BE80-F07613181891}"/>
              </a:ext>
            </a:extLst>
          </p:cNvPr>
          <p:cNvSpPr/>
          <p:nvPr/>
        </p:nvSpPr>
        <p:spPr>
          <a:xfrm>
            <a:off x="6238504" y="1240338"/>
            <a:ext cx="2612396" cy="4981575"/>
          </a:xfrm>
          <a:prstGeom prst="rect">
            <a:avLst/>
          </a:prstGeom>
          <a:solidFill>
            <a:schemeClr val="accent3">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u="sng" dirty="0">
              <a:solidFill>
                <a:srgbClr val="FFFFCC"/>
              </a:solidFill>
            </a:endParaRPr>
          </a:p>
          <a:p>
            <a:pPr algn="ctr"/>
            <a:endParaRPr lang="en-US" sz="2400" b="1" u="sng" dirty="0">
              <a:solidFill>
                <a:srgbClr val="FFFFCC"/>
              </a:solidFill>
            </a:endParaRPr>
          </a:p>
          <a:p>
            <a:pPr algn="ctr"/>
            <a:r>
              <a:rPr lang="en-US" sz="2400" b="1" u="sng" dirty="0">
                <a:solidFill>
                  <a:srgbClr val="FFFFCC"/>
                </a:solidFill>
              </a:rPr>
              <a:t>Action</a:t>
            </a:r>
          </a:p>
          <a:p>
            <a:pPr algn="ctr">
              <a:spcBef>
                <a:spcPts val="600"/>
              </a:spcBef>
            </a:pPr>
            <a:r>
              <a:rPr lang="en-US" sz="2400" b="1" dirty="0">
                <a:solidFill>
                  <a:srgbClr val="FFFFCC"/>
                </a:solidFill>
              </a:rPr>
              <a:t>Take steps today to address your members’ stress &amp; worries digitally to drive member loyalty higher</a:t>
            </a:r>
            <a:endParaRPr lang="en-US" sz="1600" b="1" dirty="0">
              <a:solidFill>
                <a:schemeClr val="bg1"/>
              </a:solidFill>
            </a:endParaRPr>
          </a:p>
        </p:txBody>
      </p:sp>
      <p:sp>
        <p:nvSpPr>
          <p:cNvPr id="3" name="Title 2">
            <a:extLst>
              <a:ext uri="{FF2B5EF4-FFF2-40B4-BE49-F238E27FC236}">
                <a16:creationId xmlns:a16="http://schemas.microsoft.com/office/drawing/2014/main" id="{5A75AC3B-4596-4CA4-92D2-0C3B23F4E231}"/>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3322878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4F675-3B2B-449C-9270-F61175266B9C}"/>
              </a:ext>
            </a:extLst>
          </p:cNvPr>
          <p:cNvPicPr>
            <a:picLocks noChangeAspect="1"/>
          </p:cNvPicPr>
          <p:nvPr/>
        </p:nvPicPr>
        <p:blipFill>
          <a:blip r:embed="rId3">
            <a:alphaModFix amt="30000"/>
          </a:blip>
          <a:stretch>
            <a:fillRect/>
          </a:stretch>
        </p:blipFill>
        <p:spPr>
          <a:xfrm>
            <a:off x="0" y="679385"/>
            <a:ext cx="12192000" cy="6167647"/>
          </a:xfrm>
          <a:prstGeom prst="rect">
            <a:avLst/>
          </a:prstGeom>
        </p:spPr>
      </p:pic>
      <p:sp>
        <p:nvSpPr>
          <p:cNvPr id="9" name="Rectangle 8">
            <a:extLst>
              <a:ext uri="{FF2B5EF4-FFF2-40B4-BE49-F238E27FC236}">
                <a16:creationId xmlns:a16="http://schemas.microsoft.com/office/drawing/2014/main" id="{503A54C7-F311-4E22-9DF6-7FC525192482}"/>
              </a:ext>
            </a:extLst>
          </p:cNvPr>
          <p:cNvSpPr/>
          <p:nvPr/>
        </p:nvSpPr>
        <p:spPr>
          <a:xfrm>
            <a:off x="363348" y="1240338"/>
            <a:ext cx="2612396" cy="4981575"/>
          </a:xfrm>
          <a:prstGeom prst="rect">
            <a:avLst/>
          </a:prstGeom>
          <a:solidFill>
            <a:schemeClr val="accent1">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u="sng" dirty="0">
              <a:solidFill>
                <a:srgbClr val="FFFFCC"/>
              </a:solidFill>
            </a:endParaRPr>
          </a:p>
          <a:p>
            <a:pPr algn="ctr"/>
            <a:endParaRPr lang="en-US" sz="2400" b="1" u="sng" dirty="0">
              <a:solidFill>
                <a:srgbClr val="FFFFCC"/>
              </a:solidFill>
            </a:endParaRPr>
          </a:p>
          <a:p>
            <a:pPr algn="ctr"/>
            <a:r>
              <a:rPr lang="en-US" sz="2400" b="1" u="sng" dirty="0">
                <a:solidFill>
                  <a:srgbClr val="FFFFCC"/>
                </a:solidFill>
              </a:rPr>
              <a:t>Situation</a:t>
            </a:r>
          </a:p>
          <a:p>
            <a:pPr algn="ctr">
              <a:spcBef>
                <a:spcPts val="600"/>
              </a:spcBef>
            </a:pPr>
            <a:r>
              <a:rPr lang="en-US" sz="2400" b="1" dirty="0">
                <a:solidFill>
                  <a:srgbClr val="FFFFCC"/>
                </a:solidFill>
              </a:rPr>
              <a:t>A majority of your members are worried / stressed during the lending process</a:t>
            </a:r>
            <a:endParaRPr lang="en-US" sz="2400" dirty="0"/>
          </a:p>
        </p:txBody>
      </p:sp>
      <p:sp>
        <p:nvSpPr>
          <p:cNvPr id="10" name="Rectangle 9">
            <a:extLst>
              <a:ext uri="{FF2B5EF4-FFF2-40B4-BE49-F238E27FC236}">
                <a16:creationId xmlns:a16="http://schemas.microsoft.com/office/drawing/2014/main" id="{66B8E14B-A074-4F34-963A-EB948DC74F52}"/>
              </a:ext>
            </a:extLst>
          </p:cNvPr>
          <p:cNvSpPr/>
          <p:nvPr/>
        </p:nvSpPr>
        <p:spPr>
          <a:xfrm>
            <a:off x="3300926" y="1240338"/>
            <a:ext cx="2612396" cy="4981575"/>
          </a:xfrm>
          <a:prstGeom prst="rect">
            <a:avLst/>
          </a:prstGeom>
          <a:solidFill>
            <a:schemeClr val="accent6">
              <a:lumMod val="50000"/>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u="sng" dirty="0">
              <a:solidFill>
                <a:srgbClr val="FFFFCC"/>
              </a:solidFill>
            </a:endParaRPr>
          </a:p>
          <a:p>
            <a:pPr algn="ctr"/>
            <a:endParaRPr lang="en-US" sz="2400" b="1" u="sng" dirty="0">
              <a:solidFill>
                <a:srgbClr val="FFFFCC"/>
              </a:solidFill>
            </a:endParaRPr>
          </a:p>
          <a:p>
            <a:pPr algn="ctr"/>
            <a:r>
              <a:rPr lang="en-US" sz="2400" b="1" u="sng" dirty="0">
                <a:solidFill>
                  <a:srgbClr val="FFFFCC"/>
                </a:solidFill>
              </a:rPr>
              <a:t>Challenge</a:t>
            </a:r>
          </a:p>
          <a:p>
            <a:pPr algn="ctr">
              <a:spcBef>
                <a:spcPts val="600"/>
              </a:spcBef>
            </a:pPr>
            <a:r>
              <a:rPr lang="en-US" sz="2400" b="1" dirty="0">
                <a:solidFill>
                  <a:srgbClr val="FFFFCC"/>
                </a:solidFill>
              </a:rPr>
              <a:t>CUs generally excel at providing in-person counseling &amp; advice, but you may not see your members in the future </a:t>
            </a:r>
          </a:p>
        </p:txBody>
      </p:sp>
      <p:sp>
        <p:nvSpPr>
          <p:cNvPr id="11" name="Rectangle 10">
            <a:extLst>
              <a:ext uri="{FF2B5EF4-FFF2-40B4-BE49-F238E27FC236}">
                <a16:creationId xmlns:a16="http://schemas.microsoft.com/office/drawing/2014/main" id="{54CEC59A-9542-4DD5-BE80-F07613181891}"/>
              </a:ext>
            </a:extLst>
          </p:cNvPr>
          <p:cNvSpPr/>
          <p:nvPr/>
        </p:nvSpPr>
        <p:spPr>
          <a:xfrm>
            <a:off x="6238504" y="1240338"/>
            <a:ext cx="2612396" cy="4981575"/>
          </a:xfrm>
          <a:prstGeom prst="rect">
            <a:avLst/>
          </a:prstGeom>
          <a:solidFill>
            <a:schemeClr val="accent3">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u="sng" dirty="0">
              <a:solidFill>
                <a:srgbClr val="FFFFCC"/>
              </a:solidFill>
            </a:endParaRPr>
          </a:p>
          <a:p>
            <a:pPr algn="ctr"/>
            <a:endParaRPr lang="en-US" sz="2400" b="1" u="sng" dirty="0">
              <a:solidFill>
                <a:srgbClr val="FFFFCC"/>
              </a:solidFill>
            </a:endParaRPr>
          </a:p>
          <a:p>
            <a:pPr algn="ctr"/>
            <a:r>
              <a:rPr lang="en-US" sz="2400" b="1" u="sng" dirty="0">
                <a:solidFill>
                  <a:srgbClr val="FFFFCC"/>
                </a:solidFill>
              </a:rPr>
              <a:t>Action</a:t>
            </a:r>
          </a:p>
          <a:p>
            <a:pPr algn="ctr">
              <a:spcBef>
                <a:spcPts val="600"/>
              </a:spcBef>
            </a:pPr>
            <a:r>
              <a:rPr lang="en-US" sz="2400" b="1" dirty="0">
                <a:solidFill>
                  <a:srgbClr val="FFFFCC"/>
                </a:solidFill>
              </a:rPr>
              <a:t>Take steps today to address your members’ stress &amp; worries digitally to drive member loyalty higher</a:t>
            </a:r>
            <a:endParaRPr lang="en-US" sz="1600" b="1" dirty="0">
              <a:solidFill>
                <a:schemeClr val="bg1"/>
              </a:solidFill>
            </a:endParaRPr>
          </a:p>
        </p:txBody>
      </p:sp>
      <p:sp>
        <p:nvSpPr>
          <p:cNvPr id="3" name="Title 2">
            <a:extLst>
              <a:ext uri="{FF2B5EF4-FFF2-40B4-BE49-F238E27FC236}">
                <a16:creationId xmlns:a16="http://schemas.microsoft.com/office/drawing/2014/main" id="{5A75AC3B-4596-4CA4-92D2-0C3B23F4E231}"/>
              </a:ext>
            </a:extLst>
          </p:cNvPr>
          <p:cNvSpPr>
            <a:spLocks noGrp="1"/>
          </p:cNvSpPr>
          <p:nvPr>
            <p:ph type="title"/>
          </p:nvPr>
        </p:nvSpPr>
        <p:spPr/>
        <p:txBody>
          <a:bodyPr/>
          <a:lstStyle/>
          <a:p>
            <a:r>
              <a:rPr lang="en-US" dirty="0"/>
              <a:t>Key Take-Aways</a:t>
            </a:r>
          </a:p>
        </p:txBody>
      </p:sp>
      <p:sp>
        <p:nvSpPr>
          <p:cNvPr id="8" name="Rectangle 7">
            <a:extLst>
              <a:ext uri="{FF2B5EF4-FFF2-40B4-BE49-F238E27FC236}">
                <a16:creationId xmlns:a16="http://schemas.microsoft.com/office/drawing/2014/main" id="{581F87B0-9DE8-4D55-BD63-D684FDC2874A}"/>
              </a:ext>
            </a:extLst>
          </p:cNvPr>
          <p:cNvSpPr/>
          <p:nvPr/>
        </p:nvSpPr>
        <p:spPr>
          <a:xfrm>
            <a:off x="9176081" y="1240338"/>
            <a:ext cx="2612396" cy="4981575"/>
          </a:xfrm>
          <a:prstGeom prst="rect">
            <a:avLst/>
          </a:prstGeom>
          <a:solidFill>
            <a:schemeClr val="accent4">
              <a:alpha val="49804"/>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a:solidFill>
                <a:srgbClr val="FFFFCC"/>
              </a:solidFill>
            </a:endParaRPr>
          </a:p>
          <a:p>
            <a:pPr algn="ctr"/>
            <a:endParaRPr lang="en-US" sz="2400" b="1" dirty="0">
              <a:solidFill>
                <a:srgbClr val="FFFFCC"/>
              </a:solidFill>
            </a:endParaRPr>
          </a:p>
          <a:p>
            <a:pPr algn="ctr"/>
            <a:r>
              <a:rPr lang="en-US" sz="2400" b="1" dirty="0">
                <a:solidFill>
                  <a:srgbClr val="FFFFCC"/>
                </a:solidFill>
              </a:rPr>
              <a:t>Credit Union </a:t>
            </a:r>
            <a:r>
              <a:rPr lang="en-US" sz="2400" b="1" u="sng" dirty="0">
                <a:solidFill>
                  <a:srgbClr val="FFFFCC"/>
                </a:solidFill>
              </a:rPr>
              <a:t>Opportunity</a:t>
            </a:r>
          </a:p>
          <a:p>
            <a:pPr algn="ctr">
              <a:spcBef>
                <a:spcPts val="600"/>
              </a:spcBef>
            </a:pPr>
            <a:r>
              <a:rPr lang="en-US" sz="2400" b="1" dirty="0">
                <a:solidFill>
                  <a:srgbClr val="FFFFCC"/>
                </a:solidFill>
              </a:rPr>
              <a:t>Competing on the emotional element of Member Experience (MX) will be THE differentiator in the digital age</a:t>
            </a:r>
            <a:endParaRPr lang="en-US" b="1" dirty="0">
              <a:solidFill>
                <a:schemeClr val="bg1"/>
              </a:solidFill>
            </a:endParaRPr>
          </a:p>
        </p:txBody>
      </p:sp>
    </p:spTree>
    <p:extLst>
      <p:ext uri="{BB962C8B-B14F-4D97-AF65-F5344CB8AC3E}">
        <p14:creationId xmlns:p14="http://schemas.microsoft.com/office/powerpoint/2010/main" val="3886818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534D1D-3EEF-44BD-938E-17FC3E300460}"/>
              </a:ext>
            </a:extLst>
          </p:cNvPr>
          <p:cNvSpPr>
            <a:spLocks noGrp="1"/>
          </p:cNvSpPr>
          <p:nvPr>
            <p:ph type="title"/>
          </p:nvPr>
        </p:nvSpPr>
        <p:spPr>
          <a:xfrm>
            <a:off x="516466" y="180030"/>
            <a:ext cx="11675533" cy="492443"/>
          </a:xfrm>
        </p:spPr>
        <p:txBody>
          <a:bodyPr/>
          <a:lstStyle/>
          <a:p>
            <a:r>
              <a:rPr lang="en-US" dirty="0"/>
              <a:t>Credit Union Opportunity: Lead on the Emotional Element of MX</a:t>
            </a:r>
          </a:p>
        </p:txBody>
      </p:sp>
      <p:graphicFrame>
        <p:nvGraphicFramePr>
          <p:cNvPr id="7" name="Content Placeholder 6">
            <a:extLst>
              <a:ext uri="{FF2B5EF4-FFF2-40B4-BE49-F238E27FC236}">
                <a16:creationId xmlns:a16="http://schemas.microsoft.com/office/drawing/2014/main" id="{11D3725F-F233-4DF0-9682-4CEE9E8C3FBE}"/>
              </a:ext>
            </a:extLst>
          </p:cNvPr>
          <p:cNvGraphicFramePr>
            <a:graphicFrameLocks noGrp="1"/>
          </p:cNvGraphicFramePr>
          <p:nvPr>
            <p:ph idx="1"/>
            <p:extLst>
              <p:ext uri="{D42A27DB-BD31-4B8C-83A1-F6EECF244321}">
                <p14:modId xmlns:p14="http://schemas.microsoft.com/office/powerpoint/2010/main" val="2655252425"/>
              </p:ext>
            </p:extLst>
          </p:nvPr>
        </p:nvGraphicFramePr>
        <p:xfrm>
          <a:off x="515938" y="1120775"/>
          <a:ext cx="10996612" cy="4975225"/>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95B0908C-F618-4DE9-B2A7-45801E3F5E8D}"/>
              </a:ext>
            </a:extLst>
          </p:cNvPr>
          <p:cNvSpPr/>
          <p:nvPr/>
        </p:nvSpPr>
        <p:spPr>
          <a:xfrm>
            <a:off x="9958039" y="1951463"/>
            <a:ext cx="1137424" cy="111512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076C49-A1F7-4646-8A00-9D7948221C38}"/>
              </a:ext>
            </a:extLst>
          </p:cNvPr>
          <p:cNvSpPr txBox="1"/>
          <p:nvPr/>
        </p:nvSpPr>
        <p:spPr>
          <a:xfrm>
            <a:off x="1208047" y="1492923"/>
            <a:ext cx="659155" cy="369332"/>
          </a:xfrm>
          <a:prstGeom prst="rect">
            <a:avLst/>
          </a:prstGeom>
          <a:noFill/>
        </p:spPr>
        <p:txBody>
          <a:bodyPr wrap="none" rtlCol="0">
            <a:spAutoFit/>
          </a:bodyPr>
          <a:lstStyle/>
          <a:p>
            <a:r>
              <a:rPr lang="en-US" dirty="0"/>
              <a:t>High</a:t>
            </a:r>
          </a:p>
        </p:txBody>
      </p:sp>
      <p:sp>
        <p:nvSpPr>
          <p:cNvPr id="10" name="TextBox 9">
            <a:extLst>
              <a:ext uri="{FF2B5EF4-FFF2-40B4-BE49-F238E27FC236}">
                <a16:creationId xmlns:a16="http://schemas.microsoft.com/office/drawing/2014/main" id="{248B8279-0871-4BEA-81C6-7DE861955075}"/>
              </a:ext>
            </a:extLst>
          </p:cNvPr>
          <p:cNvSpPr txBox="1"/>
          <p:nvPr/>
        </p:nvSpPr>
        <p:spPr>
          <a:xfrm>
            <a:off x="1226630" y="4917686"/>
            <a:ext cx="607859" cy="369332"/>
          </a:xfrm>
          <a:prstGeom prst="rect">
            <a:avLst/>
          </a:prstGeom>
          <a:noFill/>
        </p:spPr>
        <p:txBody>
          <a:bodyPr wrap="none" rtlCol="0">
            <a:spAutoFit/>
          </a:bodyPr>
          <a:lstStyle/>
          <a:p>
            <a:r>
              <a:rPr lang="en-US" dirty="0"/>
              <a:t>Low</a:t>
            </a:r>
          </a:p>
        </p:txBody>
      </p:sp>
      <p:sp>
        <p:nvSpPr>
          <p:cNvPr id="11" name="TextBox 10">
            <a:extLst>
              <a:ext uri="{FF2B5EF4-FFF2-40B4-BE49-F238E27FC236}">
                <a16:creationId xmlns:a16="http://schemas.microsoft.com/office/drawing/2014/main" id="{23D02FE1-E123-4416-94C0-27847E019685}"/>
              </a:ext>
            </a:extLst>
          </p:cNvPr>
          <p:cNvSpPr txBox="1"/>
          <p:nvPr/>
        </p:nvSpPr>
        <p:spPr>
          <a:xfrm rot="16200000">
            <a:off x="579868" y="3189249"/>
            <a:ext cx="1890261" cy="369332"/>
          </a:xfrm>
          <a:prstGeom prst="rect">
            <a:avLst/>
          </a:prstGeom>
          <a:noFill/>
        </p:spPr>
        <p:txBody>
          <a:bodyPr wrap="none" rtlCol="0">
            <a:spAutoFit/>
          </a:bodyPr>
          <a:lstStyle/>
          <a:p>
            <a:r>
              <a:rPr lang="en-US" dirty="0"/>
              <a:t>Level of Delivery</a:t>
            </a:r>
          </a:p>
        </p:txBody>
      </p:sp>
    </p:spTree>
    <p:extLst>
      <p:ext uri="{BB962C8B-B14F-4D97-AF65-F5344CB8AC3E}">
        <p14:creationId xmlns:p14="http://schemas.microsoft.com/office/powerpoint/2010/main" val="13410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41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3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1950" y="928804"/>
            <a:ext cx="11506200" cy="4914900"/>
          </a:xfrm>
        </p:spPr>
        <p:txBody>
          <a:bodyPr anchor="t" anchorCtr="0"/>
          <a:lstStyle/>
          <a:p>
            <a:pPr>
              <a:lnSpc>
                <a:spcPct val="150000"/>
              </a:lnSpc>
            </a:pPr>
            <a:r>
              <a:rPr lang="en-US" sz="3600" dirty="0"/>
              <a:t>Providing a consultative experience digitally is hard.</a:t>
            </a:r>
          </a:p>
        </p:txBody>
      </p:sp>
    </p:spTree>
    <p:extLst>
      <p:ext uri="{BB962C8B-B14F-4D97-AF65-F5344CB8AC3E}">
        <p14:creationId xmlns:p14="http://schemas.microsoft.com/office/powerpoint/2010/main" val="405437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1950" y="928804"/>
            <a:ext cx="11506200" cy="4914900"/>
          </a:xfrm>
        </p:spPr>
        <p:txBody>
          <a:bodyPr anchor="t" anchorCtr="0"/>
          <a:lstStyle/>
          <a:p>
            <a:pPr>
              <a:lnSpc>
                <a:spcPct val="150000"/>
              </a:lnSpc>
            </a:pPr>
            <a:r>
              <a:rPr lang="en-US" sz="3600" dirty="0"/>
              <a:t>Providing a consultative experience digitally is hard.</a:t>
            </a:r>
          </a:p>
          <a:p>
            <a:pPr>
              <a:lnSpc>
                <a:spcPct val="150000"/>
              </a:lnSpc>
            </a:pPr>
            <a:r>
              <a:rPr lang="en-US" sz="3600" dirty="0"/>
              <a:t>But consumers want digital experiences.</a:t>
            </a:r>
          </a:p>
        </p:txBody>
      </p:sp>
    </p:spTree>
    <p:extLst>
      <p:ext uri="{BB962C8B-B14F-4D97-AF65-F5344CB8AC3E}">
        <p14:creationId xmlns:p14="http://schemas.microsoft.com/office/powerpoint/2010/main" val="369214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1950" y="928804"/>
            <a:ext cx="11506200" cy="4914900"/>
          </a:xfrm>
        </p:spPr>
        <p:txBody>
          <a:bodyPr anchor="t" anchorCtr="0"/>
          <a:lstStyle/>
          <a:p>
            <a:pPr>
              <a:lnSpc>
                <a:spcPct val="150000"/>
              </a:lnSpc>
            </a:pPr>
            <a:r>
              <a:rPr lang="en-US" sz="3600" dirty="0"/>
              <a:t>Providing a consultative experience digitally is hard.</a:t>
            </a:r>
          </a:p>
          <a:p>
            <a:pPr>
              <a:lnSpc>
                <a:spcPct val="150000"/>
              </a:lnSpc>
            </a:pPr>
            <a:r>
              <a:rPr lang="en-US" sz="3600" dirty="0"/>
              <a:t>But consumers want digital experiences.</a:t>
            </a:r>
          </a:p>
          <a:p>
            <a:pPr>
              <a:lnSpc>
                <a:spcPct val="150000"/>
              </a:lnSpc>
            </a:pPr>
            <a:r>
              <a:rPr lang="en-US" sz="3600" dirty="0"/>
              <a:t>Financial institutions are investing to deliver.</a:t>
            </a:r>
          </a:p>
        </p:txBody>
      </p:sp>
    </p:spTree>
    <p:extLst>
      <p:ext uri="{BB962C8B-B14F-4D97-AF65-F5344CB8AC3E}">
        <p14:creationId xmlns:p14="http://schemas.microsoft.com/office/powerpoint/2010/main" val="4834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1950" y="2274848"/>
            <a:ext cx="11506200" cy="3568855"/>
          </a:xfrm>
        </p:spPr>
        <p:txBody>
          <a:bodyPr anchor="t" anchorCtr="0"/>
          <a:lstStyle/>
          <a:p>
            <a:pPr>
              <a:lnSpc>
                <a:spcPct val="150000"/>
              </a:lnSpc>
            </a:pPr>
            <a:r>
              <a:rPr lang="en-US" sz="4000" b="1" i="1" dirty="0"/>
              <a:t>What happens when everyone is delivering an easy &amp; fast digital experience?</a:t>
            </a:r>
            <a:endParaRPr lang="en-US" sz="4000" b="1" dirty="0"/>
          </a:p>
        </p:txBody>
      </p:sp>
    </p:spTree>
    <p:extLst>
      <p:ext uri="{BB962C8B-B14F-4D97-AF65-F5344CB8AC3E}">
        <p14:creationId xmlns:p14="http://schemas.microsoft.com/office/powerpoint/2010/main" val="9356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C11977F3-702C-4BD5-9CEA-6629FA02DB56}"/>
              </a:ext>
            </a:extLst>
          </p:cNvPr>
          <p:cNvSpPr/>
          <p:nvPr/>
        </p:nvSpPr>
        <p:spPr>
          <a:xfrm flipH="1">
            <a:off x="1239653" y="2005541"/>
            <a:ext cx="10390873" cy="54864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91440" rtlCol="0" anchor="ctr"/>
          <a:lstStyle/>
          <a:p>
            <a:r>
              <a:rPr lang="en-US" b="1" dirty="0"/>
              <a:t>Quality – Does the FI have first-class products/services needed for financial success?</a:t>
            </a:r>
          </a:p>
        </p:txBody>
      </p:sp>
      <p:sp>
        <p:nvSpPr>
          <p:cNvPr id="2" name="Title 1">
            <a:extLst>
              <a:ext uri="{FF2B5EF4-FFF2-40B4-BE49-F238E27FC236}">
                <a16:creationId xmlns:a16="http://schemas.microsoft.com/office/drawing/2014/main" id="{5354107C-7436-48B4-B5B6-8560B60A0F23}"/>
              </a:ext>
            </a:extLst>
          </p:cNvPr>
          <p:cNvSpPr>
            <a:spLocks noGrp="1"/>
          </p:cNvSpPr>
          <p:nvPr>
            <p:ph type="title"/>
          </p:nvPr>
        </p:nvSpPr>
        <p:spPr>
          <a:xfrm>
            <a:off x="516467" y="160777"/>
            <a:ext cx="10972800" cy="492443"/>
          </a:xfrm>
        </p:spPr>
        <p:txBody>
          <a:bodyPr/>
          <a:lstStyle/>
          <a:p>
            <a:r>
              <a:rPr lang="en-US" dirty="0"/>
              <a:t>Research From Bain Provides a Hint</a:t>
            </a:r>
          </a:p>
        </p:txBody>
      </p:sp>
      <p:sp>
        <p:nvSpPr>
          <p:cNvPr id="6" name="Rectangle 5">
            <a:extLst>
              <a:ext uri="{FF2B5EF4-FFF2-40B4-BE49-F238E27FC236}">
                <a16:creationId xmlns:a16="http://schemas.microsoft.com/office/drawing/2014/main" id="{0FCFA8A6-DBB8-434C-A258-C06119350064}"/>
              </a:ext>
            </a:extLst>
          </p:cNvPr>
          <p:cNvSpPr/>
          <p:nvPr/>
        </p:nvSpPr>
        <p:spPr>
          <a:xfrm>
            <a:off x="7411451" y="6074191"/>
            <a:ext cx="5021179" cy="246221"/>
          </a:xfrm>
          <a:prstGeom prst="rect">
            <a:avLst/>
          </a:prstGeom>
        </p:spPr>
        <p:txBody>
          <a:bodyPr wrap="square">
            <a:spAutoFit/>
          </a:bodyPr>
          <a:lstStyle/>
          <a:p>
            <a:r>
              <a:rPr lang="en-US" sz="1000" dirty="0"/>
              <a:t>Source: “In Search Of Customers Who Love Their Bank”, Bain &amp; Co., 11/18/2018</a:t>
            </a:r>
          </a:p>
        </p:txBody>
      </p:sp>
      <p:sp>
        <p:nvSpPr>
          <p:cNvPr id="3" name="Rectangle: Rounded Corners 2">
            <a:extLst>
              <a:ext uri="{FF2B5EF4-FFF2-40B4-BE49-F238E27FC236}">
                <a16:creationId xmlns:a16="http://schemas.microsoft.com/office/drawing/2014/main" id="{1D3D2641-0DE3-4887-9E5C-AEE9D1BAB071}"/>
              </a:ext>
            </a:extLst>
          </p:cNvPr>
          <p:cNvSpPr/>
          <p:nvPr/>
        </p:nvSpPr>
        <p:spPr>
          <a:xfrm>
            <a:off x="516467" y="919919"/>
            <a:ext cx="11162185" cy="7847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Top Five Customer Experience Elements Linked to Net Promoter Score in Banking </a:t>
            </a:r>
          </a:p>
        </p:txBody>
      </p:sp>
      <p:sp>
        <p:nvSpPr>
          <p:cNvPr id="4" name="Flowchart: Connector 3">
            <a:extLst>
              <a:ext uri="{FF2B5EF4-FFF2-40B4-BE49-F238E27FC236}">
                <a16:creationId xmlns:a16="http://schemas.microsoft.com/office/drawing/2014/main" id="{57D5FCE3-715B-4395-BC53-AC424CABA47F}"/>
              </a:ext>
            </a:extLst>
          </p:cNvPr>
          <p:cNvSpPr/>
          <p:nvPr/>
        </p:nvSpPr>
        <p:spPr>
          <a:xfrm>
            <a:off x="656724" y="1891144"/>
            <a:ext cx="752280" cy="731520"/>
          </a:xfrm>
          <a:prstGeom prst="flowChartConnector">
            <a:avLst/>
          </a:prstGeom>
          <a:blipFill>
            <a:blip r:embed="rId3"/>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22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P-Std-0617">
  <a:themeElements>
    <a:clrScheme name="Corporate">
      <a:dk1>
        <a:srgbClr val="292934"/>
      </a:dk1>
      <a:lt1>
        <a:srgbClr val="FFFFFF"/>
      </a:lt1>
      <a:dk2>
        <a:srgbClr val="000000"/>
      </a:dk2>
      <a:lt2>
        <a:srgbClr val="CCCCCC"/>
      </a:lt2>
      <a:accent1>
        <a:srgbClr val="881635"/>
      </a:accent1>
      <a:accent2>
        <a:srgbClr val="DC661D"/>
      </a:accent2>
      <a:accent3>
        <a:srgbClr val="005689"/>
      </a:accent3>
      <a:accent4>
        <a:srgbClr val="4B7520"/>
      </a:accent4>
      <a:accent5>
        <a:srgbClr val="C07888"/>
      </a:accent5>
      <a:accent6>
        <a:srgbClr val="FAB27B"/>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91738"/>
        </a:accent1>
        <a:accent2>
          <a:srgbClr val="A19675"/>
        </a:accent2>
        <a:accent3>
          <a:srgbClr val="FFFFFF"/>
        </a:accent3>
        <a:accent4>
          <a:srgbClr val="000000"/>
        </a:accent4>
        <a:accent5>
          <a:srgbClr val="C4ABAE"/>
        </a:accent5>
        <a:accent6>
          <a:srgbClr val="918769"/>
        </a:accent6>
        <a:hlink>
          <a:srgbClr val="B2B2B2"/>
        </a:hlink>
        <a:folHlink>
          <a:srgbClr val="41544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881635"/>
        </a:dk2>
        <a:lt2>
          <a:srgbClr val="808080"/>
        </a:lt2>
        <a:accent1>
          <a:srgbClr val="891738"/>
        </a:accent1>
        <a:accent2>
          <a:srgbClr val="C07888"/>
        </a:accent2>
        <a:accent3>
          <a:srgbClr val="FFFFFF"/>
        </a:accent3>
        <a:accent4>
          <a:srgbClr val="000000"/>
        </a:accent4>
        <a:accent5>
          <a:srgbClr val="C4ABAE"/>
        </a:accent5>
        <a:accent6>
          <a:srgbClr val="AE6C7B"/>
        </a:accent6>
        <a:hlink>
          <a:srgbClr val="DC661D"/>
        </a:hlink>
        <a:folHlink>
          <a:srgbClr val="FAB27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58a98c7b-627b-4eab-918b-6d30ae05f6d6" ContentTypeId="0x01010066BF74469AD0D44A80DA592608EA1F19" PreviousValue="false"/>
</file>

<file path=customXml/item3.xml><?xml version="1.0" encoding="utf-8"?>
<ct:contentTypeSchema xmlns:ct="http://schemas.microsoft.com/office/2006/metadata/contentType" xmlns:ma="http://schemas.microsoft.com/office/2006/metadata/properties/metaAttributes" ct:_="" ma:_="" ma:contentTypeName="Dept Doc" ma:contentTypeID="0x01010066BF74469AD0D44A80DA592608EA1F19008AE0B1B2A85FD745B748D628AB2B9ACD" ma:contentTypeVersion="7" ma:contentTypeDescription="" ma:contentTypeScope="" ma:versionID="86a401c27ddf9bd9636a67d568611fcc">
  <xsd:schema xmlns:xsd="http://www.w3.org/2001/XMLSchema" xmlns:xs="http://www.w3.org/2001/XMLSchema" xmlns:p="http://schemas.microsoft.com/office/2006/metadata/properties" xmlns:ns2="a4e917ef-c6b3-4715-8913-056fd0774a9a" xmlns:ns3="72994803-735a-46bb-9bd6-86ed711715db" xmlns:ns4="088b7c94-604b-4060-aab9-3defab2875cf" xmlns:ns5="http://schemas.microsoft.com/sharepoint/v4" targetNamespace="http://schemas.microsoft.com/office/2006/metadata/properties" ma:root="true" ma:fieldsID="57d0d7adc0c054a1e0752f6806026433" ns2:_="" ns3:_="" ns4:_="" ns5:_="">
    <xsd:import namespace="a4e917ef-c6b3-4715-8913-056fd0774a9a"/>
    <xsd:import namespace="72994803-735a-46bb-9bd6-86ed711715db"/>
    <xsd:import namespace="088b7c94-604b-4060-aab9-3defab2875cf"/>
    <xsd:import namespace="http://schemas.microsoft.com/sharepoint/v4"/>
    <xsd:element name="properties">
      <xsd:complexType>
        <xsd:sequence>
          <xsd:element name="documentManagement">
            <xsd:complexType>
              <xsd:all>
                <xsd:element ref="ns2:Notes1" minOccurs="0"/>
                <xsd:element ref="ns3:k20da900848a4ddb8607858312baa358" minOccurs="0"/>
                <xsd:element ref="ns3:b69cf210fb3149f298d00214c8533c35" minOccurs="0"/>
                <xsd:element ref="ns3:_dlc_DocId" minOccurs="0"/>
                <xsd:element ref="ns3:_dlc_DocIdUrl" minOccurs="0"/>
                <xsd:element ref="ns3:_dlc_DocIdPersistId" minOccurs="0"/>
                <xsd:element ref="ns4:Category" minOccurs="0"/>
                <xsd:element ref="ns4:Comments" minOccurs="0"/>
                <xsd:element ref="ns4:Key_x0020_Document" minOccurs="0"/>
                <xsd:element ref="ns3:TaxCatchAll" minOccurs="0"/>
                <xsd:element ref="ns3:SharedWithUser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917ef-c6b3-4715-8913-056fd0774a9a" elementFormDefault="qualified">
    <xsd:import namespace="http://schemas.microsoft.com/office/2006/documentManagement/types"/>
    <xsd:import namespace="http://schemas.microsoft.com/office/infopath/2007/PartnerControls"/>
    <xsd:element name="Notes1" ma:index="8"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994803-735a-46bb-9bd6-86ed711715db" elementFormDefault="qualified">
    <xsd:import namespace="http://schemas.microsoft.com/office/2006/documentManagement/types"/>
    <xsd:import namespace="http://schemas.microsoft.com/office/infopath/2007/PartnerControls"/>
    <xsd:element name="k20da900848a4ddb8607858312baa358" ma:index="9" nillable="true" ma:taxonomy="true" ma:internalName="k20da900848a4ddb8607858312baa358" ma:taxonomyFieldName="Business_x0020_Function" ma:displayName="Business Function" ma:default="" ma:fieldId="{420da900-848a-4ddb-8607-858312baa358}" ma:sspId="b721d8eb-5457-45a4-bb88-486eeb527a4d" ma:termSetId="ff51d22f-0065-4efe-84c3-bd7b04ccc2a9" ma:anchorId="00000000-0000-0000-0000-000000000000" ma:open="false" ma:isKeyword="false">
      <xsd:complexType>
        <xsd:sequence>
          <xsd:element ref="pc:Terms" minOccurs="0" maxOccurs="1"/>
        </xsd:sequence>
      </xsd:complexType>
    </xsd:element>
    <xsd:element name="b69cf210fb3149f298d00214c8533c35" ma:index="11" ma:taxonomy="true" ma:internalName="b69cf210fb3149f298d00214c8533c35" ma:taxonomyFieldName="Entity" ma:displayName="Legal Entity" ma:default="1;#CMFG Life Insurance Company|74e77e47-65a4-4d7d-bf1b-c634eb105ae5" ma:fieldId="{b69cf210-fb31-49f2-98d0-0214c8533c35}" ma:sspId="b721d8eb-5457-45a4-bb88-486eeb527a4d" ma:termSetId="f47182de-cf5e-4102-9db0-b973e52242d8" ma:anchorId="00000000-0000-0000-0000-000000000000" ma:open="false" ma:isKeyword="false">
      <xsd:complexType>
        <xsd:sequence>
          <xsd:element ref="pc:Terms" minOccurs="0" maxOccurs="1"/>
        </xsd:sequence>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TaxCatchAll" ma:index="19" nillable="true" ma:displayName="Taxonomy Catch All Column" ma:description="" ma:hidden="true" ma:list="{8bace157-9859-42d3-937e-72076077b95d}" ma:internalName="TaxCatchAll" ma:showField="CatchAllData" ma:web="72994803-735a-46bb-9bd6-86ed711715d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8b7c94-604b-4060-aab9-3defab2875cf" elementFormDefault="qualified">
    <xsd:import namespace="http://schemas.microsoft.com/office/2006/documentManagement/types"/>
    <xsd:import namespace="http://schemas.microsoft.com/office/infopath/2007/PartnerControls"/>
    <xsd:element name="Category" ma:index="16" nillable="true" ma:displayName="Category" ma:default="ERM General" ma:format="Dropdown" ma:internalName="Category">
      <xsd:simpleType>
        <xsd:restriction base="dms:Choice">
          <xsd:enumeration value="Final Program Documents"/>
          <xsd:enumeration value="ERM and Rating Agencies"/>
          <xsd:enumeration value="ERM General"/>
          <xsd:enumeration value="ERM Program"/>
          <xsd:enumeration value="ERM_Framework_Project"/>
          <xsd:enumeration value="ERM_Framework_Project_Reports"/>
          <xsd:enumeration value="ORSA and Regulatory Information"/>
          <xsd:enumeration value="Risk Management Policies"/>
          <xsd:enumeration value="Risk Variable Hierarchy"/>
          <xsd:enumeration value="Recycle Bin"/>
          <xsd:enumeration value="Risk Assessment"/>
        </xsd:restriction>
      </xsd:simpleType>
    </xsd:element>
    <xsd:element name="Comments" ma:index="17" nillable="true" ma:displayName="Comments" ma:description="Optionally enter comments about the document" ma:internalName="Comments">
      <xsd:simpleType>
        <xsd:restriction base="dms:Text">
          <xsd:maxLength value="255"/>
        </xsd:restriction>
      </xsd:simpleType>
    </xsd:element>
    <xsd:element name="Key_x0020_Document" ma:index="18" nillable="true" ma:displayName="Key Document" ma:format="RadioButtons" ma:internalName="Key_x0020_Document">
      <xsd:simpleType>
        <xsd:union memberTypes="dms:Text">
          <xsd:simpleType>
            <xsd:restriction base="dms:Choice">
              <xsd:enumeration value="Ye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Notes1 xmlns="a4e917ef-c6b3-4715-8913-056fd0774a9a" xsi:nil="true"/>
    <IconOverlay xmlns="http://schemas.microsoft.com/sharepoint/v4" xsi:nil="true"/>
    <k20da900848a4ddb8607858312baa358 xmlns="72994803-735a-46bb-9bd6-86ed711715db">
      <Terms xmlns="http://schemas.microsoft.com/office/infopath/2007/PartnerControls"/>
    </k20da900848a4ddb8607858312baa358>
    <b69cf210fb3149f298d00214c8533c35 xmlns="72994803-735a-46bb-9bd6-86ed711715db">
      <Terms xmlns="http://schemas.microsoft.com/office/infopath/2007/PartnerControls">
        <TermInfo xmlns="http://schemas.microsoft.com/office/infopath/2007/PartnerControls">
          <TermName xmlns="http://schemas.microsoft.com/office/infopath/2007/PartnerControls">CMFG Life Insurance Company</TermName>
          <TermId xmlns="http://schemas.microsoft.com/office/infopath/2007/PartnerControls">74e77e47-65a4-4d7d-bf1b-c634eb105ae5</TermId>
        </TermInfo>
      </Terms>
    </b69cf210fb3149f298d00214c8533c35>
    <TaxCatchAll xmlns="72994803-735a-46bb-9bd6-86ed711715db">
      <Value>1</Value>
    </TaxCatchAll>
    <_dlc_DocId xmlns="72994803-735a-46bb-9bd6-86ed711715db">CPTDZ4C4XA33-2080389385-28799</_dlc_DocId>
    <_dlc_DocIdUrl xmlns="72994803-735a-46bb-9bd6-86ed711715db">
      <Url>https://dept/sites/ERM/Team/_layouts/15/DocIdRedir.aspx?ID=CPTDZ4C4XA33-2080389385-28799</Url>
      <Description>CPTDZ4C4XA33-2080389385-28799</Description>
    </_dlc_DocIdUrl>
    <Category xmlns="088b7c94-604b-4060-aab9-3defab2875cf">ERM General</Category>
    <Comments xmlns="088b7c94-604b-4060-aab9-3defab2875cf" xsi:nil="true"/>
    <Key_x0020_Document xmlns="088b7c94-604b-4060-aab9-3defab2875cf" xsi:nil="true"/>
  </documentManagement>
</p:properties>
</file>

<file path=customXml/itemProps1.xml><?xml version="1.0" encoding="utf-8"?>
<ds:datastoreItem xmlns:ds="http://schemas.openxmlformats.org/officeDocument/2006/customXml" ds:itemID="{A29E3B66-F2C2-4AC4-B2B8-B2B3FDC82567}">
  <ds:schemaRefs>
    <ds:schemaRef ds:uri="http://schemas.microsoft.com/sharepoint/events"/>
  </ds:schemaRefs>
</ds:datastoreItem>
</file>

<file path=customXml/itemProps2.xml><?xml version="1.0" encoding="utf-8"?>
<ds:datastoreItem xmlns:ds="http://schemas.openxmlformats.org/officeDocument/2006/customXml" ds:itemID="{C118F592-9A31-4E24-8205-2470687BBECD}">
  <ds:schemaRefs>
    <ds:schemaRef ds:uri="Microsoft.SharePoint.Taxonomy.ContentTypeSync"/>
  </ds:schemaRefs>
</ds:datastoreItem>
</file>

<file path=customXml/itemProps3.xml><?xml version="1.0" encoding="utf-8"?>
<ds:datastoreItem xmlns:ds="http://schemas.openxmlformats.org/officeDocument/2006/customXml" ds:itemID="{82758890-9B48-49E3-920C-B67A7870F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917ef-c6b3-4715-8913-056fd0774a9a"/>
    <ds:schemaRef ds:uri="72994803-735a-46bb-9bd6-86ed711715db"/>
    <ds:schemaRef ds:uri="088b7c94-604b-4060-aab9-3defab2875c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78972A8-7AEA-403C-B9EC-6E76AC81A553}">
  <ds:schemaRefs>
    <ds:schemaRef ds:uri="http://schemas.microsoft.com/sharepoint/v3/contenttype/forms"/>
  </ds:schemaRefs>
</ds:datastoreItem>
</file>

<file path=customXml/itemProps5.xml><?xml version="1.0" encoding="utf-8"?>
<ds:datastoreItem xmlns:ds="http://schemas.openxmlformats.org/officeDocument/2006/customXml" ds:itemID="{317E0370-A868-4DD5-8573-F57014824D3B}">
  <ds:schemaRefs>
    <ds:schemaRef ds:uri="http://schemas.microsoft.com/office/2006/documentManagement/types"/>
    <ds:schemaRef ds:uri="http://schemas.microsoft.com/office/infopath/2007/PartnerControls"/>
    <ds:schemaRef ds:uri="http://purl.org/dc/terms/"/>
    <ds:schemaRef ds:uri="a4e917ef-c6b3-4715-8913-056fd0774a9a"/>
    <ds:schemaRef ds:uri="http://purl.org/dc/dcmitype/"/>
    <ds:schemaRef ds:uri="http://schemas.microsoft.com/sharepoint/v4"/>
    <ds:schemaRef ds:uri="http://schemas.openxmlformats.org/package/2006/metadata/core-properties"/>
    <ds:schemaRef ds:uri="http://purl.org/dc/elements/1.1/"/>
    <ds:schemaRef ds:uri="http://schemas.microsoft.com/office/2006/metadata/properties"/>
    <ds:schemaRef ds:uri="088b7c94-604b-4060-aab9-3defab2875cf"/>
    <ds:schemaRef ds:uri="72994803-735a-46bb-9bd6-86ed711715d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CORP-Std-0817</Template>
  <TotalTime>33823</TotalTime>
  <Words>6592</Words>
  <Application>Microsoft Office PowerPoint</Application>
  <PresentationFormat>Widescreen</PresentationFormat>
  <Paragraphs>612</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Arial Narrow</vt:lpstr>
      <vt:lpstr>Georgia</vt:lpstr>
      <vt:lpstr>Rockwell</vt:lpstr>
      <vt:lpstr>CORP-Std-0617</vt:lpstr>
      <vt:lpstr>Reduce Member Anxiety, Build Loyalty:  Creating Emotional Engagement in Digital Channels  Discovery Conference  August 15, 2019 </vt:lpstr>
      <vt:lpstr>Credit Unions Beat Competitors on Key CX Metrics…</vt:lpstr>
      <vt:lpstr>…By Delivering a Highly Consultative Member Experience</vt:lpstr>
      <vt:lpstr>Providing a Consultative Digital Experience is a Challenge</vt:lpstr>
      <vt:lpstr>PowerPoint Presentation</vt:lpstr>
      <vt:lpstr>PowerPoint Presentation</vt:lpstr>
      <vt:lpstr>PowerPoint Presentation</vt:lpstr>
      <vt:lpstr>PowerPoint Presentation</vt:lpstr>
      <vt:lpstr>Research From Bain Provides a Hint</vt:lpstr>
      <vt:lpstr>Research From Bain Provides a Hint</vt:lpstr>
      <vt:lpstr>Research From Bain Provides a Hint</vt:lpstr>
      <vt:lpstr>Research From Bain Provides a Hint</vt:lpstr>
      <vt:lpstr>Research From Bain Provides a Hint</vt:lpstr>
      <vt:lpstr>Potential Value Curve for Financial Services in the Digital Age</vt:lpstr>
      <vt:lpstr>Agenda</vt:lpstr>
      <vt:lpstr>PowerPoint Presentation</vt:lpstr>
      <vt:lpstr>Americans’ Stress and Worries Reach Historical Highs</vt:lpstr>
      <vt:lpstr>Specific Financial Anxieties of U.S. Consumers</vt:lpstr>
      <vt:lpstr>Higher Anxiety About Overall Finances = Lower CX Ratings</vt:lpstr>
      <vt:lpstr>PowerPoint Presentation</vt:lpstr>
      <vt:lpstr>Leading Emotions Felt When Borrowing</vt:lpstr>
      <vt:lpstr> Most Consumers Are Worried/Stressed Out When Borrowing</vt:lpstr>
      <vt:lpstr> Most Borrowers Don’t Experience Any Lender Actions to Reduce Worry/Stress</vt:lpstr>
      <vt:lpstr>Acting to Reduce Worries/Stress = Higher CX Ratings</vt:lpstr>
      <vt:lpstr>Acting to Reduce Worries/Stress = Higher Loyalty Ratings</vt:lpstr>
      <vt:lpstr>What is Causing Anxiety When Deciding to Apply for a Loan?</vt:lpstr>
      <vt:lpstr>What is Causing Borrowers’ Anxiety While Applying for a Loan?</vt:lpstr>
      <vt:lpstr>PowerPoint Presentation</vt:lpstr>
      <vt:lpstr>Recommendations from Credit Union Executives</vt:lpstr>
      <vt:lpstr>Borrowers’ Worries &amp; Stress: “Worried My Credit Score May Not Be High Enough”</vt:lpstr>
      <vt:lpstr>Borrowers’ Worries &amp; Stress: “Worried My Credit Score May Not Be High Enough”</vt:lpstr>
      <vt:lpstr>Borrowers’ Worries &amp; Stress: “Not Certain if I Could Afford Payments”</vt:lpstr>
      <vt:lpstr>Borrowers’ Worries &amp; Stress: “Worried About Not Knowing if I Would be Approved”</vt:lpstr>
      <vt:lpstr>PowerPoint Presentation</vt:lpstr>
      <vt:lpstr>Borrowers’ Worries &amp; Stress: “Worried About Not Knowing My Alternatives if Denied”</vt:lpstr>
      <vt:lpstr>Borrowers’ Worries &amp; Stress: “Stressed About Paperwork &amp; Time Needed to Complete It”</vt:lpstr>
      <vt:lpstr>Mobile Video Banking Holds Much Promise</vt:lpstr>
      <vt:lpstr>The Future is Closer Than You Think </vt:lpstr>
      <vt:lpstr>Key Take-Aways</vt:lpstr>
      <vt:lpstr>Key Take-Aways</vt:lpstr>
      <vt:lpstr>Key Take-Aways</vt:lpstr>
      <vt:lpstr>Key Take-Aways</vt:lpstr>
      <vt:lpstr>Credit Union Opportunity: Lead on the Emotional Element of MX</vt:lpstr>
      <vt:lpstr>PowerPoint Presentation</vt:lpstr>
      <vt:lpstr>PowerPoint Presentation</vt:lpstr>
    </vt:vector>
  </TitlesOfParts>
  <Company>CUNA Mutual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Bartholomew, Dave A.</dc:creator>
  <cp:lastModifiedBy>Heusuk, Steven S.</cp:lastModifiedBy>
  <cp:revision>422</cp:revision>
  <cp:lastPrinted>2019-06-05T17:06:32Z</cp:lastPrinted>
  <dcterms:created xsi:type="dcterms:W3CDTF">2018-01-17T17:53:21Z</dcterms:created>
  <dcterms:modified xsi:type="dcterms:W3CDTF">2019-08-01T14:42:28Z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0x01010066BF74469AD0D44A80DA592608EA1F19008AE0B1B2A85FD745B748D628AB2B9ACD</vt:lpwstr>
  </property>
  <property fmtid="{D5CDD505-2E9C-101B-9397-08002B2CF9AE}" pid="3" name="Business Function">
    <vt:lpwstr/>
  </property>
  <property fmtid="{D5CDD505-2E9C-101B-9397-08002B2CF9AE}" pid="4" name="Entity">
    <vt:lpwstr>1;#CMFG Life Insurance Company|74e77e47-65a4-4d7d-bf1b-c634eb105ae5</vt:lpwstr>
  </property>
  <property fmtid="{D5CDD505-2E9C-101B-9397-08002B2CF9AE}" pid="5" name="_dlc_DocIdItemGuid">
    <vt:lpwstr>99f1aa55-4e4f-4a68-9ce2-462ed76c70b9</vt:lpwstr>
  </property>
</Properties>
</file>